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5"/>
  </p:notesMasterIdLst>
  <p:sldIdLst>
    <p:sldId id="650" r:id="rId2"/>
    <p:sldId id="2256" r:id="rId3"/>
    <p:sldId id="1079" r:id="rId4"/>
    <p:sldId id="2218" r:id="rId5"/>
    <p:sldId id="258" r:id="rId6"/>
    <p:sldId id="651" r:id="rId7"/>
    <p:sldId id="652" r:id="rId8"/>
    <p:sldId id="678" r:id="rId9"/>
    <p:sldId id="671" r:id="rId10"/>
    <p:sldId id="1098" r:id="rId11"/>
    <p:sldId id="1099" r:id="rId12"/>
    <p:sldId id="1100" r:id="rId13"/>
    <p:sldId id="1102" r:id="rId14"/>
    <p:sldId id="262" r:id="rId15"/>
    <p:sldId id="260" r:id="rId16"/>
    <p:sldId id="263" r:id="rId17"/>
    <p:sldId id="264" r:id="rId18"/>
    <p:sldId id="1105" r:id="rId19"/>
    <p:sldId id="2247" r:id="rId20"/>
    <p:sldId id="2255" r:id="rId21"/>
    <p:sldId id="2249" r:id="rId22"/>
    <p:sldId id="2250" r:id="rId23"/>
    <p:sldId id="2251" r:id="rId24"/>
    <p:sldId id="2195" r:id="rId25"/>
    <p:sldId id="836" r:id="rId26"/>
    <p:sldId id="837" r:id="rId27"/>
    <p:sldId id="729" r:id="rId28"/>
    <p:sldId id="730" r:id="rId29"/>
    <p:sldId id="761" r:id="rId30"/>
    <p:sldId id="841" r:id="rId31"/>
    <p:sldId id="842" r:id="rId32"/>
    <p:sldId id="843" r:id="rId33"/>
    <p:sldId id="844" r:id="rId34"/>
    <p:sldId id="853" r:id="rId35"/>
    <p:sldId id="846" r:id="rId36"/>
    <p:sldId id="847" r:id="rId37"/>
    <p:sldId id="2186" r:id="rId38"/>
    <p:sldId id="2187" r:id="rId39"/>
    <p:sldId id="273" r:id="rId40"/>
    <p:sldId id="274" r:id="rId41"/>
    <p:sldId id="628" r:id="rId42"/>
    <p:sldId id="410" r:id="rId43"/>
    <p:sldId id="629" r:id="rId44"/>
    <p:sldId id="276" r:id="rId45"/>
    <p:sldId id="277" r:id="rId46"/>
    <p:sldId id="468" r:id="rId47"/>
    <p:sldId id="278" r:id="rId48"/>
    <p:sldId id="560" r:id="rId49"/>
    <p:sldId id="630" r:id="rId50"/>
    <p:sldId id="412" r:id="rId51"/>
    <p:sldId id="413" r:id="rId52"/>
    <p:sldId id="414" r:id="rId53"/>
    <p:sldId id="640" r:id="rId54"/>
    <p:sldId id="641" r:id="rId55"/>
    <p:sldId id="679" r:id="rId56"/>
    <p:sldId id="642" r:id="rId57"/>
    <p:sldId id="634" r:id="rId58"/>
    <p:sldId id="631" r:id="rId59"/>
    <p:sldId id="416" r:id="rId60"/>
    <p:sldId id="281" r:id="rId61"/>
    <p:sldId id="2190" r:id="rId62"/>
    <p:sldId id="283" r:id="rId63"/>
    <p:sldId id="538" r:id="rId64"/>
    <p:sldId id="445" r:id="rId65"/>
    <p:sldId id="584" r:id="rId66"/>
    <p:sldId id="465" r:id="rId67"/>
    <p:sldId id="345" r:id="rId68"/>
    <p:sldId id="2281" r:id="rId69"/>
    <p:sldId id="2130" r:id="rId70"/>
    <p:sldId id="2282" r:id="rId71"/>
    <p:sldId id="2131" r:id="rId72"/>
    <p:sldId id="2107" r:id="rId73"/>
    <p:sldId id="2110" r:id="rId74"/>
    <p:sldId id="2106" r:id="rId75"/>
    <p:sldId id="1120" r:id="rId76"/>
    <p:sldId id="1911" r:id="rId77"/>
    <p:sldId id="554" r:id="rId78"/>
    <p:sldId id="2219" r:id="rId79"/>
    <p:sldId id="557" r:id="rId80"/>
    <p:sldId id="558" r:id="rId81"/>
    <p:sldId id="467" r:id="rId82"/>
    <p:sldId id="1091" r:id="rId83"/>
    <p:sldId id="2220" r:id="rId84"/>
    <p:sldId id="352" r:id="rId85"/>
    <p:sldId id="353" r:id="rId86"/>
    <p:sldId id="2216" r:id="rId87"/>
    <p:sldId id="2217" r:id="rId88"/>
    <p:sldId id="359" r:id="rId89"/>
    <p:sldId id="360" r:id="rId90"/>
    <p:sldId id="2222" r:id="rId91"/>
    <p:sldId id="362" r:id="rId92"/>
    <p:sldId id="363" r:id="rId93"/>
    <p:sldId id="1085" r:id="rId94"/>
    <p:sldId id="710" r:id="rId95"/>
    <p:sldId id="1148" r:id="rId96"/>
    <p:sldId id="1149" r:id="rId97"/>
    <p:sldId id="1124" r:id="rId98"/>
    <p:sldId id="1125" r:id="rId99"/>
    <p:sldId id="1482" r:id="rId100"/>
    <p:sldId id="364" r:id="rId101"/>
    <p:sldId id="365" r:id="rId102"/>
    <p:sldId id="1087" r:id="rId103"/>
    <p:sldId id="366" r:id="rId104"/>
    <p:sldId id="367" r:id="rId105"/>
    <p:sldId id="1083" r:id="rId106"/>
    <p:sldId id="1084" r:id="rId107"/>
    <p:sldId id="712" r:id="rId108"/>
    <p:sldId id="1130" r:id="rId109"/>
    <p:sldId id="537" r:id="rId110"/>
    <p:sldId id="401" r:id="rId111"/>
    <p:sldId id="1483" r:id="rId112"/>
    <p:sldId id="1484" r:id="rId113"/>
    <p:sldId id="717" r:id="rId114"/>
    <p:sldId id="714" r:id="rId115"/>
    <p:sldId id="1088" r:id="rId116"/>
    <p:sldId id="715" r:id="rId117"/>
    <p:sldId id="373" r:id="rId118"/>
    <p:sldId id="374" r:id="rId119"/>
    <p:sldId id="375" r:id="rId120"/>
    <p:sldId id="376" r:id="rId121"/>
    <p:sldId id="2246" r:id="rId122"/>
    <p:sldId id="1486" r:id="rId123"/>
    <p:sldId id="1487" r:id="rId124"/>
    <p:sldId id="1910" r:id="rId125"/>
    <p:sldId id="1133" r:id="rId126"/>
    <p:sldId id="2233" r:id="rId127"/>
    <p:sldId id="2234" r:id="rId128"/>
    <p:sldId id="1092" r:id="rId129"/>
    <p:sldId id="2235" r:id="rId130"/>
    <p:sldId id="2236" r:id="rId131"/>
    <p:sldId id="2237" r:id="rId132"/>
    <p:sldId id="2273" r:id="rId133"/>
    <p:sldId id="2275" r:id="rId134"/>
    <p:sldId id="2276" r:id="rId135"/>
    <p:sldId id="2278" r:id="rId136"/>
    <p:sldId id="2277" r:id="rId137"/>
    <p:sldId id="2279" r:id="rId138"/>
    <p:sldId id="2280" r:id="rId139"/>
    <p:sldId id="2238" r:id="rId140"/>
    <p:sldId id="2239" r:id="rId141"/>
    <p:sldId id="381" r:id="rId142"/>
    <p:sldId id="1385" r:id="rId143"/>
    <p:sldId id="597" r:id="rId144"/>
    <p:sldId id="438" r:id="rId145"/>
    <p:sldId id="682" r:id="rId146"/>
    <p:sldId id="683" r:id="rId147"/>
    <p:sldId id="1579" r:id="rId148"/>
    <p:sldId id="1580" r:id="rId149"/>
    <p:sldId id="1581" r:id="rId150"/>
    <p:sldId id="1582" r:id="rId151"/>
    <p:sldId id="1583" r:id="rId152"/>
    <p:sldId id="1584" r:id="rId153"/>
    <p:sldId id="1909" r:id="rId154"/>
    <p:sldId id="1138" r:id="rId155"/>
    <p:sldId id="1139" r:id="rId156"/>
    <p:sldId id="1140" r:id="rId157"/>
    <p:sldId id="2224" r:id="rId158"/>
    <p:sldId id="2225" r:id="rId159"/>
    <p:sldId id="1141" r:id="rId160"/>
    <p:sldId id="1143" r:id="rId161"/>
    <p:sldId id="1147" r:id="rId162"/>
    <p:sldId id="1386" r:id="rId163"/>
    <p:sldId id="541" r:id="rId164"/>
    <p:sldId id="2254" r:id="rId165"/>
    <p:sldId id="598" r:id="rId166"/>
    <p:sldId id="599" r:id="rId167"/>
    <p:sldId id="382" r:id="rId168"/>
    <p:sldId id="383" r:id="rId169"/>
    <p:sldId id="384" r:id="rId170"/>
    <p:sldId id="385" r:id="rId171"/>
    <p:sldId id="386" r:id="rId172"/>
    <p:sldId id="602" r:id="rId173"/>
    <p:sldId id="603" r:id="rId174"/>
    <p:sldId id="387" r:id="rId175"/>
    <p:sldId id="388" r:id="rId176"/>
    <p:sldId id="389" r:id="rId177"/>
    <p:sldId id="390" r:id="rId178"/>
    <p:sldId id="392" r:id="rId179"/>
    <p:sldId id="393" r:id="rId180"/>
    <p:sldId id="394" r:id="rId181"/>
    <p:sldId id="850" r:id="rId182"/>
    <p:sldId id="395" r:id="rId183"/>
    <p:sldId id="685" r:id="rId184"/>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华文楷体" panose="02010600040101010101" charset="-122"/>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华文楷体" panose="020106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华文楷体" panose="020106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华文楷体" panose="020106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华文楷体" panose="02010600040101010101" charset="-122"/>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华文楷体" panose="02010600040101010101" charset="-122"/>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华文楷体" panose="02010600040101010101" charset="-122"/>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华文楷体" panose="02010600040101010101" charset="-122"/>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华文楷体" panose="02010600040101010101" charset="-122"/>
      </a:defRPr>
    </a:lvl9pPr>
  </p:defaultTextStyle>
  <p:extLst>
    <p:ext uri="{EFAFB233-063F-42B5-8137-9DF3F51BA10A}">
      <p15:sldGuideLst xmlns:p15="http://schemas.microsoft.com/office/powerpoint/2012/main">
        <p15:guide id="1" orient="horz" pos="2137">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94" autoAdjust="0"/>
    <p:restoredTop sz="93605" autoAdjust="0"/>
  </p:normalViewPr>
  <p:slideViewPr>
    <p:cSldViewPr snapToObjects="1">
      <p:cViewPr varScale="1">
        <p:scale>
          <a:sx n="73" d="100"/>
          <a:sy n="73" d="100"/>
        </p:scale>
        <p:origin x="822" y="78"/>
      </p:cViewPr>
      <p:guideLst>
        <p:guide orient="horz" pos="2137"/>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7FC42ABB-0A8B-4B8C-A77B-75C10682FE54}" type="datetimeFigureOut">
              <a:rPr lang="zh-CN" altLang="en-US"/>
              <a:pPr>
                <a:defRPr/>
              </a:pPr>
              <a:t>2020/7/23</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B421FF27-91D6-4C86-9FD8-F463779E28BF}" type="slidenum">
              <a:rPr lang="zh-CN" altLang="en-US"/>
              <a:pPr>
                <a:defRPr/>
              </a:pPr>
              <a:t>‹#›</a:t>
            </a:fld>
            <a:endParaRPr lang="zh-CN" altLang="en-US"/>
          </a:p>
        </p:txBody>
      </p:sp>
    </p:spTree>
    <p:extLst>
      <p:ext uri="{BB962C8B-B14F-4D97-AF65-F5344CB8AC3E}">
        <p14:creationId xmlns:p14="http://schemas.microsoft.com/office/powerpoint/2010/main" val="10725149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B421FF27-91D6-4C86-9FD8-F463779E28BF}" type="slidenum">
              <a:rPr lang="zh-CN" altLang="en-US" smtClean="0"/>
              <a:pPr>
                <a:defRPr/>
              </a:pPr>
              <a:t>1</a:t>
            </a:fld>
            <a:endParaRPr lang="zh-CN" altLang="en-US"/>
          </a:p>
        </p:txBody>
      </p:sp>
    </p:spTree>
    <p:extLst>
      <p:ext uri="{BB962C8B-B14F-4D97-AF65-F5344CB8AC3E}">
        <p14:creationId xmlns:p14="http://schemas.microsoft.com/office/powerpoint/2010/main" val="2691603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B421FF27-91D6-4C86-9FD8-F463779E28BF}" type="slidenum">
              <a:rPr lang="zh-CN" altLang="en-US" smtClean="0"/>
              <a:pPr>
                <a:defRPr/>
              </a:pPr>
              <a:t>22</a:t>
            </a:fld>
            <a:endParaRPr lang="zh-CN" altLang="en-US"/>
          </a:p>
        </p:txBody>
      </p:sp>
    </p:spTree>
    <p:extLst>
      <p:ext uri="{BB962C8B-B14F-4D97-AF65-F5344CB8AC3E}">
        <p14:creationId xmlns:p14="http://schemas.microsoft.com/office/powerpoint/2010/main" val="966741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3">
        <a:schemeClr val="bg2"/>
      </p:bgRef>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173157"/>
            <a:ext cx="7772400" cy="1470025"/>
          </a:xfrm>
        </p:spPr>
        <p:txBody>
          <a:bodyPr anchor="b"/>
          <a:lstStyle>
            <a:lvl1pPr algn="l">
              <a:defRPr sz="4800"/>
            </a:lvl1pPr>
          </a:lstStyle>
          <a:p>
            <a:r>
              <a:rPr lang="zh-CN" altLang="en-US"/>
              <a:t>单击此处编辑母版标题样式</a:t>
            </a:r>
            <a:endParaRPr lang="en-US"/>
          </a:p>
        </p:txBody>
      </p:sp>
      <p:sp>
        <p:nvSpPr>
          <p:cNvPr id="3" name="副标题 2"/>
          <p:cNvSpPr>
            <a:spLocks noGrp="1"/>
          </p:cNvSpPr>
          <p:nvPr>
            <p:ph type="subTitle" idx="1"/>
          </p:nvPr>
        </p:nvSpPr>
        <p:spPr>
          <a:xfrm>
            <a:off x="687716" y="2643182"/>
            <a:ext cx="6670366" cy="1752600"/>
          </a:xfrm>
        </p:spPr>
        <p:txBody>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a:p>
        </p:txBody>
      </p:sp>
      <p:sp>
        <p:nvSpPr>
          <p:cNvPr id="4" name="日期占位符 3"/>
          <p:cNvSpPr>
            <a:spLocks noGrp="1"/>
          </p:cNvSpPr>
          <p:nvPr>
            <p:ph type="dt" sz="half" idx="10"/>
          </p:nvPr>
        </p:nvSpPr>
        <p:spPr/>
        <p:txBody>
          <a:bodyPr/>
          <a:lstStyle>
            <a:lvl1pPr>
              <a:defRPr/>
            </a:lvl1pPr>
          </a:lstStyle>
          <a:p>
            <a:pPr>
              <a:defRPr/>
            </a:pPr>
            <a:fld id="{5CEA08DE-BD81-48F3-A4D2-1BFCACDF43C1}" type="datetimeFigureOut">
              <a:rPr lang="zh-CN" altLang="en-US"/>
              <a:pPr>
                <a:defRPr/>
              </a:pPr>
              <a:t>2020/7/23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0F294B9-6244-4358-B8E0-534E1795F405}" type="slidenum">
              <a:rPr lang="zh-CN" altLang="en-US"/>
              <a:pPr>
                <a:defRPr/>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p:cNvSpPr>
            <a:spLocks noGrp="1"/>
          </p:cNvSpPr>
          <p:nvPr>
            <p:ph type="dt" sz="half" idx="10"/>
          </p:nvPr>
        </p:nvSpPr>
        <p:spPr/>
        <p:txBody>
          <a:bodyPr/>
          <a:lstStyle>
            <a:lvl1pPr>
              <a:defRPr/>
            </a:lvl1pPr>
          </a:lstStyle>
          <a:p>
            <a:pPr>
              <a:defRPr/>
            </a:pPr>
            <a:fld id="{17A3E6E1-0344-418A-AEB7-97EE3EFA8830}" type="datetimeFigureOut">
              <a:rPr lang="zh-CN" altLang="en-US"/>
              <a:pPr>
                <a:defRPr/>
              </a:pPr>
              <a:t>2020/7/23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3DCC45E-8E05-4202-B668-C2DCF4E2E7F9}"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3">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85800" y="2924181"/>
            <a:ext cx="7772400" cy="1362075"/>
          </a:xfrm>
        </p:spPr>
        <p:txBody>
          <a:bodyPr anchor="t"/>
          <a:lstStyle>
            <a:lvl1pPr algn="l">
              <a:defRPr sz="4400" b="0" cap="all"/>
            </a:lvl1pPr>
          </a:lstStyle>
          <a:p>
            <a:r>
              <a:rPr lang="zh-CN" altLang="en-US"/>
              <a:t>单击此处编辑母版标题样式</a:t>
            </a:r>
            <a:endParaRPr lang="en-US"/>
          </a:p>
        </p:txBody>
      </p:sp>
      <p:sp>
        <p:nvSpPr>
          <p:cNvPr id="3" name="文本占位符 2"/>
          <p:cNvSpPr>
            <a:spLocks noGrp="1"/>
          </p:cNvSpPr>
          <p:nvPr>
            <p:ph type="body" idx="1"/>
          </p:nvPr>
        </p:nvSpPr>
        <p:spPr>
          <a:xfrm>
            <a:off x="685800" y="1428747"/>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p:cNvSpPr>
            <a:spLocks noGrp="1"/>
          </p:cNvSpPr>
          <p:nvPr>
            <p:ph type="dt" sz="half" idx="10"/>
          </p:nvPr>
        </p:nvSpPr>
        <p:spPr/>
        <p:txBody>
          <a:bodyPr/>
          <a:lstStyle>
            <a:lvl1pPr>
              <a:defRPr/>
            </a:lvl1pPr>
          </a:lstStyle>
          <a:p>
            <a:pPr>
              <a:defRPr/>
            </a:pPr>
            <a:fld id="{71B2D42B-1701-4B5C-892E-4317E9030186}" type="datetimeFigureOut">
              <a:rPr lang="zh-CN" altLang="en-US"/>
              <a:pPr>
                <a:defRPr/>
              </a:pPr>
              <a:t>2020/7/23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B6DEA0A-275D-486A-A5AF-B5BD7D728196}" type="slidenum">
              <a:rPr lang="zh-CN" altLang="en-US"/>
              <a:pPr>
                <a:defRPr/>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日期占位符 3"/>
          <p:cNvSpPr>
            <a:spLocks noGrp="1"/>
          </p:cNvSpPr>
          <p:nvPr>
            <p:ph type="dt" sz="half" idx="10"/>
          </p:nvPr>
        </p:nvSpPr>
        <p:spPr/>
        <p:txBody>
          <a:bodyPr/>
          <a:lstStyle>
            <a:lvl1pPr>
              <a:defRPr/>
            </a:lvl1pPr>
          </a:lstStyle>
          <a:p>
            <a:pPr>
              <a:defRPr/>
            </a:pPr>
            <a:fld id="{2D3E7694-D2F6-4455-8A0F-594BA7049206}" type="datetimeFigureOut">
              <a:rPr lang="zh-CN" altLang="en-US"/>
              <a:pPr>
                <a:defRPr/>
              </a:pPr>
              <a:t>2020/7/23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3564995-8090-41A3-8127-9305579C37C5}"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日期占位符 3"/>
          <p:cNvSpPr>
            <a:spLocks noGrp="1"/>
          </p:cNvSpPr>
          <p:nvPr>
            <p:ph type="dt" sz="half" idx="10"/>
          </p:nvPr>
        </p:nvSpPr>
        <p:spPr/>
        <p:txBody>
          <a:bodyPr/>
          <a:lstStyle>
            <a:lvl1pPr>
              <a:defRPr/>
            </a:lvl1pPr>
          </a:lstStyle>
          <a:p>
            <a:pPr>
              <a:defRPr/>
            </a:pPr>
            <a:fld id="{884BA9EF-9073-475F-8DC7-C5672E7E73CE}" type="datetimeFigureOut">
              <a:rPr lang="zh-CN" altLang="en-US"/>
              <a:pPr>
                <a:defRPr/>
              </a:pPr>
              <a:t>2020/7/23</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37308DC3-CA4E-4737-9790-7CC5131DA8B0}"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日期占位符 3"/>
          <p:cNvSpPr>
            <a:spLocks noGrp="1"/>
          </p:cNvSpPr>
          <p:nvPr>
            <p:ph type="dt" sz="half" idx="10"/>
          </p:nvPr>
        </p:nvSpPr>
        <p:spPr/>
        <p:txBody>
          <a:bodyPr/>
          <a:lstStyle>
            <a:lvl1pPr>
              <a:defRPr/>
            </a:lvl1pPr>
          </a:lstStyle>
          <a:p>
            <a:pPr>
              <a:defRPr/>
            </a:pPr>
            <a:fld id="{2FFC1D01-12B6-4591-8EAA-FEFB1585FDDB}" type="datetimeFigureOut">
              <a:rPr lang="zh-CN" altLang="en-US"/>
              <a:pPr>
                <a:defRPr/>
              </a:pPr>
              <a:t>2020/7/23</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8634DF0D-C321-4FFA-A76A-090D6C9E560D}"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B882B61-0AA6-424A-BB5D-FA432A90E80C}" type="datetimeFigureOut">
              <a:rPr lang="zh-CN" altLang="en-US"/>
              <a:pPr>
                <a:defRPr/>
              </a:pPr>
              <a:t>2020/7/23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07904EDC-754F-41CC-A3F7-664BD5D0782A}"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3" name="内容占位符 2"/>
          <p:cNvSpPr>
            <a:spLocks noGrp="1"/>
          </p:cNvSpPr>
          <p:nvPr>
            <p:ph idx="1"/>
          </p:nvPr>
        </p:nvSpPr>
        <p:spPr>
          <a:xfrm>
            <a:off x="460382" y="1071546"/>
            <a:ext cx="5111750" cy="50497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文本占位符 3"/>
          <p:cNvSpPr>
            <a:spLocks noGrp="1"/>
          </p:cNvSpPr>
          <p:nvPr>
            <p:ph type="body" sz="half" idx="2"/>
          </p:nvPr>
        </p:nvSpPr>
        <p:spPr>
          <a:xfrm>
            <a:off x="5679083" y="1071546"/>
            <a:ext cx="3008313" cy="34290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2" name="标题 1"/>
          <p:cNvSpPr>
            <a:spLocks noGrp="1"/>
          </p:cNvSpPr>
          <p:nvPr>
            <p:ph type="title"/>
          </p:nvPr>
        </p:nvSpPr>
        <p:spPr>
          <a:xfrm>
            <a:off x="457205" y="285728"/>
            <a:ext cx="8230993" cy="696626"/>
          </a:xfrm>
        </p:spPr>
        <p:txBody>
          <a:bodyPr/>
          <a:lstStyle>
            <a:lvl1pPr algn="ctr">
              <a:defRPr sz="3600" b="0"/>
            </a:lvl1pPr>
          </a:lstStyle>
          <a:p>
            <a:r>
              <a:rPr lang="zh-CN" altLang="en-US"/>
              <a:t>单击此处编辑母版标题样式</a:t>
            </a:r>
            <a:endParaRPr lang="en-US"/>
          </a:p>
        </p:txBody>
      </p:sp>
      <p:sp>
        <p:nvSpPr>
          <p:cNvPr id="5" name="日期占位符 3"/>
          <p:cNvSpPr>
            <a:spLocks noGrp="1"/>
          </p:cNvSpPr>
          <p:nvPr>
            <p:ph type="dt" sz="half" idx="10"/>
          </p:nvPr>
        </p:nvSpPr>
        <p:spPr/>
        <p:txBody>
          <a:bodyPr/>
          <a:lstStyle>
            <a:lvl1pPr>
              <a:defRPr/>
            </a:lvl1pPr>
          </a:lstStyle>
          <a:p>
            <a:pPr>
              <a:defRPr/>
            </a:pPr>
            <a:fld id="{9FAC267D-F5D0-4BDE-9AAD-641D12E03413}" type="datetimeFigureOut">
              <a:rPr lang="zh-CN" altLang="en-US"/>
              <a:pPr>
                <a:defRPr/>
              </a:pPr>
              <a:t>2020/7/23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3814665-E82B-42F4-AAF5-FE49D6898424}"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001024" y="642918"/>
            <a:ext cx="785818" cy="4572032"/>
          </a:xfrm>
        </p:spPr>
        <p:txBody>
          <a:bodyPr vert="eaVert"/>
          <a:lstStyle>
            <a:lvl1pPr algn="l">
              <a:defRPr sz="2400" b="0"/>
            </a:lvl1pPr>
          </a:lstStyle>
          <a:p>
            <a:r>
              <a:rPr lang="zh-CN" altLang="en-US"/>
              <a:t>单击此处编辑母版标题样式</a:t>
            </a:r>
            <a:endParaRPr lang="en-US"/>
          </a:p>
        </p:txBody>
      </p:sp>
      <p:sp>
        <p:nvSpPr>
          <p:cNvPr id="3" name="图片占位符 2"/>
          <p:cNvSpPr>
            <a:spLocks noGrp="1"/>
          </p:cNvSpPr>
          <p:nvPr>
            <p:ph type="pic" idx="1"/>
          </p:nvPr>
        </p:nvSpPr>
        <p:spPr>
          <a:xfrm>
            <a:off x="442922" y="541340"/>
            <a:ext cx="6415094" cy="5459428"/>
          </a:xfrm>
          <a:prstGeom prst="roundRect">
            <a:avLst>
              <a:gd name="adj" fmla="val 4800"/>
            </a:avLst>
          </a:prstGeom>
          <a:solidFill>
            <a:schemeClr val="accent1">
              <a:tint val="20000"/>
            </a:schemeClr>
          </a:solidFill>
          <a:ln w="38100">
            <a:gradFill flip="none" rotWithShape="1">
              <a:gsLst>
                <a:gs pos="0">
                  <a:schemeClr val="accent1">
                    <a:alpha val="50000"/>
                  </a:schemeClr>
                </a:gs>
                <a:gs pos="100000">
                  <a:schemeClr val="accent1">
                    <a:tint val="20000"/>
                  </a:schemeClr>
                </a:gs>
              </a:gsLst>
              <a:lin ang="16200000" scaled="1"/>
              <a:tileRect/>
            </a:gradFill>
          </a:ln>
          <a:effectLst>
            <a:outerShdw blurRad="76200" dist="38100" dir="5400000" sx="100500" sy="100500" algn="tl" rotWithShape="0">
              <a:srgbClr val="000000">
                <a:alpha val="50000"/>
              </a:srgb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a:p>
        </p:txBody>
      </p:sp>
      <p:sp>
        <p:nvSpPr>
          <p:cNvPr id="4" name="文本占位符 3"/>
          <p:cNvSpPr>
            <a:spLocks noGrp="1"/>
          </p:cNvSpPr>
          <p:nvPr>
            <p:ph type="body" sz="half" idx="2"/>
          </p:nvPr>
        </p:nvSpPr>
        <p:spPr>
          <a:xfrm>
            <a:off x="7072330" y="1000108"/>
            <a:ext cx="914368" cy="4214842"/>
          </a:xfrm>
        </p:spPr>
        <p:txBody>
          <a:bodyPr vert="eaVert"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日期占位符 3"/>
          <p:cNvSpPr>
            <a:spLocks noGrp="1"/>
          </p:cNvSpPr>
          <p:nvPr>
            <p:ph type="dt" sz="half" idx="10"/>
          </p:nvPr>
        </p:nvSpPr>
        <p:spPr/>
        <p:txBody>
          <a:bodyPr/>
          <a:lstStyle>
            <a:lvl1pPr>
              <a:defRPr/>
            </a:lvl1pPr>
          </a:lstStyle>
          <a:p>
            <a:pPr>
              <a:defRPr/>
            </a:pPr>
            <a:fld id="{8705AE41-C8E3-4E56-AE29-A37729812098}" type="datetimeFigureOut">
              <a:rPr lang="zh-CN" altLang="en-US"/>
              <a:pPr>
                <a:defRPr/>
              </a:pPr>
              <a:t>2020/7/23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9888DE9-B7FC-48E7-A0D4-BE85D5C05CB8}"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p:cNvSpPr>
            <a:spLocks noGrp="1"/>
          </p:cNvSpPr>
          <p:nvPr>
            <p:ph type="dt" sz="half" idx="10"/>
          </p:nvPr>
        </p:nvSpPr>
        <p:spPr/>
        <p:txBody>
          <a:bodyPr/>
          <a:lstStyle>
            <a:lvl1pPr>
              <a:defRPr/>
            </a:lvl1pPr>
          </a:lstStyle>
          <a:p>
            <a:pPr>
              <a:defRPr/>
            </a:pPr>
            <a:fld id="{07CE4334-A61D-4B6D-8132-ABB29DC2D6E5}" type="datetimeFigureOut">
              <a:rPr lang="zh-CN" altLang="en-US"/>
              <a:pPr>
                <a:defRPr/>
              </a:pPr>
              <a:t>2020/7/23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D0558F9-2E1B-423E-A5DB-26891B474D09}"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43768" y="274639"/>
            <a:ext cx="1543032" cy="5851525"/>
          </a:xfrm>
        </p:spPr>
        <p:txBody>
          <a:bodyPr vert="eaVert"/>
          <a:lstStyle/>
          <a:p>
            <a:r>
              <a:rPr lang="zh-CN" altLang="en-US"/>
              <a:t>单击此处编辑母版标题样式</a:t>
            </a:r>
            <a:endParaRPr lang="en-US"/>
          </a:p>
        </p:txBody>
      </p:sp>
      <p:sp>
        <p:nvSpPr>
          <p:cNvPr id="3" name="竖排文字占位符 2"/>
          <p:cNvSpPr>
            <a:spLocks noGrp="1"/>
          </p:cNvSpPr>
          <p:nvPr>
            <p:ph type="body" orient="vert" idx="1"/>
          </p:nvPr>
        </p:nvSpPr>
        <p:spPr>
          <a:xfrm>
            <a:off x="457200" y="274639"/>
            <a:ext cx="66151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p:cNvSpPr>
            <a:spLocks noGrp="1"/>
          </p:cNvSpPr>
          <p:nvPr>
            <p:ph type="dt" sz="half" idx="10"/>
          </p:nvPr>
        </p:nvSpPr>
        <p:spPr/>
        <p:txBody>
          <a:bodyPr/>
          <a:lstStyle>
            <a:lvl1pPr>
              <a:defRPr/>
            </a:lvl1pPr>
          </a:lstStyle>
          <a:p>
            <a:pPr>
              <a:defRPr/>
            </a:pPr>
            <a:fld id="{F259B4A1-D4B0-453D-A17F-9E9F67E35BE3}" type="datetimeFigureOut">
              <a:rPr lang="zh-CN" altLang="en-US"/>
              <a:pPr>
                <a:defRPr/>
              </a:pPr>
              <a:t>2020/7/23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F345E98-E8DF-465D-A3A3-E76722376BE4}"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467600" cy="1143000"/>
          </a:xfr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pPr>
              <a:defRPr/>
            </a:pPr>
            <a:fld id="{C9DD56C7-5135-4C85-AF16-E70F13FBDF66}" type="datetime1">
              <a:rPr lang="zh-CN" altLang="en-US"/>
              <a:pPr>
                <a:defRPr/>
              </a:pPr>
              <a:t>2020/7/23</a:t>
            </a:fld>
            <a:endParaRPr lang="zh-CN" altLang="en-US" sz="1800"/>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pPr>
              <a:defRPr/>
            </a:pPr>
            <a:fld id="{59B29216-4615-42F9-BBF0-A9D89BBCB464}" type="slidenum">
              <a:rPr lang="zh-CN" altLang="en-US"/>
              <a:pPr>
                <a:defRPr/>
              </a:pPr>
              <a:t>‹#›</a:t>
            </a:fld>
            <a:endParaRPr lang="zh-CN" altLang="en-US" sz="18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1026" name="图片 7"/>
          <p:cNvPicPr>
            <a:picLocks noChangeAspect="1"/>
          </p:cNvPicPr>
          <p:nvPr/>
        </p:nvPicPr>
        <p:blipFill>
          <a:blip r:embed="rId15" cstate="print">
            <a:lum bright="12000" contrast="40000"/>
          </a:blip>
          <a:srcRect/>
          <a:stretch>
            <a:fillRect/>
          </a:stretch>
        </p:blipFill>
        <p:spPr bwMode="auto">
          <a:xfrm>
            <a:off x="6667500" y="4914900"/>
            <a:ext cx="2476500" cy="1943100"/>
          </a:xfrm>
          <a:prstGeom prst="rect">
            <a:avLst/>
          </a:prstGeom>
          <a:noFill/>
          <a:ln w="9525">
            <a:noFill/>
            <a:miter lim="800000"/>
            <a:headEnd/>
            <a:tailEnd/>
          </a:ln>
        </p:spPr>
      </p:pic>
      <p:sp>
        <p:nvSpPr>
          <p:cNvPr id="10" name="矩形 9"/>
          <p:cNvSpPr/>
          <p:nvPr/>
        </p:nvSpPr>
        <p:spPr>
          <a:xfrm>
            <a:off x="0" y="0"/>
            <a:ext cx="9144000" cy="71438"/>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20000"/>
                </a:schemeClr>
              </a:gs>
              <a:gs pos="100000">
                <a:schemeClr val="accent1">
                  <a:tint val="50000"/>
                  <a:shade val="100000"/>
                  <a:hueMod val="100000"/>
                  <a:satMod val="500000"/>
                </a:schemeClr>
              </a:gs>
            </a:gsLst>
            <a:lin ang="18900000" scaled="1"/>
            <a:tileRect/>
          </a:gradFill>
          <a:ln w="12700" cap="rnd" cmpd="sng" algn="ctr">
            <a:noFill/>
            <a:prstDash val="solid"/>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0" y="40951"/>
            <a:ext cx="4572000" cy="71438"/>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5000"/>
                </a:schemeClr>
              </a:gs>
              <a:gs pos="100000">
                <a:schemeClr val="accent1">
                  <a:tint val="50000"/>
                  <a:shade val="100000"/>
                  <a:hueMod val="100000"/>
                  <a:satMod val="500000"/>
                  <a:alpha val="60000"/>
                </a:schemeClr>
              </a:gs>
            </a:gsLst>
            <a:lin ang="8100000" scaled="1"/>
            <a:tileRect/>
          </a:gradFill>
          <a:ln w="12700" cap="rnd" cmpd="sng" algn="ctr">
            <a:noFill/>
            <a:prstDash val="solid"/>
          </a:ln>
          <a:effectLst>
            <a:glow>
              <a:schemeClr val="accent1">
                <a:tint val="100000"/>
                <a:shade val="100000"/>
                <a:hueMod val="100000"/>
                <a:satMod val="100000"/>
              </a:schemeClr>
            </a:glow>
            <a:softEdge rad="127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zh-CN" altLang="en-US"/>
          </a:p>
        </p:txBody>
      </p:sp>
      <p:pic>
        <p:nvPicPr>
          <p:cNvPr id="1033" name="图片 8"/>
          <p:cNvPicPr>
            <a:picLocks noChangeAspect="1"/>
          </p:cNvPicPr>
          <p:nvPr/>
        </p:nvPicPr>
        <p:blipFill>
          <a:blip r:embed="rId16" cstate="print">
            <a:lum bright="34000" contrast="40000"/>
          </a:blip>
          <a:srcRect/>
          <a:stretch>
            <a:fillRect/>
          </a:stretch>
        </p:blipFill>
        <p:spPr bwMode="auto">
          <a:xfrm>
            <a:off x="0" y="6419850"/>
            <a:ext cx="9144000" cy="438150"/>
          </a:xfrm>
          <a:prstGeom prst="rect">
            <a:avLst/>
          </a:prstGeom>
          <a:noFill/>
          <a:ln w="9525">
            <a:noFill/>
            <a:miter lim="800000"/>
            <a:headEnd/>
            <a:tailEnd/>
          </a:ln>
        </p:spPr>
      </p:pic>
      <p:sp>
        <p:nvSpPr>
          <p:cNvPr id="1034" name="标题占位符 1"/>
          <p:cNvSpPr>
            <a:spLocks noGrp="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en-US"/>
          </a:p>
        </p:txBody>
      </p:sp>
      <p:sp>
        <p:nvSpPr>
          <p:cNvPr id="1035" name="文本占位符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p:cNvSpPr>
            <a:spLocks noGrp="1"/>
          </p:cNvSpPr>
          <p:nvPr>
            <p:ph type="dt" sz="half" idx="2"/>
          </p:nvPr>
        </p:nvSpPr>
        <p:spPr>
          <a:xfrm>
            <a:off x="457200" y="6356350"/>
            <a:ext cx="2133600" cy="365125"/>
          </a:xfrm>
          <a:prstGeom prst="rect">
            <a:avLst/>
          </a:prstGeom>
        </p:spPr>
        <p:txBody>
          <a:bodyPr vert="horz" rtlCol="0" anchor="ctr"/>
          <a:lstStyle>
            <a:lvl1pPr algn="l" eaLnBrk="1" fontAlgn="auto" latinLnBrk="0" hangingPunct="1">
              <a:spcBef>
                <a:spcPts val="0"/>
              </a:spcBef>
              <a:spcAft>
                <a:spcPts val="0"/>
              </a:spcAft>
              <a:defRPr kumimoji="0" sz="1200" smtClean="0">
                <a:solidFill>
                  <a:schemeClr val="tx1">
                    <a:tint val="75000"/>
                  </a:schemeClr>
                </a:solidFill>
                <a:latin typeface="+mn-lt"/>
                <a:ea typeface="+mn-ea"/>
                <a:cs typeface="+mn-cs"/>
              </a:defRPr>
            </a:lvl1pPr>
          </a:lstStyle>
          <a:p>
            <a:pPr>
              <a:defRPr/>
            </a:pPr>
            <a:fld id="{38AE84A6-6797-47E4-B3DA-BE2FA9D506B8}" type="datetimeFigureOut">
              <a:rPr lang="zh-CN" altLang="en-US"/>
              <a:pPr>
                <a:defRPr/>
              </a:pPr>
              <a:t>2020/7/23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rtlCol="0" anchor="ctr"/>
          <a:lstStyle>
            <a:lvl1pPr algn="ctr" eaLnBrk="1" fontAlgn="auto" latinLnBrk="0" hangingPunct="1">
              <a:spcBef>
                <a:spcPts val="0"/>
              </a:spcBef>
              <a:spcAft>
                <a:spcPts val="0"/>
              </a:spcAft>
              <a:defRPr kumimoji="0" sz="120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rtlCol="0" anchor="ctr"/>
          <a:lstStyle>
            <a:lvl1pPr algn="r" eaLnBrk="1" fontAlgn="auto" latinLnBrk="0" hangingPunct="1">
              <a:spcBef>
                <a:spcPts val="0"/>
              </a:spcBef>
              <a:spcAft>
                <a:spcPts val="0"/>
              </a:spcAft>
              <a:defRPr kumimoji="0" sz="1200" smtClean="0">
                <a:solidFill>
                  <a:schemeClr val="tx1">
                    <a:tint val="75000"/>
                  </a:schemeClr>
                </a:solidFill>
                <a:latin typeface="+mn-lt"/>
                <a:ea typeface="+mn-ea"/>
                <a:cs typeface="+mn-cs"/>
              </a:defRPr>
            </a:lvl1pPr>
          </a:lstStyle>
          <a:p>
            <a:pPr>
              <a:defRPr/>
            </a:pPr>
            <a:fld id="{B63397B9-259C-40DF-9B28-D753603C77B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Maiandra GD" panose="020E0502030308020204"/>
          <a:ea typeface="隶书" panose="02010509060101010101" pitchFamily="49" charset="-122"/>
        </a:defRPr>
      </a:lvl2pPr>
      <a:lvl3pPr algn="ctr" rtl="0" fontAlgn="base">
        <a:spcBef>
          <a:spcPct val="0"/>
        </a:spcBef>
        <a:spcAft>
          <a:spcPct val="0"/>
        </a:spcAft>
        <a:defRPr sz="4400">
          <a:solidFill>
            <a:schemeClr val="tx2"/>
          </a:solidFill>
          <a:latin typeface="Maiandra GD" panose="020E0502030308020204"/>
          <a:ea typeface="隶书" panose="02010509060101010101" pitchFamily="49" charset="-122"/>
        </a:defRPr>
      </a:lvl3pPr>
      <a:lvl4pPr algn="ctr" rtl="0" fontAlgn="base">
        <a:spcBef>
          <a:spcPct val="0"/>
        </a:spcBef>
        <a:spcAft>
          <a:spcPct val="0"/>
        </a:spcAft>
        <a:defRPr sz="4400">
          <a:solidFill>
            <a:schemeClr val="tx2"/>
          </a:solidFill>
          <a:latin typeface="Maiandra GD" panose="020E0502030308020204"/>
          <a:ea typeface="隶书" panose="02010509060101010101" pitchFamily="49" charset="-122"/>
        </a:defRPr>
      </a:lvl4pPr>
      <a:lvl5pPr algn="ctr" rtl="0" fontAlgn="base">
        <a:spcBef>
          <a:spcPct val="0"/>
        </a:spcBef>
        <a:spcAft>
          <a:spcPct val="0"/>
        </a:spcAft>
        <a:defRPr sz="4400">
          <a:solidFill>
            <a:schemeClr val="tx2"/>
          </a:solidFill>
          <a:latin typeface="Maiandra GD" panose="020E0502030308020204"/>
          <a:ea typeface="隶书" panose="02010509060101010101" pitchFamily="49" charset="-122"/>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fontAlgn="base">
        <a:spcBef>
          <a:spcPct val="20000"/>
        </a:spcBef>
        <a:spcAft>
          <a:spcPct val="0"/>
        </a:spcAft>
        <a:buClr>
          <a:schemeClr val="accent1"/>
        </a:buClr>
        <a:buSzPct val="50000"/>
        <a:buFont typeface="Wingdings 2" panose="05020102010507070707" pitchFamily="18" charset="2"/>
        <a:buChar char=""/>
        <a:defRPr sz="3200" kern="1200">
          <a:solidFill>
            <a:schemeClr val="tx1"/>
          </a:solidFill>
          <a:latin typeface="+mn-lt"/>
          <a:ea typeface="+mn-ea"/>
          <a:cs typeface="华文楷体" panose="02010600040101010101" charset="-122"/>
        </a:defRPr>
      </a:lvl1pPr>
      <a:lvl2pPr marL="742950" indent="-285750" algn="l" rtl="0" fontAlgn="base">
        <a:spcBef>
          <a:spcPct val="20000"/>
        </a:spcBef>
        <a:spcAft>
          <a:spcPct val="0"/>
        </a:spcAft>
        <a:buClr>
          <a:schemeClr val="accent2"/>
        </a:buClr>
        <a:buSzPct val="50000"/>
        <a:buFont typeface="Wingdings 2" panose="05020102010507070707" pitchFamily="18" charset="2"/>
        <a:buChar char="³"/>
        <a:defRPr sz="2800" kern="1200">
          <a:solidFill>
            <a:schemeClr val="tx1"/>
          </a:solidFill>
          <a:latin typeface="+mn-lt"/>
          <a:ea typeface="+mn-ea"/>
          <a:cs typeface="华文楷体" panose="02010600040101010101" charset="-122"/>
        </a:defRPr>
      </a:lvl2pPr>
      <a:lvl3pPr marL="1143000" indent="-228600" algn="l" rtl="0" fontAlgn="base">
        <a:spcBef>
          <a:spcPct val="20000"/>
        </a:spcBef>
        <a:spcAft>
          <a:spcPct val="0"/>
        </a:spcAft>
        <a:buClr>
          <a:srgbClr val="7B9B57"/>
        </a:buClr>
        <a:buSzPct val="60000"/>
        <a:buFont typeface="Wingdings 2" panose="05020102010507070707" pitchFamily="18" charset="2"/>
        <a:buChar char="®"/>
        <a:defRPr sz="2400" kern="1200">
          <a:solidFill>
            <a:schemeClr val="tx1"/>
          </a:solidFill>
          <a:latin typeface="+mn-lt"/>
          <a:ea typeface="+mn-ea"/>
          <a:cs typeface="华文楷体" panose="02010600040101010101" charset="-122"/>
        </a:defRPr>
      </a:lvl3pPr>
      <a:lvl4pPr marL="1600200" indent="-228600" algn="l" rtl="0" fontAlgn="base">
        <a:spcBef>
          <a:spcPct val="20000"/>
        </a:spcBef>
        <a:spcAft>
          <a:spcPct val="0"/>
        </a:spcAft>
        <a:buClr>
          <a:srgbClr val="8B7396"/>
        </a:buClr>
        <a:buSzPct val="45000"/>
        <a:buFont typeface="Wingdings 2" panose="05020102010507070707" pitchFamily="18" charset="2"/>
        <a:buChar char="¯"/>
        <a:defRPr sz="2000" kern="1200">
          <a:solidFill>
            <a:schemeClr val="tx1"/>
          </a:solidFill>
          <a:latin typeface="+mn-lt"/>
          <a:ea typeface="+mn-ea"/>
          <a:cs typeface="华文楷体" panose="02010600040101010101" charset="-122"/>
        </a:defRPr>
      </a:lvl4pPr>
      <a:lvl5pPr marL="2057400" indent="-228600" algn="l" rtl="0" fontAlgn="base">
        <a:spcBef>
          <a:spcPct val="20000"/>
        </a:spcBef>
        <a:spcAft>
          <a:spcPct val="0"/>
        </a:spcAft>
        <a:buClr>
          <a:srgbClr val="E89A53"/>
        </a:buClr>
        <a:buFont typeface="Wingdings 2" panose="05020102010507070707" pitchFamily="18" charset="2"/>
        <a:buChar char=""/>
        <a:defRPr sz="2000" kern="1200">
          <a:solidFill>
            <a:schemeClr val="tx1"/>
          </a:solidFill>
          <a:latin typeface="+mn-lt"/>
          <a:ea typeface="+mn-ea"/>
          <a:cs typeface="华文楷体" panose="02010600040101010101" charset="-122"/>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9"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gif"/><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tiff"/><Relationship Id="rId7" Type="http://schemas.openxmlformats.org/officeDocument/2006/relationships/image" Target="../media/image49.tiff"/><Relationship Id="rId2" Type="http://schemas.openxmlformats.org/officeDocument/2006/relationships/image" Target="../media/image44.tiff"/><Relationship Id="rId1" Type="http://schemas.openxmlformats.org/officeDocument/2006/relationships/slideLayout" Target="../slideLayouts/slideLayout6.xml"/><Relationship Id="rId6" Type="http://schemas.openxmlformats.org/officeDocument/2006/relationships/image" Target="../media/image48.tiff"/><Relationship Id="rId5" Type="http://schemas.openxmlformats.org/officeDocument/2006/relationships/image" Target="../media/image47.tiff"/><Relationship Id="rId4" Type="http://schemas.openxmlformats.org/officeDocument/2006/relationships/image" Target="../media/image46.tiff"/></Relationships>
</file>

<file path=ppt/slides/_rels/slide22.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3.tiff"/><Relationship Id="rId5" Type="http://schemas.openxmlformats.org/officeDocument/2006/relationships/image" Target="../media/image52.tiff"/><Relationship Id="rId4" Type="http://schemas.openxmlformats.org/officeDocument/2006/relationships/image" Target="../media/image51.tiff"/></Relationships>
</file>

<file path=ppt/slides/_rels/slide23.xml.rels><?xml version="1.0" encoding="UTF-8" standalone="yes"?>
<Relationships xmlns="http://schemas.openxmlformats.org/package/2006/relationships"><Relationship Id="rId8" Type="http://schemas.openxmlformats.org/officeDocument/2006/relationships/image" Target="../media/image60.tiff"/><Relationship Id="rId3" Type="http://schemas.openxmlformats.org/officeDocument/2006/relationships/image" Target="../media/image55.jpeg"/><Relationship Id="rId7" Type="http://schemas.openxmlformats.org/officeDocument/2006/relationships/image" Target="../media/image59.tiff"/><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tiff"/><Relationship Id="rId5" Type="http://schemas.openxmlformats.org/officeDocument/2006/relationships/image" Target="../media/image57.tiff"/><Relationship Id="rId4" Type="http://schemas.openxmlformats.org/officeDocument/2006/relationships/image" Target="../media/image56.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2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 Id="rId5" Type="http://schemas.openxmlformats.org/officeDocument/2006/relationships/image" Target="../media/image75.jpeg"/><Relationship Id="rId4" Type="http://schemas.openxmlformats.org/officeDocument/2006/relationships/image" Target="../media/image74.jpeg"/></Relationships>
</file>

<file path=ppt/slides/_rels/slide3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3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xml"/><Relationship Id="rId4" Type="http://schemas.openxmlformats.org/officeDocument/2006/relationships/image" Target="../media/image83.jpeg"/></Relationships>
</file>

<file path=ppt/slides/_rels/slide4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2.jpeg"/><Relationship Id="rId1" Type="http://schemas.openxmlformats.org/officeDocument/2006/relationships/slideLayout" Target="../slideLayouts/slideLayout1.xml"/><Relationship Id="rId5" Type="http://schemas.openxmlformats.org/officeDocument/2006/relationships/image" Target="../media/image88.jpeg"/><Relationship Id="rId4" Type="http://schemas.openxmlformats.org/officeDocument/2006/relationships/image" Target="../media/image87.jpeg"/></Relationships>
</file>

<file path=ppt/slides/_rels/slide4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5" Type="http://schemas.openxmlformats.org/officeDocument/2006/relationships/image" Target="../media/image92.png"/><Relationship Id="rId4" Type="http://schemas.openxmlformats.org/officeDocument/2006/relationships/image" Target="../media/image91.jpeg"/></Relationships>
</file>

<file path=ppt/slides/_rels/slide4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1.xml"/><Relationship Id="rId4" Type="http://schemas.openxmlformats.org/officeDocument/2006/relationships/image" Target="../media/image95.jpeg"/></Relationships>
</file>

<file path=ppt/slides/_rels/slide50.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1.xml"/><Relationship Id="rId4" Type="http://schemas.openxmlformats.org/officeDocument/2006/relationships/image" Target="../media/image105.jpeg"/></Relationships>
</file>

<file path=ppt/slides/_rels/slide5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4.xml"/><Relationship Id="rId4" Type="http://schemas.openxmlformats.org/officeDocument/2006/relationships/image" Target="../media/image108.jpeg"/></Relationships>
</file>

<file path=ppt/slides/_rels/slide6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xml"/><Relationship Id="rId4" Type="http://schemas.openxmlformats.org/officeDocument/2006/relationships/image" Target="../media/image113.jpeg"/></Relationships>
</file>

<file path=ppt/slides/_rels/slide62.xml.rels><?xml version="1.0" encoding="UTF-8" standalone="yes"?>
<Relationships xmlns="http://schemas.openxmlformats.org/package/2006/relationships"><Relationship Id="rId8" Type="http://schemas.openxmlformats.org/officeDocument/2006/relationships/image" Target="../media/image120.jpeg"/><Relationship Id="rId3" Type="http://schemas.openxmlformats.org/officeDocument/2006/relationships/image" Target="../media/image115.jpeg"/><Relationship Id="rId7" Type="http://schemas.openxmlformats.org/officeDocument/2006/relationships/image" Target="../media/image119.jpeg"/><Relationship Id="rId2" Type="http://schemas.openxmlformats.org/officeDocument/2006/relationships/image" Target="../media/image114.jpeg"/><Relationship Id="rId1" Type="http://schemas.openxmlformats.org/officeDocument/2006/relationships/slideLayout" Target="../slideLayouts/slideLayout1.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jpeg"/></Relationships>
</file>

<file path=ppt/slides/_rels/slide63.xml.rels><?xml version="1.0" encoding="UTF-8" standalone="yes"?>
<Relationships xmlns="http://schemas.openxmlformats.org/package/2006/relationships"><Relationship Id="rId3" Type="http://schemas.openxmlformats.org/officeDocument/2006/relationships/image" Target="../media/image122.jpeg"/><Relationship Id="rId7" Type="http://schemas.openxmlformats.org/officeDocument/2006/relationships/image" Target="../media/image126.jpeg"/><Relationship Id="rId2" Type="http://schemas.openxmlformats.org/officeDocument/2006/relationships/image" Target="../media/image121.jpeg"/><Relationship Id="rId1" Type="http://schemas.openxmlformats.org/officeDocument/2006/relationships/slideLayout" Target="../slideLayouts/slideLayout7.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27.jpeg"/><Relationship Id="rId7" Type="http://schemas.openxmlformats.org/officeDocument/2006/relationships/image" Target="../media/image131.png"/><Relationship Id="rId2" Type="http://schemas.openxmlformats.org/officeDocument/2006/relationships/image" Target="../media/image64.jpeg"/><Relationship Id="rId1" Type="http://schemas.openxmlformats.org/officeDocument/2006/relationships/slideLayout" Target="../slideLayouts/slideLayout1.xml"/><Relationship Id="rId6" Type="http://schemas.openxmlformats.org/officeDocument/2006/relationships/image" Target="../media/image130.jpeg"/><Relationship Id="rId5" Type="http://schemas.openxmlformats.org/officeDocument/2006/relationships/image" Target="../media/image129.jpeg"/><Relationship Id="rId4" Type="http://schemas.openxmlformats.org/officeDocument/2006/relationships/image" Target="../media/image128.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1.xml"/><Relationship Id="rId4" Type="http://schemas.openxmlformats.org/officeDocument/2006/relationships/image" Target="../media/image71.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8" Type="http://schemas.openxmlformats.org/officeDocument/2006/relationships/image" Target="../media/image142.jpeg"/><Relationship Id="rId13" Type="http://schemas.openxmlformats.org/officeDocument/2006/relationships/image" Target="../media/image147.jpeg"/><Relationship Id="rId3" Type="http://schemas.openxmlformats.org/officeDocument/2006/relationships/image" Target="../media/image137.jpeg"/><Relationship Id="rId7" Type="http://schemas.openxmlformats.org/officeDocument/2006/relationships/image" Target="../media/image141.png"/><Relationship Id="rId12" Type="http://schemas.openxmlformats.org/officeDocument/2006/relationships/image" Target="../media/image146.jpeg"/><Relationship Id="rId2" Type="http://schemas.openxmlformats.org/officeDocument/2006/relationships/image" Target="../media/image136.jpeg"/><Relationship Id="rId1" Type="http://schemas.openxmlformats.org/officeDocument/2006/relationships/slideLayout" Target="../slideLayouts/slideLayout7.xml"/><Relationship Id="rId6" Type="http://schemas.openxmlformats.org/officeDocument/2006/relationships/image" Target="../media/image140.png"/><Relationship Id="rId11" Type="http://schemas.openxmlformats.org/officeDocument/2006/relationships/image" Target="../media/image145.jpeg"/><Relationship Id="rId5" Type="http://schemas.openxmlformats.org/officeDocument/2006/relationships/image" Target="../media/image139.jpeg"/><Relationship Id="rId10" Type="http://schemas.openxmlformats.org/officeDocument/2006/relationships/image" Target="../media/image144.jpeg"/><Relationship Id="rId4" Type="http://schemas.openxmlformats.org/officeDocument/2006/relationships/image" Target="../media/image138.jpeg"/><Relationship Id="rId9" Type="http://schemas.openxmlformats.org/officeDocument/2006/relationships/image" Target="../media/image143.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8" Type="http://schemas.openxmlformats.org/officeDocument/2006/relationships/image" Target="../media/image156.jpeg"/><Relationship Id="rId3" Type="http://schemas.openxmlformats.org/officeDocument/2006/relationships/image" Target="../media/image151.jpeg"/><Relationship Id="rId7" Type="http://schemas.openxmlformats.org/officeDocument/2006/relationships/image" Target="../media/image155.jpeg"/><Relationship Id="rId2" Type="http://schemas.openxmlformats.org/officeDocument/2006/relationships/image" Target="../media/image150.jpeg"/><Relationship Id="rId1" Type="http://schemas.openxmlformats.org/officeDocument/2006/relationships/slideLayout" Target="../slideLayouts/slideLayout4.xml"/><Relationship Id="rId6" Type="http://schemas.openxmlformats.org/officeDocument/2006/relationships/image" Target="../media/image154.jpeg"/><Relationship Id="rId11" Type="http://schemas.openxmlformats.org/officeDocument/2006/relationships/image" Target="../media/image159.jpeg"/><Relationship Id="rId5" Type="http://schemas.openxmlformats.org/officeDocument/2006/relationships/image" Target="../media/image153.jpeg"/><Relationship Id="rId10" Type="http://schemas.openxmlformats.org/officeDocument/2006/relationships/image" Target="../media/image158.jpeg"/><Relationship Id="rId4" Type="http://schemas.openxmlformats.org/officeDocument/2006/relationships/image" Target="../media/image152.jpeg"/><Relationship Id="rId9" Type="http://schemas.openxmlformats.org/officeDocument/2006/relationships/image" Target="../media/image157.jpeg"/></Relationships>
</file>

<file path=ppt/slides/_rels/slide84.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1.xml"/><Relationship Id="rId4" Type="http://schemas.openxmlformats.org/officeDocument/2006/relationships/image" Target="../media/image165.jpeg"/></Relationships>
</file>

<file path=ppt/slides/_rels/slide91.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72.png"/><Relationship Id="rId1" Type="http://schemas.openxmlformats.org/officeDocument/2006/relationships/slideLayout" Target="../slideLayouts/slideLayout2.xml"/><Relationship Id="rId4" Type="http://schemas.openxmlformats.org/officeDocument/2006/relationships/image" Target="../media/image173.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9.jpeg"/><Relationship Id="rId1" Type="http://schemas.openxmlformats.org/officeDocument/2006/relationships/slideLayout" Target="../slideLayouts/slideLayout1.xml"/><Relationship Id="rId4" Type="http://schemas.openxmlformats.org/officeDocument/2006/relationships/image" Target="../media/image181.jpeg"/></Relationships>
</file>

<file path=ppt/slides/_rels/slide106.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85.png"/><Relationship Id="rId7" Type="http://schemas.openxmlformats.org/officeDocument/2006/relationships/image" Target="../media/image189.jpeg"/><Relationship Id="rId2" Type="http://schemas.openxmlformats.org/officeDocument/2006/relationships/image" Target="../media/image184.png"/><Relationship Id="rId1" Type="http://schemas.openxmlformats.org/officeDocument/2006/relationships/slideLayout" Target="../slideLayouts/slideLayout2.xml"/><Relationship Id="rId6" Type="http://schemas.openxmlformats.org/officeDocument/2006/relationships/image" Target="../media/image188.jpeg"/><Relationship Id="rId5" Type="http://schemas.openxmlformats.org/officeDocument/2006/relationships/image" Target="../media/image187.jpeg"/><Relationship Id="rId4" Type="http://schemas.openxmlformats.org/officeDocument/2006/relationships/image" Target="../media/image186.jpe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image" Target="../media/image196.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199.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202.jpeg"/><Relationship Id="rId7" Type="http://schemas.openxmlformats.org/officeDocument/2006/relationships/image" Target="../media/image206.jpeg"/><Relationship Id="rId2" Type="http://schemas.openxmlformats.org/officeDocument/2006/relationships/image" Target="../media/image201.jpeg"/><Relationship Id="rId1" Type="http://schemas.openxmlformats.org/officeDocument/2006/relationships/slideLayout" Target="../slideLayouts/slideLayout7.xml"/><Relationship Id="rId6" Type="http://schemas.openxmlformats.org/officeDocument/2006/relationships/image" Target="../media/image205.jpeg"/><Relationship Id="rId5" Type="http://schemas.openxmlformats.org/officeDocument/2006/relationships/image" Target="../media/image204.jpeg"/><Relationship Id="rId4" Type="http://schemas.openxmlformats.org/officeDocument/2006/relationships/image" Target="../media/image203.jpeg"/></Relationships>
</file>

<file path=ppt/slides/_rels/slide129.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207.jpeg"/><Relationship Id="rId1" Type="http://schemas.openxmlformats.org/officeDocument/2006/relationships/slideLayout" Target="../slideLayouts/slideLayout7.xml"/><Relationship Id="rId5" Type="http://schemas.openxmlformats.org/officeDocument/2006/relationships/image" Target="../media/image210.jpeg"/><Relationship Id="rId4" Type="http://schemas.openxmlformats.org/officeDocument/2006/relationships/image" Target="../media/image209.jpe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image" Target="../media/image211.jpeg"/><Relationship Id="rId1" Type="http://schemas.openxmlformats.org/officeDocument/2006/relationships/slideLayout" Target="../slideLayouts/slideLayout7.xml"/><Relationship Id="rId4" Type="http://schemas.openxmlformats.org/officeDocument/2006/relationships/image" Target="../media/image213.jpeg"/></Relationships>
</file>

<file path=ppt/slides/_rels/slide132.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image" Target="../media/image215.jpeg"/><Relationship Id="rId1" Type="http://schemas.openxmlformats.org/officeDocument/2006/relationships/slideLayout" Target="../slideLayouts/slideLayout2.xml"/><Relationship Id="rId4" Type="http://schemas.openxmlformats.org/officeDocument/2006/relationships/image" Target="../media/image217.jpeg"/></Relationships>
</file>

<file path=ppt/slides/_rels/slide134.xml.rels><?xml version="1.0" encoding="UTF-8" standalone="yes"?>
<Relationships xmlns="http://schemas.openxmlformats.org/package/2006/relationships"><Relationship Id="rId2" Type="http://schemas.openxmlformats.org/officeDocument/2006/relationships/image" Target="../media/image218.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20.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223.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image" Target="../media/image224.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225.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226.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227.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228.jpe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229.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image" Target="../media/image230.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231.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232.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232.jpe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232.jpe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234.jpeg"/><Relationship Id="rId2" Type="http://schemas.openxmlformats.org/officeDocument/2006/relationships/image" Target="../media/image233.jpeg"/><Relationship Id="rId1" Type="http://schemas.openxmlformats.org/officeDocument/2006/relationships/slideLayout" Target="../slideLayouts/slideLayout2.xml"/><Relationship Id="rId4" Type="http://schemas.openxmlformats.org/officeDocument/2006/relationships/image" Target="../media/image235.jpe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237.jpeg"/><Relationship Id="rId2" Type="http://schemas.openxmlformats.org/officeDocument/2006/relationships/image" Target="../media/image236.tiff"/><Relationship Id="rId1" Type="http://schemas.openxmlformats.org/officeDocument/2006/relationships/slideLayout" Target="../slideLayouts/slideLayout2.xml"/><Relationship Id="rId5" Type="http://schemas.openxmlformats.org/officeDocument/2006/relationships/image" Target="../media/image239.tiff"/><Relationship Id="rId4" Type="http://schemas.openxmlformats.org/officeDocument/2006/relationships/image" Target="../media/image238.tiff"/></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2" Type="http://schemas.openxmlformats.org/officeDocument/2006/relationships/image" Target="../media/image240.jpeg"/><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image" Target="../media/image241.jpeg"/><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image" Target="../media/image242.jpeg"/><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3" Type="http://schemas.openxmlformats.org/officeDocument/2006/relationships/image" Target="../media/image244.jpeg"/><Relationship Id="rId2" Type="http://schemas.openxmlformats.org/officeDocument/2006/relationships/image" Target="../media/image243.emf"/><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245.jpeg"/><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image" Target="../media/image247.jpeg"/><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image" Target="../media/image249.jpeg"/><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jpeg"/><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254.jpeg"/><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2" Type="http://schemas.openxmlformats.org/officeDocument/2006/relationships/image" Target="../media/image25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9705" y="4228465"/>
            <a:ext cx="2304415" cy="172847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6053455" y="4225290"/>
            <a:ext cx="2275205" cy="17062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2120265" y="4231640"/>
            <a:ext cx="2329815" cy="17475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630400" y="-10972800"/>
            <a:ext cx="10079990" cy="75603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30400" y="-10972800"/>
            <a:ext cx="480060" cy="36004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5580380" y="1260475"/>
            <a:ext cx="2815590" cy="21113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464820" y="1234440"/>
            <a:ext cx="2904490" cy="217805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5400000">
            <a:off x="3989705" y="4208780"/>
            <a:ext cx="2356485" cy="17672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420110" y="875030"/>
            <a:ext cx="2106295" cy="28498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F518787-9142-461D-B841-58ECE58803B8}"/>
              </a:ext>
            </a:extLst>
          </p:cNvPr>
          <p:cNvSpPr>
            <a:spLocks noGrp="1"/>
          </p:cNvSpPr>
          <p:nvPr>
            <p:ph type="title"/>
          </p:nvPr>
        </p:nvSpPr>
        <p:spPr/>
        <p:txBody>
          <a:bodyPr/>
          <a:lstStyle/>
          <a:p>
            <a:r>
              <a:rPr lang="en-US" altLang="zh-CN" sz="4000" dirty="0">
                <a:solidFill>
                  <a:srgbClr val="FF0000"/>
                </a:solidFill>
                <a:latin typeface="+mn-ea"/>
                <a:ea typeface="+mn-ea"/>
              </a:rPr>
              <a:t/>
            </a:r>
            <a:br>
              <a:rPr lang="en-US" altLang="zh-CN" sz="4000" dirty="0">
                <a:solidFill>
                  <a:srgbClr val="FF0000"/>
                </a:solidFill>
                <a:latin typeface="+mn-ea"/>
                <a:ea typeface="+mn-ea"/>
              </a:rPr>
            </a:br>
            <a:r>
              <a:rPr lang="zh-CN" altLang="en-US" sz="4000" dirty="0">
                <a:solidFill>
                  <a:srgbClr val="FF0000"/>
                </a:solidFill>
                <a:latin typeface="+mn-ea"/>
                <a:ea typeface="+mn-ea"/>
              </a:rPr>
              <a:t>中国共产党人的初心和使命</a:t>
            </a:r>
          </a:p>
        </p:txBody>
      </p:sp>
      <p:sp>
        <p:nvSpPr>
          <p:cNvPr id="3" name="内容占位符 2">
            <a:extLst>
              <a:ext uri="{FF2B5EF4-FFF2-40B4-BE49-F238E27FC236}">
                <a16:creationId xmlns:a16="http://schemas.microsoft.com/office/drawing/2014/main" xmlns="" id="{AAE53317-B753-482D-A829-BE1B334609D9}"/>
              </a:ext>
            </a:extLst>
          </p:cNvPr>
          <p:cNvSpPr>
            <a:spLocks noGrp="1"/>
          </p:cNvSpPr>
          <p:nvPr>
            <p:ph idx="1"/>
          </p:nvPr>
        </p:nvSpPr>
        <p:spPr/>
        <p:txBody>
          <a:bodyPr/>
          <a:lstStyle/>
          <a:p>
            <a:pPr marL="0" indent="0">
              <a:buNone/>
            </a:pPr>
            <a:endParaRPr lang="en-US" altLang="zh-CN" dirty="0"/>
          </a:p>
          <a:p>
            <a:pPr marL="0" indent="0">
              <a:buNone/>
            </a:pPr>
            <a:r>
              <a:rPr lang="en-US" altLang="zh-CN" sz="3600" dirty="0">
                <a:solidFill>
                  <a:srgbClr val="FF0000"/>
                </a:solidFill>
              </a:rPr>
              <a:t>        </a:t>
            </a:r>
          </a:p>
          <a:p>
            <a:pPr marL="0" indent="0">
              <a:buNone/>
            </a:pPr>
            <a:r>
              <a:rPr lang="en-US" altLang="zh-CN" sz="3600" dirty="0">
                <a:solidFill>
                  <a:srgbClr val="FF0000"/>
                </a:solidFill>
                <a:latin typeface="黑体" panose="02010609060101010101" pitchFamily="49" charset="-122"/>
                <a:ea typeface="黑体" panose="02010609060101010101" pitchFamily="49" charset="-122"/>
              </a:rPr>
              <a:t>     </a:t>
            </a:r>
            <a:r>
              <a:rPr lang="zh-CN" altLang="en-US" sz="3600" dirty="0">
                <a:solidFill>
                  <a:srgbClr val="FF0000"/>
                </a:solidFill>
                <a:latin typeface="黑体" panose="02010609060101010101" pitchFamily="49" charset="-122"/>
                <a:ea typeface="黑体" panose="02010609060101010101" pitchFamily="49" charset="-122"/>
              </a:rPr>
              <a:t>红岩魂</a:t>
            </a:r>
            <a:r>
              <a:rPr lang="en-US" altLang="zh-CN" sz="3600" dirty="0">
                <a:solidFill>
                  <a:srgbClr val="FF0000"/>
                </a:solidFill>
                <a:latin typeface="黑体" panose="02010609060101010101" pitchFamily="49" charset="-122"/>
                <a:ea typeface="黑体" panose="02010609060101010101" pitchFamily="49" charset="-122"/>
              </a:rPr>
              <a:t>——</a:t>
            </a:r>
            <a:r>
              <a:rPr lang="zh-CN" altLang="en-US" sz="3600" dirty="0">
                <a:solidFill>
                  <a:srgbClr val="FF0000"/>
                </a:solidFill>
                <a:latin typeface="黑体" panose="02010609060101010101" pitchFamily="49" charset="-122"/>
                <a:ea typeface="黑体" panose="02010609060101010101" pitchFamily="49" charset="-122"/>
              </a:rPr>
              <a:t>信 仰 的 力 量</a:t>
            </a:r>
            <a:endParaRPr lang="en-US" altLang="zh-CN" sz="3600" dirty="0">
              <a:solidFill>
                <a:srgbClr val="FF0000"/>
              </a:solidFill>
              <a:latin typeface="黑体" panose="02010609060101010101" pitchFamily="49" charset="-122"/>
              <a:ea typeface="黑体" panose="02010609060101010101" pitchFamily="49" charset="-122"/>
            </a:endParaRPr>
          </a:p>
          <a:p>
            <a:pPr marL="0" indent="0">
              <a:buNone/>
            </a:pPr>
            <a:endParaRPr lang="en-US" altLang="zh-CN" sz="3600" dirty="0">
              <a:solidFill>
                <a:srgbClr val="FF0000"/>
              </a:solidFill>
            </a:endParaRPr>
          </a:p>
          <a:p>
            <a:pPr marL="0" indent="0" algn="r">
              <a:buNone/>
            </a:pPr>
            <a:r>
              <a:rPr lang="zh-CN" altLang="en-US" sz="2000" b="1" dirty="0">
                <a:solidFill>
                  <a:srgbClr val="FF0000"/>
                </a:solidFill>
              </a:rPr>
              <a:t>重庆红岩联线文化发展管理中心</a:t>
            </a:r>
            <a:endParaRPr lang="en-US" altLang="zh-CN" sz="2000" b="1" dirty="0">
              <a:solidFill>
                <a:srgbClr val="FF0000"/>
              </a:solidFill>
            </a:endParaRPr>
          </a:p>
          <a:p>
            <a:pPr marL="0" indent="0" algn="r">
              <a:buNone/>
            </a:pPr>
            <a:r>
              <a:rPr lang="zh-CN" altLang="en-US" sz="2000" b="1" dirty="0">
                <a:solidFill>
                  <a:srgbClr val="FF0000"/>
                </a:solidFill>
              </a:rPr>
              <a:t>重庆红岩革命历史博物馆</a:t>
            </a:r>
            <a:endParaRPr lang="en-US" altLang="zh-CN" sz="2000" b="1" dirty="0">
              <a:solidFill>
                <a:srgbClr val="FF0000"/>
              </a:solidFill>
            </a:endParaRPr>
          </a:p>
          <a:p>
            <a:pPr marL="0" indent="0" algn="r">
              <a:buNone/>
            </a:pPr>
            <a:r>
              <a:rPr lang="zh-CN" altLang="en-US" sz="2000" b="1" dirty="0">
                <a:solidFill>
                  <a:srgbClr val="FF0000"/>
                </a:solidFill>
              </a:rPr>
              <a:t>中国民主党派历史陈列馆</a:t>
            </a:r>
            <a:endParaRPr lang="en-US" altLang="zh-CN" sz="2000" b="1" dirty="0">
              <a:solidFill>
                <a:srgbClr val="FF0000"/>
              </a:solidFill>
            </a:endParaRPr>
          </a:p>
          <a:p>
            <a:pPr marL="0" indent="0" algn="r">
              <a:buNone/>
            </a:pPr>
            <a:r>
              <a:rPr lang="zh-CN" altLang="en-US" sz="2000" b="1" dirty="0">
                <a:solidFill>
                  <a:srgbClr val="FF0000"/>
                </a:solidFill>
              </a:rPr>
              <a:t>二级研究员：厉  华</a:t>
            </a:r>
            <a:endParaRPr lang="en-US" altLang="zh-CN" sz="2000" b="1" dirty="0">
              <a:solidFill>
                <a:srgbClr val="FF0000"/>
              </a:solidFill>
            </a:endParaRPr>
          </a:p>
          <a:p>
            <a:pPr marL="0" indent="0" algn="r">
              <a:buNone/>
            </a:pPr>
            <a:r>
              <a:rPr lang="zh-CN" altLang="en-US" sz="2000" b="1" dirty="0">
                <a:solidFill>
                  <a:srgbClr val="FF0000"/>
                </a:solidFill>
              </a:rPr>
              <a:t>  </a:t>
            </a:r>
            <a:r>
              <a:rPr lang="en-US" altLang="zh-CN" sz="2000" b="1" dirty="0">
                <a:solidFill>
                  <a:srgbClr val="FF0000"/>
                </a:solidFill>
              </a:rPr>
              <a:t>13908327453  </a:t>
            </a:r>
            <a:r>
              <a:rPr lang="zh-CN" altLang="en-US" sz="2000" b="1" dirty="0">
                <a:solidFill>
                  <a:srgbClr val="FF0000"/>
                </a:solidFill>
              </a:rPr>
              <a:t>微信：</a:t>
            </a:r>
            <a:r>
              <a:rPr lang="en-US" altLang="zh-CN" sz="2000" b="1" dirty="0">
                <a:solidFill>
                  <a:srgbClr val="FF0000"/>
                </a:solidFill>
              </a:rPr>
              <a:t>hy19491127</a:t>
            </a:r>
            <a:endParaRPr lang="zh-CN" altLang="en-US" sz="2000" b="1" dirty="0">
              <a:solidFill>
                <a:srgbClr val="FF0000"/>
              </a:solidFill>
            </a:endParaRPr>
          </a:p>
          <a:p>
            <a:pPr marL="0" indent="0">
              <a:buNone/>
            </a:pPr>
            <a:endParaRPr lang="zh-CN" altLang="en-US" sz="3600" dirty="0">
              <a:solidFill>
                <a:srgbClr val="FF0000"/>
              </a:solidFill>
            </a:endParaRPr>
          </a:p>
        </p:txBody>
      </p:sp>
    </p:spTree>
    <p:extLst>
      <p:ext uri="{BB962C8B-B14F-4D97-AF65-F5344CB8AC3E}">
        <p14:creationId xmlns:p14="http://schemas.microsoft.com/office/powerpoint/2010/main" val="3041019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矩形 6"/>
          <p:cNvSpPr>
            <a:spLocks noChangeArrowheads="1"/>
          </p:cNvSpPr>
          <p:nvPr/>
        </p:nvSpPr>
        <p:spPr bwMode="auto">
          <a:xfrm>
            <a:off x="457200" y="1411605"/>
            <a:ext cx="8229600" cy="17145"/>
          </a:xfrm>
          <a:prstGeom prst="rect">
            <a:avLst/>
          </a:prstGeom>
          <a:gradFill rotWithShape="1">
            <a:gsLst>
              <a:gs pos="0">
                <a:srgbClr val="918415"/>
              </a:gs>
              <a:gs pos="50000">
                <a:srgbClr val="DBD8CB"/>
              </a:gs>
              <a:gs pos="100000">
                <a:srgbClr val="91841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buFont typeface="Arial" panose="020B0604020202020204" pitchFamily="34" charset="0"/>
              <a:buNone/>
            </a:pPr>
            <a:endParaRPr lang="zh-CN" altLang="en-US">
              <a:solidFill>
                <a:srgbClr val="FFFFFF"/>
              </a:solidFill>
              <a:latin typeface="黑体" panose="02010609060101010101" pitchFamily="49" charset="-122"/>
              <a:ea typeface="黑体" panose="02010609060101010101" pitchFamily="49" charset="-122"/>
              <a:sym typeface="黑体" panose="02010609060101010101" pitchFamily="49" charset="-122"/>
            </a:endParaRPr>
          </a:p>
        </p:txBody>
      </p:sp>
      <p:sp>
        <p:nvSpPr>
          <p:cNvPr id="39939" name="标题 1"/>
          <p:cNvSpPr>
            <a:spLocks noGrp="1" noChangeArrowheads="1"/>
          </p:cNvSpPr>
          <p:nvPr>
            <p:ph type="title"/>
          </p:nvPr>
        </p:nvSpPr>
        <p:spPr>
          <a:xfrm>
            <a:off x="457200" y="274955"/>
            <a:ext cx="8230235" cy="1143635"/>
          </a:xfrm>
        </p:spPr>
        <p:txBody>
          <a:bodyPr/>
          <a:lstStyle/>
          <a:p>
            <a:pPr eaLnBrk="1" hangingPunct="1"/>
            <a:r>
              <a:rPr lang="zh-CN" altLang="en-US" sz="3600" b="1">
                <a:solidFill>
                  <a:srgbClr val="FF0000"/>
                </a:solidFill>
                <a:latin typeface="隶书" panose="02010509060101010101" pitchFamily="49" charset="-122"/>
                <a:ea typeface="隶书" panose="02010509060101010101" pitchFamily="49" charset="-122"/>
                <a:sym typeface="宋体" panose="02010600030101010101" pitchFamily="2" charset="-122"/>
              </a:rPr>
              <a:t>中共的政治主张</a:t>
            </a:r>
          </a:p>
        </p:txBody>
      </p:sp>
      <p:sp>
        <p:nvSpPr>
          <p:cNvPr id="39940" name="内容占位符 2"/>
          <p:cNvSpPr>
            <a:spLocks noGrp="1" noChangeArrowheads="1"/>
          </p:cNvSpPr>
          <p:nvPr>
            <p:ph sz="half" idx="2"/>
          </p:nvPr>
        </p:nvSpPr>
        <p:spPr>
          <a:xfrm>
            <a:off x="4648200" y="1600200"/>
            <a:ext cx="4039235" cy="4526915"/>
          </a:xfrm>
        </p:spPr>
        <p:txBody>
          <a:bodyPr/>
          <a:lstStyle/>
          <a:p>
            <a:pPr marL="0" indent="0">
              <a:buFont typeface="Wingdings 2" panose="05020102010507070707" pitchFamily="18" charset="2"/>
              <a:buNone/>
            </a:pPr>
            <a:endParaRPr lang="en-US" altLang="zh-CN" sz="2400">
              <a:latin typeface="宋体" panose="02010600030101010101" pitchFamily="2" charset="-122"/>
              <a:ea typeface="宋体" panose="02010600030101010101" pitchFamily="2" charset="-122"/>
            </a:endParaRPr>
          </a:p>
          <a:p>
            <a:pPr marL="0" indent="0">
              <a:buFont typeface="Wingdings 2" panose="05020102010507070707" pitchFamily="18" charset="2"/>
              <a:buNone/>
            </a:pPr>
            <a:r>
              <a:rPr lang="zh-CN" altLang="en-US" sz="2400">
                <a:solidFill>
                  <a:srgbClr val="FF0000"/>
                </a:solidFill>
                <a:latin typeface="隶书" panose="02010509060101010101" pitchFamily="49" charset="-122"/>
                <a:ea typeface="隶书" panose="02010509060101010101" pitchFamily="49" charset="-122"/>
              </a:rPr>
              <a:t>习总书记：</a:t>
            </a:r>
            <a:endParaRPr lang="en-US" altLang="zh-CN" sz="2400">
              <a:solidFill>
                <a:srgbClr val="FF0000"/>
              </a:solidFill>
              <a:latin typeface="隶书" panose="02010509060101010101" pitchFamily="49" charset="-122"/>
              <a:ea typeface="隶书" panose="02010509060101010101" pitchFamily="49" charset="-122"/>
            </a:endParaRPr>
          </a:p>
          <a:p>
            <a:pPr marL="0" indent="0">
              <a:buFont typeface="Wingdings 2" panose="05020102010507070707" pitchFamily="18" charset="2"/>
              <a:buNone/>
            </a:pPr>
            <a:r>
              <a:rPr lang="zh-CN" altLang="en-US" sz="2400">
                <a:solidFill>
                  <a:srgbClr val="FF0000"/>
                </a:solidFill>
                <a:latin typeface="隶书" panose="02010509060101010101" pitchFamily="49" charset="-122"/>
                <a:ea typeface="隶书" panose="02010509060101010101" pitchFamily="49" charset="-122"/>
              </a:rPr>
              <a:t>“我们党从成立起就把为共产主义、社会主义而奋斗确定为自己的纲领，坚定共产主义远大理想和中国特色社会主义共同理想，不断把为崇高理想奋斗的伟大实践推向前进。”</a:t>
            </a:r>
          </a:p>
        </p:txBody>
      </p:sp>
      <p:pic>
        <p:nvPicPr>
          <p:cNvPr id="3994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05" y="2276475"/>
            <a:ext cx="3832225" cy="2665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heel spokes="2"/>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内容占位符 2"/>
          <p:cNvSpPr>
            <a:spLocks noGrp="1" noChangeArrowheads="1"/>
          </p:cNvSpPr>
          <p:nvPr>
            <p:ph idx="1"/>
          </p:nvPr>
        </p:nvSpPr>
        <p:spPr>
          <a:xfrm>
            <a:off x="611188" y="908050"/>
            <a:ext cx="7904162" cy="5268913"/>
          </a:xfrm>
        </p:spPr>
        <p:txBody>
          <a:bodyPr rtlCol="0">
            <a:normAutofit/>
          </a:bodyPr>
          <a:lstStyle/>
          <a:p>
            <a:pPr eaLnBrk="1" fontAlgn="auto" hangingPunct="1">
              <a:spcAft>
                <a:spcPts val="0"/>
              </a:spcAft>
              <a:buFont typeface="Wingdings" panose="05000000000000000000" pitchFamily="2" charset="2"/>
              <a:buNone/>
              <a:defRPr/>
            </a:pPr>
            <a:endParaRPr lang="en-US" altLang="zh-CN" sz="3200" dirty="0">
              <a:solidFill>
                <a:srgbClr val="FF0000"/>
              </a:solidFill>
              <a:latin typeface="+mj-ea"/>
              <a:ea typeface="+mj-ea"/>
              <a:sym typeface="华文楷体" panose="02010600040101010101" charset="-122"/>
            </a:endParaRPr>
          </a:p>
          <a:p>
            <a:pPr eaLnBrk="1" fontAlgn="auto" hangingPunct="1">
              <a:spcAft>
                <a:spcPts val="0"/>
              </a:spcAft>
              <a:buFont typeface="Wingdings" panose="05000000000000000000" pitchFamily="2" charset="2"/>
              <a:buNone/>
              <a:defRPr/>
            </a:pPr>
            <a:endParaRPr lang="en-US" altLang="zh-CN" sz="3200" dirty="0">
              <a:solidFill>
                <a:srgbClr val="FF0000"/>
              </a:solidFill>
              <a:latin typeface="+mj-ea"/>
              <a:ea typeface="+mj-ea"/>
              <a:sym typeface="华文楷体" panose="02010600040101010101" charset="-122"/>
            </a:endParaRPr>
          </a:p>
          <a:p>
            <a:pPr eaLnBrk="1" fontAlgn="auto" hangingPunct="1">
              <a:spcAft>
                <a:spcPts val="0"/>
              </a:spcAft>
              <a:buFont typeface="Wingdings" panose="05000000000000000000" pitchFamily="2" charset="2"/>
              <a:buNone/>
              <a:defRPr/>
            </a:pPr>
            <a:r>
              <a:rPr lang="zh-CN" altLang="zh-CN" sz="2800" dirty="0">
                <a:solidFill>
                  <a:srgbClr val="FF0000"/>
                </a:solidFill>
                <a:latin typeface="+mj-ea"/>
                <a:ea typeface="+mj-ea"/>
                <a:sym typeface="华文楷体" panose="02010600040101010101" charset="-122"/>
              </a:rPr>
              <a:t>一、</a:t>
            </a:r>
            <a:r>
              <a:rPr lang="zh-CN" altLang="en-US" sz="2800" dirty="0">
                <a:solidFill>
                  <a:srgbClr val="FF0000"/>
                </a:solidFill>
                <a:latin typeface="+mj-ea"/>
                <a:ea typeface="+mj-ea"/>
                <a:sym typeface="华文楷体" panose="02010600040101010101" charset="-122"/>
              </a:rPr>
              <a:t>忠诚自己的政治</a:t>
            </a:r>
            <a:r>
              <a:rPr lang="zh-CN" altLang="en-US" sz="2800" dirty="0" smtClean="0">
                <a:solidFill>
                  <a:srgbClr val="FF0000"/>
                </a:solidFill>
                <a:latin typeface="+mj-ea"/>
                <a:ea typeface="+mj-ea"/>
                <a:sym typeface="华文楷体" panose="02010600040101010101" charset="-122"/>
              </a:rPr>
              <a:t>选择</a:t>
            </a:r>
            <a:endParaRPr lang="en-US" altLang="zh-CN" sz="2800" dirty="0">
              <a:solidFill>
                <a:srgbClr val="FF0000"/>
              </a:solidFill>
              <a:latin typeface="+mj-ea"/>
              <a:ea typeface="+mj-ea"/>
              <a:sym typeface="华文楷体" panose="02010600040101010101" charset="-122"/>
            </a:endParaRPr>
          </a:p>
          <a:p>
            <a:pPr eaLnBrk="1" fontAlgn="auto" hangingPunct="1">
              <a:spcAft>
                <a:spcPts val="0"/>
              </a:spcAft>
              <a:buFont typeface="Wingdings" panose="05000000000000000000" pitchFamily="2" charset="2"/>
              <a:buNone/>
              <a:defRPr/>
            </a:pPr>
            <a:r>
              <a:rPr lang="zh-CN" altLang="en-US" sz="2800" dirty="0">
                <a:solidFill>
                  <a:srgbClr val="FF0000"/>
                </a:solidFill>
                <a:latin typeface="+mj-ea"/>
                <a:ea typeface="+mj-ea"/>
                <a:sym typeface="华文楷体" panose="02010600040101010101" charset="-122"/>
              </a:rPr>
              <a:t>二</a:t>
            </a:r>
            <a:r>
              <a:rPr lang="zh-CN" altLang="en-US" sz="2800" dirty="0" smtClean="0">
                <a:solidFill>
                  <a:srgbClr val="FF0000"/>
                </a:solidFill>
                <a:latin typeface="+mj-ea"/>
                <a:ea typeface="+mj-ea"/>
                <a:sym typeface="华文楷体" panose="02010600040101010101" charset="-122"/>
              </a:rPr>
              <a:t>、</a:t>
            </a:r>
            <a:r>
              <a:rPr lang="zh-CN" altLang="en-US" sz="2800" dirty="0">
                <a:solidFill>
                  <a:srgbClr val="FF0000"/>
                </a:solidFill>
                <a:latin typeface="+mj-ea"/>
                <a:ea typeface="+mj-ea"/>
                <a:sym typeface="华文楷体" panose="02010600040101010101" charset="-122"/>
              </a:rPr>
              <a:t>心存敬畏严守纪律</a:t>
            </a:r>
            <a:endParaRPr lang="en-US" altLang="zh-CN" sz="2800" dirty="0">
              <a:solidFill>
                <a:srgbClr val="FF0000"/>
              </a:solidFill>
              <a:latin typeface="+mj-ea"/>
              <a:ea typeface="+mj-ea"/>
              <a:sym typeface="华文楷体" panose="02010600040101010101" charset="-122"/>
            </a:endParaRPr>
          </a:p>
          <a:p>
            <a:pPr eaLnBrk="1" fontAlgn="auto" hangingPunct="1">
              <a:spcAft>
                <a:spcPts val="0"/>
              </a:spcAft>
              <a:buFont typeface="Wingdings" panose="05000000000000000000" pitchFamily="2" charset="2"/>
              <a:buNone/>
              <a:defRPr/>
            </a:pPr>
            <a:r>
              <a:rPr lang="zh-CN" altLang="en-US" sz="2800" dirty="0">
                <a:solidFill>
                  <a:srgbClr val="FF0000"/>
                </a:solidFill>
                <a:latin typeface="+mj-ea"/>
                <a:ea typeface="+mj-ea"/>
                <a:sym typeface="华文楷体" panose="02010600040101010101" charset="-122"/>
              </a:rPr>
              <a:t>三</a:t>
            </a:r>
            <a:r>
              <a:rPr lang="zh-CN" altLang="en-US" sz="2800" dirty="0" smtClean="0">
                <a:solidFill>
                  <a:srgbClr val="FF0000"/>
                </a:solidFill>
                <a:latin typeface="+mj-ea"/>
                <a:ea typeface="+mj-ea"/>
                <a:sym typeface="华文楷体" panose="02010600040101010101" charset="-122"/>
              </a:rPr>
              <a:t>、</a:t>
            </a:r>
            <a:r>
              <a:rPr lang="zh-CN" altLang="en-US" sz="2800" dirty="0">
                <a:solidFill>
                  <a:srgbClr val="FF0000"/>
                </a:solidFill>
                <a:latin typeface="+mj-ea"/>
                <a:ea typeface="+mj-ea"/>
                <a:sym typeface="华文楷体" panose="02010600040101010101" charset="-122"/>
              </a:rPr>
              <a:t>解读“狱中八条”</a:t>
            </a:r>
            <a:endParaRPr lang="en-US" altLang="zh-CN" sz="2800" dirty="0">
              <a:solidFill>
                <a:srgbClr val="FF0000"/>
              </a:solidFill>
              <a:latin typeface="+mj-ea"/>
              <a:ea typeface="+mj-ea"/>
              <a:sym typeface="华文楷体" panose="02010600040101010101" charset="-122"/>
            </a:endParaRPr>
          </a:p>
          <a:p>
            <a:pPr eaLnBrk="1" fontAlgn="auto" hangingPunct="1">
              <a:spcAft>
                <a:spcPts val="0"/>
              </a:spcAft>
              <a:buFont typeface="Wingdings" panose="05000000000000000000" pitchFamily="2" charset="2"/>
              <a:buNone/>
              <a:defRPr/>
            </a:pPr>
            <a:r>
              <a:rPr lang="zh-CN" altLang="en-US" sz="2800" dirty="0">
                <a:solidFill>
                  <a:srgbClr val="FF0000"/>
                </a:solidFill>
                <a:latin typeface="+mj-ea"/>
                <a:ea typeface="+mj-ea"/>
                <a:sym typeface="华文楷体" panose="02010600040101010101" charset="-122"/>
              </a:rPr>
              <a:t>四</a:t>
            </a:r>
            <a:r>
              <a:rPr lang="zh-CN" altLang="en-US" sz="2800" dirty="0" smtClean="0">
                <a:solidFill>
                  <a:srgbClr val="FF0000"/>
                </a:solidFill>
                <a:latin typeface="+mj-ea"/>
                <a:ea typeface="+mj-ea"/>
                <a:sym typeface="华文楷体" panose="02010600040101010101" charset="-122"/>
              </a:rPr>
              <a:t>、</a:t>
            </a:r>
            <a:r>
              <a:rPr lang="zh-CN" altLang="en-US" sz="2800" dirty="0">
                <a:solidFill>
                  <a:srgbClr val="FF0000"/>
                </a:solidFill>
                <a:latin typeface="+mj-ea"/>
                <a:ea typeface="+mj-ea"/>
                <a:sym typeface="华文楷体" panose="02010600040101010101" charset="-122"/>
              </a:rPr>
              <a:t>惨痛的历史</a:t>
            </a:r>
            <a:r>
              <a:rPr lang="en-US" altLang="zh-CN" sz="2800" dirty="0">
                <a:solidFill>
                  <a:srgbClr val="FF0000"/>
                </a:solidFill>
                <a:latin typeface="+mj-ea"/>
                <a:ea typeface="+mj-ea"/>
                <a:sym typeface="华文楷体" panose="02010600040101010101" charset="-122"/>
              </a:rPr>
              <a:t>——</a:t>
            </a:r>
            <a:r>
              <a:rPr lang="zh-CN" altLang="en-US" sz="2800" dirty="0">
                <a:solidFill>
                  <a:srgbClr val="FF0000"/>
                </a:solidFill>
                <a:latin typeface="+mj-ea"/>
                <a:ea typeface="+mj-ea"/>
                <a:sym typeface="华文楷体" panose="02010600040101010101" charset="-122"/>
              </a:rPr>
              <a:t>堡垒从内部攻破</a:t>
            </a:r>
            <a:endParaRPr lang="en-US" altLang="zh-CN" sz="2800" dirty="0">
              <a:solidFill>
                <a:srgbClr val="FF0000"/>
              </a:solidFill>
              <a:latin typeface="+mj-ea"/>
              <a:ea typeface="+mj-ea"/>
              <a:sym typeface="华文楷体" panose="02010600040101010101"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标题 5"/>
          <p:cNvSpPr>
            <a:spLocks noGrp="1" noChangeArrowheads="1"/>
          </p:cNvSpPr>
          <p:nvPr>
            <p:ph type="title" idx="4294967295"/>
          </p:nvPr>
        </p:nvSpPr>
        <p:spPr>
          <a:xfrm>
            <a:off x="457200" y="274955"/>
            <a:ext cx="8229600" cy="777875"/>
          </a:xfrm>
        </p:spPr>
        <p:txBody>
          <a:bodyPr/>
          <a:lstStyle/>
          <a:p>
            <a:r>
              <a:rPr lang="en-US" altLang="zh-CN" sz="4000" dirty="0">
                <a:solidFill>
                  <a:srgbClr val="FF0000"/>
                </a:solidFill>
                <a:latin typeface="隶书" panose="02010509060101010101" pitchFamily="49" charset="-122"/>
                <a:sym typeface="楷体" panose="02010609060101010101" pitchFamily="49" charset="-122"/>
              </a:rPr>
              <a:t/>
            </a:r>
            <a:br>
              <a:rPr lang="en-US" altLang="zh-CN" sz="4000" dirty="0">
                <a:solidFill>
                  <a:srgbClr val="FF0000"/>
                </a:solidFill>
                <a:latin typeface="隶书" panose="02010509060101010101" pitchFamily="49" charset="-122"/>
                <a:sym typeface="楷体" panose="02010609060101010101" pitchFamily="49" charset="-122"/>
              </a:rPr>
            </a:br>
            <a:r>
              <a:rPr lang="zh-CN" altLang="en-US" sz="4000" dirty="0">
                <a:solidFill>
                  <a:srgbClr val="FF0000"/>
                </a:solidFill>
                <a:latin typeface="隶书" panose="02010509060101010101" pitchFamily="49" charset="-122"/>
                <a:sym typeface="楷体" panose="02010609060101010101" pitchFamily="49" charset="-122"/>
              </a:rPr>
              <a:t>信仰的较量</a:t>
            </a:r>
          </a:p>
        </p:txBody>
      </p:sp>
      <p:pic>
        <p:nvPicPr>
          <p:cNvPr id="18434" name="Picture 3"/>
          <p:cNvPicPr>
            <a:picLocks noChangeAspect="1" noChangeArrowheads="1"/>
          </p:cNvPicPr>
          <p:nvPr/>
        </p:nvPicPr>
        <p:blipFill>
          <a:blip r:embed="rId2" cstate="print"/>
          <a:srcRect/>
          <a:stretch>
            <a:fillRect/>
          </a:stretch>
        </p:blipFill>
        <p:spPr bwMode="auto">
          <a:xfrm>
            <a:off x="713105" y="2060575"/>
            <a:ext cx="7911465" cy="36722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30235" cy="1143635"/>
          </a:xfrm>
        </p:spPr>
        <p:txBody>
          <a:bodyPr/>
          <a:lstStyle/>
          <a:p>
            <a:r>
              <a:rPr lang="en-US" altLang="zh-CN" sz="3200" dirty="0">
                <a:solidFill>
                  <a:srgbClr val="FF0000"/>
                </a:solidFill>
                <a:latin typeface="+mj-ea"/>
              </a:rPr>
              <a:t>1939</a:t>
            </a:r>
            <a:r>
              <a:rPr lang="zh-CN" altLang="en-US" sz="3200" dirty="0">
                <a:solidFill>
                  <a:srgbClr val="FF0000"/>
                </a:solidFill>
                <a:latin typeface="+mj-ea"/>
              </a:rPr>
              <a:t>年国民党军统局设立</a:t>
            </a:r>
            <a:r>
              <a:rPr lang="en-US" altLang="zh-CN" sz="3200" dirty="0">
                <a:solidFill>
                  <a:srgbClr val="FF0000"/>
                </a:solidFill>
                <a:latin typeface="+mj-ea"/>
              </a:rPr>
              <a:t/>
            </a:r>
            <a:br>
              <a:rPr lang="en-US" altLang="zh-CN" sz="3200" dirty="0">
                <a:solidFill>
                  <a:srgbClr val="FF0000"/>
                </a:solidFill>
                <a:latin typeface="+mj-ea"/>
              </a:rPr>
            </a:br>
            <a:r>
              <a:rPr lang="zh-CN" altLang="en-US" sz="3200" dirty="0">
                <a:solidFill>
                  <a:srgbClr val="FF0000"/>
                </a:solidFill>
                <a:latin typeface="+mj-ea"/>
              </a:rPr>
              <a:t>“白公馆”看守所</a:t>
            </a: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3260" y="1484630"/>
            <a:ext cx="3024505" cy="2016125"/>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4067810" y="1628775"/>
            <a:ext cx="4356100" cy="4893945"/>
          </a:xfrm>
          <a:prstGeom prst="rect">
            <a:avLst/>
          </a:prstGeom>
        </p:spPr>
        <p:txBody>
          <a:bodyPr wrap="square">
            <a:spAutoFit/>
          </a:bodyPr>
          <a:lstStyle/>
          <a:p>
            <a:pPr marL="0" indent="0">
              <a:buNone/>
            </a:pPr>
            <a:r>
              <a:rPr lang="zh-CN" altLang="zh-CN" sz="2400" dirty="0">
                <a:solidFill>
                  <a:srgbClr val="FF0000"/>
                </a:solidFill>
                <a:latin typeface="隶书" panose="02010509060101010101" pitchFamily="49" charset="-122"/>
                <a:ea typeface="隶书" panose="02010509060101010101" pitchFamily="49" charset="-122"/>
              </a:rPr>
              <a:t>手掌般大的一块地坝，</a:t>
            </a:r>
          </a:p>
          <a:p>
            <a:pPr marL="0" indent="0">
              <a:buNone/>
            </a:pPr>
            <a:r>
              <a:rPr lang="zh-CN" altLang="zh-CN" sz="2400" dirty="0">
                <a:solidFill>
                  <a:srgbClr val="FF0000"/>
                </a:solidFill>
                <a:latin typeface="隶书" panose="02010509060101010101" pitchFamily="49" charset="-122"/>
                <a:ea typeface="隶书" panose="02010509060101010101" pitchFamily="49" charset="-122"/>
              </a:rPr>
              <a:t>箩筛般大的一块天；</a:t>
            </a:r>
          </a:p>
          <a:p>
            <a:pPr marL="0" indent="0">
              <a:buNone/>
            </a:pPr>
            <a:r>
              <a:rPr lang="zh-CN" altLang="zh-CN" sz="2400" dirty="0">
                <a:solidFill>
                  <a:srgbClr val="FF0000"/>
                </a:solidFill>
                <a:latin typeface="隶书" panose="02010509060101010101" pitchFamily="49" charset="-122"/>
                <a:ea typeface="隶书" panose="02010509060101010101" pitchFamily="49" charset="-122"/>
              </a:rPr>
              <a:t>二百多个不屈服的人，</a:t>
            </a:r>
          </a:p>
          <a:p>
            <a:pPr marL="0" indent="0">
              <a:buNone/>
            </a:pPr>
            <a:r>
              <a:rPr lang="zh-CN" altLang="zh-CN" sz="2400" dirty="0">
                <a:solidFill>
                  <a:srgbClr val="FF0000"/>
                </a:solidFill>
                <a:latin typeface="隶书" panose="02010509060101010101" pitchFamily="49" charset="-122"/>
                <a:ea typeface="隶书" panose="02010509060101010101" pitchFamily="49" charset="-122"/>
              </a:rPr>
              <a:t>锢禁在这高墙的小圈里面，</a:t>
            </a:r>
          </a:p>
          <a:p>
            <a:pPr marL="0" indent="0">
              <a:buNone/>
            </a:pPr>
            <a:r>
              <a:rPr lang="zh-CN" altLang="zh-CN" sz="2400" dirty="0">
                <a:solidFill>
                  <a:srgbClr val="FF0000"/>
                </a:solidFill>
                <a:latin typeface="隶书" panose="02010509060101010101" pitchFamily="49" charset="-122"/>
                <a:ea typeface="隶书" panose="02010509060101010101" pitchFamily="49" charset="-122"/>
              </a:rPr>
              <a:t>一把将军锁，</a:t>
            </a:r>
          </a:p>
          <a:p>
            <a:pPr marL="0" indent="0">
              <a:buNone/>
            </a:pPr>
            <a:r>
              <a:rPr lang="zh-CN" altLang="zh-CN" sz="2400" dirty="0">
                <a:solidFill>
                  <a:srgbClr val="FF0000"/>
                </a:solidFill>
                <a:latin typeface="隶书" panose="02010509060101010101" pitchFamily="49" charset="-122"/>
                <a:ea typeface="隶书" panose="02010509060101010101" pitchFamily="49" charset="-122"/>
              </a:rPr>
              <a:t>把世界分隔为两边</a:t>
            </a:r>
            <a:endParaRPr lang="en-US" altLang="zh-CN" sz="2400" dirty="0">
              <a:solidFill>
                <a:srgbClr val="FF0000"/>
              </a:solidFill>
              <a:latin typeface="隶书" panose="02010509060101010101" pitchFamily="49" charset="-122"/>
              <a:ea typeface="隶书" panose="02010509060101010101" pitchFamily="49" charset="-122"/>
            </a:endParaRPr>
          </a:p>
          <a:p>
            <a:pPr marL="0" indent="0">
              <a:buNone/>
            </a:pPr>
            <a:endParaRPr lang="zh-CN" altLang="en-US" sz="2400" dirty="0">
              <a:latin typeface="隶书" panose="02010509060101010101" pitchFamily="49" charset="-122"/>
              <a:ea typeface="隶书" panose="02010509060101010101" pitchFamily="49" charset="-122"/>
            </a:endParaRPr>
          </a:p>
          <a:p>
            <a:pPr marL="0" indent="0">
              <a:buNone/>
            </a:pPr>
            <a:r>
              <a:rPr lang="zh-CN" altLang="en-US" sz="2400" dirty="0">
                <a:latin typeface="隶书" panose="02010509060101010101" pitchFamily="49" charset="-122"/>
                <a:ea typeface="隶书" panose="02010509060101010101" pitchFamily="49" charset="-122"/>
              </a:rPr>
              <a:t>明其道不计其功</a:t>
            </a:r>
            <a:endParaRPr lang="en-US" altLang="zh-CN" sz="2400" dirty="0">
              <a:latin typeface="隶书" panose="02010509060101010101" pitchFamily="49" charset="-122"/>
              <a:ea typeface="隶书" panose="02010509060101010101" pitchFamily="49" charset="-122"/>
            </a:endParaRPr>
          </a:p>
          <a:p>
            <a:pPr marL="0" indent="0">
              <a:buNone/>
            </a:pPr>
            <a:r>
              <a:rPr lang="zh-CN" altLang="en-US" sz="2400" dirty="0">
                <a:latin typeface="隶书" panose="02010509060101010101" pitchFamily="49" charset="-122"/>
                <a:ea typeface="隶书" panose="02010509060101010101" pitchFamily="49" charset="-122"/>
              </a:rPr>
              <a:t>正其宜不谋其利</a:t>
            </a:r>
            <a:endParaRPr lang="en-US" altLang="zh-CN" sz="2400" dirty="0">
              <a:latin typeface="隶书" panose="02010509060101010101" pitchFamily="49" charset="-122"/>
              <a:ea typeface="隶书" panose="02010509060101010101" pitchFamily="49" charset="-122"/>
            </a:endParaRPr>
          </a:p>
          <a:p>
            <a:pPr marL="0" indent="0">
              <a:buNone/>
            </a:pPr>
            <a:r>
              <a:rPr lang="zh-CN" altLang="en-US" sz="2400" dirty="0">
                <a:latin typeface="隶书" panose="02010509060101010101" pitchFamily="49" charset="-122"/>
                <a:ea typeface="隶书" panose="02010509060101010101" pitchFamily="49" charset="-122"/>
              </a:rPr>
              <a:t>自觉、自警</a:t>
            </a:r>
            <a:endParaRPr lang="en-US" altLang="zh-CN" sz="2400" dirty="0">
              <a:latin typeface="隶书" panose="02010509060101010101" pitchFamily="49" charset="-122"/>
              <a:ea typeface="隶书" panose="02010509060101010101" pitchFamily="49" charset="-122"/>
            </a:endParaRPr>
          </a:p>
          <a:p>
            <a:pPr marL="0" indent="0">
              <a:buNone/>
            </a:pPr>
            <a:r>
              <a:rPr lang="zh-CN" altLang="en-US" sz="2400" dirty="0">
                <a:latin typeface="隶书" panose="02010509060101010101" pitchFamily="49" charset="-122"/>
                <a:ea typeface="隶书" panose="02010509060101010101" pitchFamily="49" charset="-122"/>
              </a:rPr>
              <a:t>自动、自省</a:t>
            </a:r>
            <a:endParaRPr lang="en-US" altLang="zh-CN" sz="2400" dirty="0">
              <a:latin typeface="隶书" panose="02010509060101010101" pitchFamily="49" charset="-122"/>
              <a:ea typeface="隶书" panose="02010509060101010101" pitchFamily="49" charset="-122"/>
            </a:endParaRPr>
          </a:p>
          <a:p>
            <a:r>
              <a:rPr lang="zh-CN" altLang="zh-CN" sz="2400" dirty="0">
                <a:latin typeface="隶书" panose="02010509060101010101" pitchFamily="49" charset="-122"/>
                <a:ea typeface="隶书" panose="02010509060101010101" pitchFamily="49" charset="-122"/>
              </a:rPr>
              <a:t>政府痛惜你们背道而去，极望你们转头归来</a:t>
            </a:r>
            <a:endParaRPr lang="en-US" altLang="zh-CN" sz="2800" dirty="0">
              <a:latin typeface="隶书" panose="02010509060101010101" pitchFamily="49" charset="-122"/>
              <a:ea typeface="隶书" panose="02010509060101010101" pitchFamily="49" charset="-122"/>
            </a:endParaRPr>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260" y="4075430"/>
            <a:ext cx="3096260" cy="19761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30235" cy="1143635"/>
          </a:xfrm>
        </p:spPr>
        <p:txBody>
          <a:bodyPr/>
          <a:lstStyle/>
          <a:p>
            <a:r>
              <a:rPr lang="en-US" altLang="zh-CN" sz="3200" dirty="0">
                <a:solidFill>
                  <a:srgbClr val="FF0000"/>
                </a:solidFill>
                <a:latin typeface="+mj-ea"/>
              </a:rPr>
              <a:t>1943</a:t>
            </a:r>
            <a:r>
              <a:rPr lang="zh-CN" altLang="en-US" sz="3200" dirty="0">
                <a:solidFill>
                  <a:srgbClr val="FF0000"/>
                </a:solidFill>
                <a:latin typeface="+mj-ea"/>
              </a:rPr>
              <a:t>年，国民党西南长官公署行辕二处设立“渣滓洞”特别看守所</a:t>
            </a: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1505" y="3789045"/>
            <a:ext cx="2927350" cy="19069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05" y="1628775"/>
            <a:ext cx="2919095" cy="180022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3780155" y="1628775"/>
            <a:ext cx="4968240" cy="5016500"/>
          </a:xfrm>
          <a:prstGeom prst="rect">
            <a:avLst/>
          </a:prstGeom>
        </p:spPr>
        <p:txBody>
          <a:bodyPr wrap="square">
            <a:spAutoFit/>
          </a:bodyPr>
          <a:lstStyle/>
          <a:p>
            <a:r>
              <a:rPr lang="zh-CN" altLang="zh-CN" sz="2400" dirty="0">
                <a:solidFill>
                  <a:srgbClr val="FF0000"/>
                </a:solidFill>
                <a:latin typeface="隶书" panose="02010509060101010101" pitchFamily="49" charset="-122"/>
                <a:ea typeface="隶书" panose="02010509060101010101" pitchFamily="49" charset="-122"/>
              </a:rPr>
              <a:t>空气呵，</a:t>
            </a:r>
          </a:p>
          <a:p>
            <a:r>
              <a:rPr lang="zh-CN" altLang="zh-CN" sz="2400" dirty="0">
                <a:solidFill>
                  <a:srgbClr val="FF0000"/>
                </a:solidFill>
                <a:latin typeface="隶书" panose="02010509060101010101" pitchFamily="49" charset="-122"/>
                <a:ea typeface="隶书" panose="02010509060101010101" pitchFamily="49" charset="-122"/>
              </a:rPr>
              <a:t>日光呵，</a:t>
            </a:r>
          </a:p>
          <a:p>
            <a:r>
              <a:rPr lang="zh-CN" altLang="zh-CN" sz="2400" dirty="0">
                <a:solidFill>
                  <a:srgbClr val="FF0000"/>
                </a:solidFill>
                <a:latin typeface="隶书" panose="02010509060101010101" pitchFamily="49" charset="-122"/>
                <a:ea typeface="隶书" panose="02010509060101010101" pitchFamily="49" charset="-122"/>
              </a:rPr>
              <a:t>水呵……</a:t>
            </a:r>
          </a:p>
          <a:p>
            <a:r>
              <a:rPr lang="zh-CN" altLang="zh-CN" sz="2400" dirty="0">
                <a:solidFill>
                  <a:srgbClr val="FF0000"/>
                </a:solidFill>
                <a:latin typeface="隶书" panose="02010509060101010101" pitchFamily="49" charset="-122"/>
                <a:ea typeface="隶书" panose="02010509060101010101" pitchFamily="49" charset="-122"/>
              </a:rPr>
              <a:t>成为有限度的给予。</a:t>
            </a:r>
          </a:p>
          <a:p>
            <a:r>
              <a:rPr lang="zh-CN" altLang="zh-CN" sz="2400" dirty="0">
                <a:solidFill>
                  <a:srgbClr val="FF0000"/>
                </a:solidFill>
                <a:latin typeface="隶书" panose="02010509060101010101" pitchFamily="49" charset="-122"/>
                <a:ea typeface="隶书" panose="02010509060101010101" pitchFamily="49" charset="-122"/>
              </a:rPr>
              <a:t>人，被当作牲畜，</a:t>
            </a:r>
          </a:p>
          <a:p>
            <a:r>
              <a:rPr lang="zh-CN" altLang="zh-CN" sz="2400" dirty="0">
                <a:solidFill>
                  <a:srgbClr val="FF0000"/>
                </a:solidFill>
                <a:latin typeface="隶书" panose="02010509060101010101" pitchFamily="49" charset="-122"/>
                <a:ea typeface="隶书" panose="02010509060101010101" pitchFamily="49" charset="-122"/>
              </a:rPr>
              <a:t>长年的关在阴湿的小屋里。</a:t>
            </a:r>
          </a:p>
          <a:p>
            <a:r>
              <a:rPr lang="zh-CN" altLang="zh-CN" sz="2400" dirty="0">
                <a:solidFill>
                  <a:srgbClr val="FF0000"/>
                </a:solidFill>
                <a:latin typeface="隶书" panose="02010509060101010101" pitchFamily="49" charset="-122"/>
                <a:ea typeface="隶书" panose="02010509060101010101" pitchFamily="49" charset="-122"/>
              </a:rPr>
              <a:t>长着脚呀</a:t>
            </a:r>
            <a:r>
              <a:rPr lang="zh-CN" altLang="zh-CN" sz="2800" dirty="0">
                <a:solidFill>
                  <a:srgbClr val="FF0000"/>
                </a:solidFill>
                <a:latin typeface="隶书" panose="02010509060101010101" pitchFamily="49" charset="-122"/>
                <a:ea typeface="隶书" panose="02010509060101010101" pitchFamily="49" charset="-122"/>
              </a:rPr>
              <a:t>，眼前却没有路</a:t>
            </a:r>
            <a:r>
              <a:rPr lang="en-US" altLang="zh-CN" sz="2800" dirty="0">
                <a:solidFill>
                  <a:srgbClr val="FF0000"/>
                </a:solidFill>
                <a:latin typeface="隶书" panose="02010509060101010101" pitchFamily="49" charset="-122"/>
                <a:ea typeface="隶书" panose="02010509060101010101" pitchFamily="49" charset="-122"/>
              </a:rPr>
              <a:t>……</a:t>
            </a:r>
          </a:p>
          <a:p>
            <a:pPr marL="0" indent="0">
              <a:buNone/>
            </a:pPr>
            <a:endParaRPr lang="en-US" altLang="zh-CN" sz="2400" dirty="0">
              <a:latin typeface="隶书" panose="02010509060101010101" pitchFamily="49" charset="-122"/>
              <a:ea typeface="隶书" panose="02010509060101010101" pitchFamily="49" charset="-122"/>
            </a:endParaRPr>
          </a:p>
          <a:p>
            <a:pPr marL="0" indent="0">
              <a:buNone/>
            </a:pPr>
            <a:r>
              <a:rPr lang="zh-CN" altLang="zh-CN" sz="2400" dirty="0">
                <a:latin typeface="隶书" panose="02010509060101010101" pitchFamily="49" charset="-122"/>
                <a:ea typeface="隶书" panose="02010509060101010101" pitchFamily="49" charset="-122"/>
              </a:rPr>
              <a:t>青春一去不复还，细细想想：认明此时与此地，切莫执迷</a:t>
            </a:r>
            <a:endParaRPr lang="en-US" altLang="zh-CN" sz="2400" dirty="0">
              <a:latin typeface="隶书" panose="02010509060101010101" pitchFamily="49" charset="-122"/>
              <a:ea typeface="隶书" panose="02010509060101010101" pitchFamily="49" charset="-122"/>
            </a:endParaRPr>
          </a:p>
          <a:p>
            <a:pPr marL="0" indent="0">
              <a:buNone/>
            </a:pPr>
            <a:r>
              <a:rPr lang="zh-CN" altLang="zh-CN" sz="2400" dirty="0">
                <a:latin typeface="隶书" panose="02010509060101010101" pitchFamily="49" charset="-122"/>
                <a:ea typeface="隶书" panose="02010509060101010101" pitchFamily="49" charset="-122"/>
              </a:rPr>
              <a:t>迷津无边，回头是岸</a:t>
            </a:r>
            <a:endParaRPr lang="en-US" altLang="zh-CN" sz="2400" dirty="0">
              <a:latin typeface="隶书" panose="02010509060101010101" pitchFamily="49" charset="-122"/>
              <a:ea typeface="隶书" panose="02010509060101010101" pitchFamily="49" charset="-122"/>
            </a:endParaRPr>
          </a:p>
          <a:p>
            <a:pPr marL="0" indent="0">
              <a:buNone/>
            </a:pPr>
            <a:r>
              <a:rPr lang="zh-CN" altLang="zh-CN" sz="2400" dirty="0">
                <a:latin typeface="隶书" panose="02010509060101010101" pitchFamily="49" charset="-122"/>
                <a:ea typeface="隶书" panose="02010509060101010101" pitchFamily="49" charset="-122"/>
              </a:rPr>
              <a:t>宁静忍耐，毋怨毋尤</a:t>
            </a:r>
          </a:p>
          <a:p>
            <a:endParaRPr lang="zh-CN" altLang="en-US" sz="2800" dirty="0">
              <a:solidFill>
                <a:srgbClr val="FF0000"/>
              </a:solidFill>
              <a:latin typeface="隶书" panose="02010509060101010101" pitchFamily="49" charset="-122"/>
              <a:ea typeface="隶书" panose="02010509060101010101" pitchFamily="49"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457200" y="274955"/>
            <a:ext cx="8230235" cy="1143635"/>
          </a:xfrm>
        </p:spPr>
        <p:txBody>
          <a:bodyPr/>
          <a:lstStyle/>
          <a:p>
            <a:r>
              <a:rPr lang="zh-CN" altLang="en-US" sz="3200" dirty="0">
                <a:solidFill>
                  <a:srgbClr val="FF0000"/>
                </a:solidFill>
              </a:rPr>
              <a:t>改造与反改造</a:t>
            </a:r>
          </a:p>
        </p:txBody>
      </p:sp>
      <p:sp>
        <p:nvSpPr>
          <p:cNvPr id="7" name="内容占位符 6"/>
          <p:cNvSpPr>
            <a:spLocks noGrp="1"/>
          </p:cNvSpPr>
          <p:nvPr>
            <p:ph sz="half" idx="1"/>
          </p:nvPr>
        </p:nvSpPr>
        <p:spPr>
          <a:xfrm>
            <a:off x="457200" y="1600200"/>
            <a:ext cx="4039235" cy="4526915"/>
          </a:xfrm>
        </p:spPr>
        <p:txBody>
          <a:bodyPr/>
          <a:lstStyle/>
          <a:p>
            <a:pPr marL="0" indent="0">
              <a:buNone/>
            </a:pPr>
            <a:r>
              <a:rPr lang="zh-CN" altLang="zh-CN" sz="2400" dirty="0">
                <a:solidFill>
                  <a:srgbClr val="FF0000"/>
                </a:solidFill>
                <a:latin typeface="+mj-ea"/>
                <a:ea typeface="+mj-ea"/>
              </a:rPr>
              <a:t>为了免除下一代的苦难，</a:t>
            </a:r>
          </a:p>
          <a:p>
            <a:pPr marL="0" indent="0">
              <a:buNone/>
            </a:pPr>
            <a:r>
              <a:rPr lang="zh-CN" altLang="zh-CN" sz="2400" dirty="0">
                <a:solidFill>
                  <a:srgbClr val="FF0000"/>
                </a:solidFill>
                <a:latin typeface="+mj-ea"/>
                <a:ea typeface="+mj-ea"/>
              </a:rPr>
              <a:t>我们愿，愿把这牢底坐穿。</a:t>
            </a:r>
          </a:p>
          <a:p>
            <a:pPr marL="0" indent="0">
              <a:buNone/>
            </a:pPr>
            <a:r>
              <a:rPr lang="zh-CN" altLang="zh-CN" sz="2400" dirty="0">
                <a:solidFill>
                  <a:srgbClr val="FF0000"/>
                </a:solidFill>
                <a:latin typeface="+mj-ea"/>
                <a:ea typeface="+mj-ea"/>
              </a:rPr>
              <a:t>我们是天生的叛逆者，</a:t>
            </a:r>
          </a:p>
          <a:p>
            <a:pPr marL="0" indent="0">
              <a:buNone/>
            </a:pPr>
            <a:r>
              <a:rPr lang="zh-CN" altLang="zh-CN" sz="2400" dirty="0">
                <a:solidFill>
                  <a:srgbClr val="FF0000"/>
                </a:solidFill>
                <a:latin typeface="+mj-ea"/>
                <a:ea typeface="+mj-ea"/>
              </a:rPr>
              <a:t>我们要把这颠倒的乾坤扭转！</a:t>
            </a:r>
          </a:p>
          <a:p>
            <a:pPr marL="0" indent="0">
              <a:buNone/>
            </a:pPr>
            <a:r>
              <a:rPr lang="zh-CN" altLang="zh-CN" sz="2400" dirty="0">
                <a:solidFill>
                  <a:srgbClr val="FF0000"/>
                </a:solidFill>
                <a:latin typeface="+mj-ea"/>
                <a:ea typeface="+mj-ea"/>
              </a:rPr>
              <a:t>我们要把不合理的一切打翻！</a:t>
            </a:r>
          </a:p>
          <a:p>
            <a:pPr marL="0" indent="0">
              <a:buNone/>
            </a:pPr>
            <a:r>
              <a:rPr lang="zh-CN" altLang="zh-CN" sz="2400" dirty="0">
                <a:solidFill>
                  <a:srgbClr val="FF0000"/>
                </a:solidFill>
                <a:latin typeface="+mj-ea"/>
                <a:ea typeface="+mj-ea"/>
              </a:rPr>
              <a:t>今天，我们坐牢了，</a:t>
            </a:r>
          </a:p>
          <a:p>
            <a:pPr marL="0" indent="0">
              <a:buNone/>
            </a:pPr>
            <a:r>
              <a:rPr lang="zh-CN" altLang="zh-CN" sz="2400" dirty="0">
                <a:solidFill>
                  <a:srgbClr val="FF0000"/>
                </a:solidFill>
                <a:latin typeface="+mj-ea"/>
                <a:ea typeface="+mj-ea"/>
              </a:rPr>
              <a:t>坐牢又有什么稀罕？</a:t>
            </a:r>
          </a:p>
          <a:p>
            <a:pPr marL="0" indent="0">
              <a:buNone/>
            </a:pPr>
            <a:r>
              <a:rPr lang="zh-CN" altLang="zh-CN" sz="2400" dirty="0">
                <a:solidFill>
                  <a:srgbClr val="FF0000"/>
                </a:solidFill>
                <a:latin typeface="+mj-ea"/>
                <a:ea typeface="+mj-ea"/>
              </a:rPr>
              <a:t>为了免除下一代的苦难，</a:t>
            </a:r>
          </a:p>
          <a:p>
            <a:pPr marL="0" indent="0">
              <a:buNone/>
            </a:pPr>
            <a:r>
              <a:rPr lang="zh-CN" altLang="zh-CN" sz="2400" dirty="0">
                <a:solidFill>
                  <a:srgbClr val="FF0000"/>
                </a:solidFill>
                <a:latin typeface="+mj-ea"/>
                <a:ea typeface="+mj-ea"/>
              </a:rPr>
              <a:t>我们愿，</a:t>
            </a:r>
          </a:p>
          <a:p>
            <a:pPr marL="0" indent="0">
              <a:buNone/>
            </a:pPr>
            <a:r>
              <a:rPr lang="zh-CN" altLang="zh-CN" sz="2400" dirty="0">
                <a:solidFill>
                  <a:srgbClr val="FF0000"/>
                </a:solidFill>
                <a:latin typeface="+mj-ea"/>
                <a:ea typeface="+mj-ea"/>
              </a:rPr>
              <a:t>愿把这牢底坐穿！</a:t>
            </a:r>
          </a:p>
          <a:p>
            <a:pPr marL="0" indent="0">
              <a:buNone/>
            </a:pPr>
            <a:endParaRPr lang="zh-CN" altLang="en-US" dirty="0"/>
          </a:p>
        </p:txBody>
      </p:sp>
      <p:pic>
        <p:nvPicPr>
          <p:cNvPr id="5122" name="Picture 2"/>
          <p:cNvPicPr>
            <a:picLocks noGrp="1" noChangeAspect="1" noChangeArrowheads="1"/>
          </p:cNvPicPr>
          <p:nvPr>
            <p:ph sz="half" idx="2"/>
          </p:nvPr>
        </p:nvPicPr>
        <p:blipFill>
          <a:blip r:embed="rId2" cstate="print"/>
          <a:srcRect/>
          <a:stretch>
            <a:fillRect/>
          </a:stretch>
        </p:blipFill>
        <p:spPr bwMode="auto">
          <a:xfrm>
            <a:off x="5429250" y="1928495"/>
            <a:ext cx="2280920" cy="3148330"/>
          </a:xfrm>
          <a:prstGeom prst="rect">
            <a:avLst/>
          </a:prstGeom>
          <a:noFill/>
        </p:spPr>
      </p:pic>
      <p:sp>
        <p:nvSpPr>
          <p:cNvPr id="6" name="TextBox 5"/>
          <p:cNvSpPr txBox="1"/>
          <p:nvPr/>
        </p:nvSpPr>
        <p:spPr>
          <a:xfrm>
            <a:off x="5501005" y="5429250"/>
            <a:ext cx="2286000" cy="461645"/>
          </a:xfrm>
          <a:prstGeom prst="rect">
            <a:avLst/>
          </a:prstGeom>
          <a:noFill/>
        </p:spPr>
        <p:txBody>
          <a:bodyPr wrap="square" rtlCol="0">
            <a:spAutoFit/>
          </a:bodyPr>
          <a:lstStyle/>
          <a:p>
            <a:r>
              <a:rPr lang="zh-CN" altLang="en-US" sz="2400" dirty="0">
                <a:solidFill>
                  <a:srgbClr val="FF0000"/>
                </a:solidFill>
                <a:latin typeface="+mj-ea"/>
                <a:ea typeface="+mj-ea"/>
              </a:rPr>
              <a:t>何敬平烈士</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30235" cy="1143635"/>
          </a:xfrm>
        </p:spPr>
        <p:txBody>
          <a:bodyPr/>
          <a:lstStyle/>
          <a:p>
            <a:r>
              <a:rPr lang="zh-CN" altLang="en-US" sz="4000" dirty="0">
                <a:solidFill>
                  <a:srgbClr val="FF0000"/>
                </a:solidFill>
              </a:rPr>
              <a:t>李青林烈士老虎凳折断大腿</a:t>
            </a:r>
            <a:endParaRPr lang="zh-CN" altLang="en-US" sz="4000"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946785" y="1658620"/>
            <a:ext cx="1849120" cy="2498090"/>
          </a:xfrm>
          <a:prstGeom prst="rect">
            <a:avLst/>
          </a:prstGeom>
          <a:noFill/>
        </p:spPr>
      </p:pic>
      <p:sp>
        <p:nvSpPr>
          <p:cNvPr id="6" name="TextBox 5"/>
          <p:cNvSpPr txBox="1"/>
          <p:nvPr/>
        </p:nvSpPr>
        <p:spPr>
          <a:xfrm>
            <a:off x="3060065" y="1700530"/>
            <a:ext cx="5441315" cy="584835"/>
          </a:xfrm>
          <a:prstGeom prst="rect">
            <a:avLst/>
          </a:prstGeom>
          <a:noFill/>
        </p:spPr>
        <p:txBody>
          <a:bodyPr wrap="square" rtlCol="0">
            <a:spAutoFit/>
          </a:bodyPr>
          <a:lstStyle/>
          <a:p>
            <a:r>
              <a:rPr lang="zh-CN" altLang="en-US" sz="3200" dirty="0">
                <a:solidFill>
                  <a:srgbClr val="FF0000"/>
                </a:solidFill>
                <a:latin typeface="隶书" panose="02010509060101010101" pitchFamily="49" charset="-122"/>
                <a:ea typeface="隶书" panose="02010509060101010101" pitchFamily="49" charset="-122"/>
              </a:rPr>
              <a:t>策反看守黄茂才</a:t>
            </a:r>
          </a:p>
        </p:txBody>
      </p:sp>
      <p:pic>
        <p:nvPicPr>
          <p:cNvPr id="3076" name="Picture 4"/>
          <p:cNvPicPr>
            <a:picLocks noChangeAspect="1" noChangeArrowheads="1"/>
          </p:cNvPicPr>
          <p:nvPr/>
        </p:nvPicPr>
        <p:blipFill>
          <a:blip r:embed="rId3" cstate="print"/>
          <a:srcRect/>
          <a:stretch>
            <a:fillRect/>
          </a:stretch>
        </p:blipFill>
        <p:spPr bwMode="auto">
          <a:xfrm>
            <a:off x="3923665" y="2348865"/>
            <a:ext cx="1369695" cy="1776095"/>
          </a:xfrm>
          <a:prstGeom prst="rect">
            <a:avLst/>
          </a:prstGeom>
          <a:noFill/>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9770" y="2375535"/>
            <a:ext cx="2969260" cy="30238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9750" y="4364990"/>
            <a:ext cx="2952115" cy="2246630"/>
          </a:xfrm>
          <a:prstGeom prst="rect">
            <a:avLst/>
          </a:prstGeom>
          <a:noFill/>
        </p:spPr>
        <p:txBody>
          <a:bodyPr wrap="square" rtlCol="0">
            <a:spAutoFit/>
          </a:bodyPr>
          <a:lstStyle/>
          <a:p>
            <a:r>
              <a:rPr lang="zh-CN" altLang="zh-CN" sz="2000" dirty="0">
                <a:solidFill>
                  <a:srgbClr val="FF0000"/>
                </a:solidFill>
                <a:latin typeface="隶书" panose="02010509060101010101" pitchFamily="49" charset="-122"/>
                <a:ea typeface="隶书" panose="02010509060101010101" pitchFamily="49" charset="-122"/>
              </a:rPr>
              <a:t>关押渣滓洞期间，由于腿伤而长期卧病，但以顽强毅力和极大热忱参加狱中斗争，组织难友学习党的文件和革命理论，是女牢斗争的领导人之一。</a:t>
            </a:r>
            <a:endParaRPr lang="zh-CN" altLang="en-US" sz="2000" dirty="0">
              <a:solidFill>
                <a:srgbClr val="FF0000"/>
              </a:solidFill>
              <a:latin typeface="隶书" panose="02010509060101010101" pitchFamily="49" charset="-122"/>
              <a:ea typeface="隶书" panose="02010509060101010101" pitchFamily="49" charset="-122"/>
            </a:endParaRPr>
          </a:p>
        </p:txBody>
      </p:sp>
      <p:sp>
        <p:nvSpPr>
          <p:cNvPr id="5" name="TextBox 4"/>
          <p:cNvSpPr txBox="1"/>
          <p:nvPr/>
        </p:nvSpPr>
        <p:spPr>
          <a:xfrm>
            <a:off x="3916045" y="4492625"/>
            <a:ext cx="1728470" cy="1939290"/>
          </a:xfrm>
          <a:prstGeom prst="rect">
            <a:avLst/>
          </a:prstGeom>
          <a:noFill/>
        </p:spPr>
        <p:txBody>
          <a:bodyPr wrap="square" rtlCol="0">
            <a:spAutoFit/>
          </a:bodyPr>
          <a:lstStyle/>
          <a:p>
            <a:r>
              <a:rPr lang="en-US" altLang="zh-CN" sz="2000" dirty="0">
                <a:solidFill>
                  <a:srgbClr val="FF0000"/>
                </a:solidFill>
                <a:latin typeface="+mj-ea"/>
                <a:ea typeface="+mj-ea"/>
              </a:rPr>
              <a:t>1944</a:t>
            </a:r>
            <a:r>
              <a:rPr lang="zh-CN" altLang="zh-CN" sz="2000" dirty="0">
                <a:solidFill>
                  <a:srgbClr val="FF0000"/>
                </a:solidFill>
                <a:latin typeface="+mj-ea"/>
                <a:ea typeface="+mj-ea"/>
              </a:rPr>
              <a:t>年在川康绥靖公署做过文书，</a:t>
            </a:r>
            <a:r>
              <a:rPr lang="en-US" altLang="zh-CN" sz="2000" dirty="0">
                <a:solidFill>
                  <a:srgbClr val="FF0000"/>
                </a:solidFill>
                <a:latin typeface="+mj-ea"/>
                <a:ea typeface="+mj-ea"/>
              </a:rPr>
              <a:t>1948</a:t>
            </a:r>
            <a:r>
              <a:rPr lang="zh-CN" altLang="zh-CN" sz="2000" dirty="0">
                <a:solidFill>
                  <a:srgbClr val="FF0000"/>
                </a:solidFill>
                <a:latin typeface="+mj-ea"/>
                <a:ea typeface="+mj-ea"/>
              </a:rPr>
              <a:t>年调到了渣滓洞监狱做少尉看守</a:t>
            </a:r>
            <a:endParaRPr lang="zh-CN" altLang="en-US" sz="20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30235" cy="1143635"/>
          </a:xfrm>
        </p:spPr>
        <p:txBody>
          <a:bodyPr/>
          <a:lstStyle/>
          <a:p>
            <a:r>
              <a:rPr lang="zh-CN" altLang="en-US" sz="4000" dirty="0">
                <a:solidFill>
                  <a:srgbClr val="FF0000"/>
                </a:solidFill>
              </a:rPr>
              <a:t>胡其芬带出的最后的报告</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1844675"/>
            <a:ext cx="5588000" cy="3715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Grp="1" noChangeAspect="1" noChangeArrowheads="1"/>
          </p:cNvPicPr>
          <p:nvPr>
            <p:ph idx="1"/>
          </p:nvPr>
        </p:nvPicPr>
        <p:blipFill>
          <a:blip r:embed="rId3" cstate="print"/>
          <a:srcRect/>
          <a:stretch>
            <a:fillRect/>
          </a:stretch>
        </p:blipFill>
        <p:spPr bwMode="auto">
          <a:xfrm>
            <a:off x="6156325" y="2118360"/>
            <a:ext cx="2263140" cy="316865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395"/>
            <a:ext cx="8291195" cy="5505450"/>
          </a:xfrm>
        </p:spPr>
        <p:txBody>
          <a:bodyPr/>
          <a:lstStyle/>
          <a:p>
            <a:pPr marL="0" indent="0">
              <a:buNone/>
            </a:pPr>
            <a:r>
              <a:rPr lang="zh-CN" altLang="zh-CN" sz="1200" dirty="0"/>
              <a:t> </a:t>
            </a:r>
          </a:p>
          <a:p>
            <a:pPr marL="0" indent="0">
              <a:buNone/>
            </a:pPr>
            <a:r>
              <a:rPr lang="zh-CN" altLang="zh-CN" sz="2800" dirty="0">
                <a:solidFill>
                  <a:srgbClr val="FF0000"/>
                </a:solidFill>
                <a:latin typeface="+mj-ea"/>
                <a:ea typeface="+mj-ea"/>
              </a:rPr>
              <a:t>“</a:t>
            </a:r>
            <a:r>
              <a:rPr lang="en-US" altLang="zh-CN" sz="2800" dirty="0">
                <a:solidFill>
                  <a:srgbClr val="FF0000"/>
                </a:solidFill>
                <a:latin typeface="+mj-ea"/>
                <a:ea typeface="+mj-ea"/>
              </a:rPr>
              <a:t>10</a:t>
            </a:r>
            <a:r>
              <a:rPr lang="zh-CN" altLang="zh-CN" sz="2800" dirty="0">
                <a:solidFill>
                  <a:srgbClr val="FF0000"/>
                </a:solidFill>
                <a:latin typeface="+mj-ea"/>
                <a:ea typeface="+mj-ea"/>
              </a:rPr>
              <a:t>月</a:t>
            </a:r>
            <a:r>
              <a:rPr lang="en-US" altLang="zh-CN" sz="2800" dirty="0">
                <a:solidFill>
                  <a:srgbClr val="FF0000"/>
                </a:solidFill>
                <a:latin typeface="+mj-ea"/>
                <a:ea typeface="+mj-ea"/>
              </a:rPr>
              <a:t>28</a:t>
            </a:r>
            <a:r>
              <a:rPr lang="zh-CN" altLang="zh-CN" sz="2800" dirty="0">
                <a:solidFill>
                  <a:srgbClr val="FF0000"/>
                </a:solidFill>
                <a:latin typeface="+mj-ea"/>
                <a:ea typeface="+mj-ea"/>
              </a:rPr>
              <a:t>日，歌乐山难友（被）公开枪决十人后，</a:t>
            </a:r>
            <a:r>
              <a:rPr lang="en-US" altLang="zh-CN" sz="2800" dirty="0">
                <a:solidFill>
                  <a:srgbClr val="FF0000"/>
                </a:solidFill>
                <a:latin typeface="+mj-ea"/>
                <a:ea typeface="+mj-ea"/>
              </a:rPr>
              <a:t>11</a:t>
            </a:r>
            <a:r>
              <a:rPr lang="zh-CN" altLang="zh-CN" sz="2800" dirty="0">
                <a:solidFill>
                  <a:srgbClr val="FF0000"/>
                </a:solidFill>
                <a:latin typeface="+mj-ea"/>
                <a:ea typeface="+mj-ea"/>
              </a:rPr>
              <a:t>月</a:t>
            </a:r>
            <a:r>
              <a:rPr lang="en-US" altLang="zh-CN" sz="2800" dirty="0">
                <a:solidFill>
                  <a:srgbClr val="FF0000"/>
                </a:solidFill>
                <a:latin typeface="+mj-ea"/>
                <a:ea typeface="+mj-ea"/>
              </a:rPr>
              <a:t>14</a:t>
            </a:r>
            <a:r>
              <a:rPr lang="zh-CN" altLang="zh-CN" sz="2800" dirty="0">
                <a:solidFill>
                  <a:srgbClr val="FF0000"/>
                </a:solidFill>
                <a:latin typeface="+mj-ea"/>
                <a:ea typeface="+mj-ea"/>
              </a:rPr>
              <a:t>日又秘密于白宫附近电刑房内烧死</a:t>
            </a:r>
            <a:r>
              <a:rPr lang="en-US" altLang="zh-CN" sz="2800" dirty="0">
                <a:solidFill>
                  <a:srgbClr val="FF0000"/>
                </a:solidFill>
                <a:latin typeface="+mj-ea"/>
                <a:ea typeface="+mj-ea"/>
              </a:rPr>
              <a:t>50</a:t>
            </a:r>
            <a:r>
              <a:rPr lang="zh-CN" altLang="zh-CN" sz="2800" dirty="0">
                <a:solidFill>
                  <a:srgbClr val="FF0000"/>
                </a:solidFill>
                <a:latin typeface="+mj-ea"/>
                <a:ea typeface="+mj-ea"/>
              </a:rPr>
              <a:t>人（实为</a:t>
            </a:r>
            <a:r>
              <a:rPr lang="en-US" altLang="zh-CN" sz="2800" dirty="0">
                <a:solidFill>
                  <a:srgbClr val="FF0000"/>
                </a:solidFill>
                <a:latin typeface="+mj-ea"/>
                <a:ea typeface="+mj-ea"/>
              </a:rPr>
              <a:t>30</a:t>
            </a:r>
            <a:r>
              <a:rPr lang="zh-CN" altLang="zh-CN" sz="2800" dirty="0">
                <a:solidFill>
                  <a:srgbClr val="FF0000"/>
                </a:solidFill>
                <a:latin typeface="+mj-ea"/>
                <a:ea typeface="+mj-ea"/>
              </a:rPr>
              <a:t>人）竹姐（指江竹筠）亦在其中，我们无限沉痛。又闻所内传说即将结束，除</a:t>
            </a:r>
            <a:r>
              <a:rPr lang="en-US" altLang="zh-CN" sz="2800" dirty="0">
                <a:solidFill>
                  <a:srgbClr val="FF0000"/>
                </a:solidFill>
                <a:latin typeface="+mj-ea"/>
                <a:ea typeface="+mj-ea"/>
              </a:rPr>
              <a:t>17</a:t>
            </a:r>
            <a:r>
              <a:rPr lang="zh-CN" altLang="zh-CN" sz="2800" dirty="0">
                <a:solidFill>
                  <a:srgbClr val="FF0000"/>
                </a:solidFill>
                <a:latin typeface="+mj-ea"/>
                <a:ea typeface="+mj-ea"/>
              </a:rPr>
              <a:t>人决定释放外，其余还有第三批第四批或将处决。每个人都笼罩着死亡的阴影。兰先生（指黄茂材）归来又带给我们一线生的希望。这就全靠你与朋友营救我们的努力了。第三批传命令已下，可能周内办理！！！”</a:t>
            </a:r>
          </a:p>
          <a:p>
            <a:pPr marL="0" indent="0">
              <a:buNone/>
            </a:pPr>
            <a:r>
              <a:rPr lang="en-US" altLang="zh-CN" sz="2800" dirty="0">
                <a:solidFill>
                  <a:srgbClr val="FF0000"/>
                </a:solidFill>
                <a:latin typeface="+mj-ea"/>
                <a:ea typeface="+mj-ea"/>
              </a:rPr>
              <a:t> </a:t>
            </a:r>
            <a:endParaRPr lang="zh-CN" altLang="zh-CN" sz="28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605" y="620395"/>
            <a:ext cx="8291195" cy="5505450"/>
          </a:xfrm>
        </p:spPr>
        <p:txBody>
          <a:bodyPr/>
          <a:lstStyle/>
          <a:p>
            <a:pPr marL="0" indent="0">
              <a:buNone/>
            </a:pPr>
            <a:endParaRPr lang="en-US" altLang="zh-CN" sz="2800" dirty="0">
              <a:solidFill>
                <a:srgbClr val="FF0000"/>
              </a:solidFill>
              <a:latin typeface="+mj-ea"/>
              <a:ea typeface="+mj-ea"/>
            </a:endParaRPr>
          </a:p>
          <a:p>
            <a:pPr marL="0" indent="0">
              <a:buNone/>
            </a:pPr>
            <a:endParaRPr lang="zh-CN" altLang="zh-CN" sz="2800" dirty="0">
              <a:solidFill>
                <a:srgbClr val="FF0000"/>
              </a:solidFill>
              <a:latin typeface="+mj-ea"/>
              <a:ea typeface="+mj-ea"/>
            </a:endParaRPr>
          </a:p>
          <a:p>
            <a:pPr marL="0" indent="0">
              <a:buNone/>
            </a:pPr>
            <a:r>
              <a:rPr lang="zh-CN" altLang="zh-CN" sz="2800" dirty="0">
                <a:solidFill>
                  <a:srgbClr val="FF0000"/>
                </a:solidFill>
                <a:latin typeface="+mj-ea"/>
                <a:ea typeface="+mj-ea"/>
              </a:rPr>
              <a:t>“其次，提供我们的意见，作营救我们参考。公开争取切实保障政治犯安全，秘密谈判方式，以保障张群及徐远举将来优厚待遇，作为将来交换条件。将来如点交政治犯（确数兰可告知），阻止屠杀，徐于执行命令有大权，可以拖延处决，等待大军到来。”</a:t>
            </a:r>
          </a:p>
          <a:p>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360" y="1124585"/>
            <a:ext cx="8219440" cy="5001260"/>
          </a:xfrm>
        </p:spPr>
        <p:txBody>
          <a:bodyPr/>
          <a:lstStyle/>
          <a:p>
            <a:pPr marL="0" indent="0">
              <a:buNone/>
            </a:pPr>
            <a:r>
              <a:rPr lang="zh-CN" altLang="zh-CN" sz="2800" dirty="0">
                <a:solidFill>
                  <a:srgbClr val="FF0000"/>
                </a:solidFill>
                <a:latin typeface="+mj-ea"/>
                <a:ea typeface="+mj-ea"/>
              </a:rPr>
              <a:t>“兰此次见你时，定将外面情况，对政治犯处理消息，组织上的准备，以及盼望我们在这里进行的事项，详细告知。不日他将离所，不能再带你的回信与我们了。”</a:t>
            </a:r>
          </a:p>
          <a:p>
            <a:pPr marL="0" indent="0">
              <a:buNone/>
            </a:pPr>
            <a:r>
              <a:rPr lang="zh-CN" altLang="zh-CN" sz="2800" dirty="0">
                <a:solidFill>
                  <a:srgbClr val="FF0000"/>
                </a:solidFill>
                <a:latin typeface="+mj-ea"/>
                <a:ea typeface="+mj-ea"/>
              </a:rPr>
              <a:t>“以后，万一兰先生离开，我们必要与你接头又有妥当人时，我们代表人（用）“周梦华”名称。”</a:t>
            </a:r>
          </a:p>
          <a:p>
            <a:pPr marL="0" indent="0">
              <a:buNone/>
            </a:pPr>
            <a:r>
              <a:rPr lang="zh-CN" altLang="zh-CN" sz="2800" dirty="0">
                <a:solidFill>
                  <a:srgbClr val="FF0000"/>
                </a:solidFill>
                <a:latin typeface="+mj-ea"/>
                <a:ea typeface="+mj-ea"/>
              </a:rPr>
              <a:t>“第二批人是秘密处决，可慎重，不必要说即不说，以免引起朋友麻烦。但是对组织上可作秘密谈判材料。</a:t>
            </a:r>
          </a:p>
          <a:p>
            <a:pPr marL="0" indent="0">
              <a:buNone/>
            </a:pPr>
            <a:r>
              <a:rPr lang="zh-CN" altLang="zh-CN" sz="2800" dirty="0">
                <a:solidFill>
                  <a:srgbClr val="FF0000"/>
                </a:solidFill>
                <a:latin typeface="+mj-ea"/>
                <a:ea typeface="+mj-ea"/>
              </a:rPr>
              <a:t>吉祥</a:t>
            </a:r>
            <a:r>
              <a:rPr lang="en-US" altLang="zh-CN" sz="2800" dirty="0">
                <a:solidFill>
                  <a:srgbClr val="FF0000"/>
                </a:solidFill>
                <a:latin typeface="+mj-ea"/>
                <a:ea typeface="+mj-ea"/>
              </a:rPr>
              <a:t>  </a:t>
            </a:r>
            <a:r>
              <a:rPr lang="zh-CN" altLang="zh-CN" sz="2800" dirty="0">
                <a:solidFill>
                  <a:srgbClr val="FF0000"/>
                </a:solidFill>
                <a:latin typeface="+mj-ea"/>
                <a:ea typeface="+mj-ea"/>
              </a:rPr>
              <a:t>十一月二十一日”</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noChangeArrowheads="1"/>
          </p:cNvSpPr>
          <p:nvPr>
            <p:ph type="title"/>
          </p:nvPr>
        </p:nvSpPr>
        <p:spPr>
          <a:xfrm>
            <a:off x="457200" y="274638"/>
            <a:ext cx="8147050" cy="1066800"/>
          </a:xfrm>
        </p:spPr>
        <p:txBody>
          <a:bodyPr/>
          <a:lstStyle/>
          <a:p>
            <a:r>
              <a:rPr lang="en-US" altLang="zh-CN" sz="3200" b="1" dirty="0">
                <a:solidFill>
                  <a:srgbClr val="FF0000"/>
                </a:solidFill>
                <a:latin typeface="+mj-ea"/>
                <a:sym typeface="楷体" panose="02010609060101010101" pitchFamily="49" charset="-122"/>
              </a:rPr>
              <a:t>1949</a:t>
            </a:r>
            <a:r>
              <a:rPr lang="zh-CN" altLang="en-US" sz="3200" b="1" dirty="0">
                <a:solidFill>
                  <a:srgbClr val="FF0000"/>
                </a:solidFill>
                <a:latin typeface="+mj-ea"/>
                <a:sym typeface="楷体" panose="02010609060101010101" pitchFamily="49" charset="-122"/>
              </a:rPr>
              <a:t>年重庆解放前国民党对关押在白公馆、渣滓洞监狱对革命志士实施大屠杀</a:t>
            </a:r>
          </a:p>
        </p:txBody>
      </p:sp>
      <p:pic>
        <p:nvPicPr>
          <p:cNvPr id="22530" name="Picture 2" descr="E:\半径画底片\1-2.bmp"/>
          <p:cNvPicPr>
            <a:picLocks noGrp="1" noChangeAspect="1" noChangeArrowheads="1"/>
          </p:cNvPicPr>
          <p:nvPr>
            <p:ph idx="4294967295"/>
          </p:nvPr>
        </p:nvPicPr>
        <p:blipFill>
          <a:blip r:embed="rId2" cstate="print"/>
          <a:srcRect/>
          <a:stretch>
            <a:fillRect/>
          </a:stretch>
        </p:blipFill>
        <p:spPr>
          <a:xfrm>
            <a:off x="642938" y="1500188"/>
            <a:ext cx="7858125" cy="4500562"/>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60-1"/>
          <p:cNvPicPr>
            <a:picLocks noChangeAspect="1" noChangeArrowheads="1"/>
          </p:cNvPicPr>
          <p:nvPr/>
        </p:nvPicPr>
        <p:blipFill>
          <a:blip r:embed="rId2" cstate="print"/>
          <a:srcRect/>
          <a:stretch>
            <a:fillRect/>
          </a:stretch>
        </p:blipFill>
        <p:spPr bwMode="auto">
          <a:xfrm>
            <a:off x="683568" y="1308899"/>
            <a:ext cx="3242140" cy="1757145"/>
          </a:xfrm>
          <a:prstGeom prst="rect">
            <a:avLst/>
          </a:prstGeom>
          <a:noFill/>
          <a:ln w="9525">
            <a:noFill/>
            <a:miter lim="800000"/>
            <a:headEnd/>
            <a:tailEnd/>
          </a:ln>
        </p:spPr>
      </p:pic>
      <p:pic>
        <p:nvPicPr>
          <p:cNvPr id="20482" name="Picture 5" descr="11"/>
          <p:cNvPicPr>
            <a:picLocks noChangeAspect="1" noChangeArrowheads="1"/>
          </p:cNvPicPr>
          <p:nvPr/>
        </p:nvPicPr>
        <p:blipFill>
          <a:blip r:embed="rId3" cstate="print"/>
          <a:srcRect/>
          <a:stretch>
            <a:fillRect/>
          </a:stretch>
        </p:blipFill>
        <p:spPr bwMode="auto">
          <a:xfrm>
            <a:off x="1187624" y="714206"/>
            <a:ext cx="2154886" cy="517733"/>
          </a:xfrm>
          <a:prstGeom prst="rect">
            <a:avLst/>
          </a:prstGeom>
          <a:noFill/>
          <a:ln w="9525">
            <a:noFill/>
            <a:miter lim="800000"/>
            <a:headEnd/>
            <a:tailEnd/>
          </a:ln>
        </p:spPr>
      </p:pic>
      <p:pic>
        <p:nvPicPr>
          <p:cNvPr id="4099" name="Picture 3" descr="C:\Users\lh\Desktop\0182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3890720"/>
            <a:ext cx="3168352" cy="221856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lh\Desktop\0184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2980" y="620688"/>
            <a:ext cx="2095500" cy="2954656"/>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lh\Desktop\0184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67259" y="2740145"/>
            <a:ext cx="3276714" cy="215853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61-1"/>
          <p:cNvPicPr>
            <a:picLocks noChangeAspect="1" noChangeArrowheads="1"/>
          </p:cNvPicPr>
          <p:nvPr/>
        </p:nvPicPr>
        <p:blipFill>
          <a:blip r:embed="rId7" cstate="print"/>
          <a:srcRect/>
          <a:stretch>
            <a:fillRect/>
          </a:stretch>
        </p:blipFill>
        <p:spPr bwMode="auto">
          <a:xfrm>
            <a:off x="687454" y="3066044"/>
            <a:ext cx="3384376" cy="2173905"/>
          </a:xfrm>
          <a:prstGeom prst="rect">
            <a:avLst/>
          </a:prstGeom>
          <a:noFill/>
          <a:ln w="9525">
            <a:noFill/>
            <a:miter lim="800000"/>
            <a:headEnd/>
            <a:tailEnd/>
          </a:ln>
        </p:spPr>
      </p:pic>
      <p:pic>
        <p:nvPicPr>
          <p:cNvPr id="8" name="Picture 1" descr="G:\b\文物部2008-3-4\文物图片\烈士陵园图片\黑白照片\00156\00156.jpg"/>
          <p:cNvPicPr>
            <a:picLocks noChangeAspect="1" noChangeArrowheads="1"/>
          </p:cNvPicPr>
          <p:nvPr/>
        </p:nvPicPr>
        <p:blipFill>
          <a:blip r:embed="rId8" cstate="print"/>
          <a:srcRect/>
          <a:stretch>
            <a:fillRect/>
          </a:stretch>
        </p:blipFill>
        <p:spPr bwMode="auto">
          <a:xfrm>
            <a:off x="4030563" y="1011796"/>
            <a:ext cx="2586039" cy="1881343"/>
          </a:xfrm>
          <a:prstGeom prst="rect">
            <a:avLst/>
          </a:prstGeom>
          <a:noFill/>
        </p:spPr>
      </p:pic>
      <p:pic>
        <p:nvPicPr>
          <p:cNvPr id="9" name="Picture 3" descr="C:\Users\lh\Desktop\01819.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832587" y="4321843"/>
            <a:ext cx="3103323" cy="17874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03-1"/>
          <p:cNvPicPr>
            <a:picLocks noChangeAspect="1" noChangeArrowheads="1"/>
          </p:cNvPicPr>
          <p:nvPr/>
        </p:nvPicPr>
        <p:blipFill>
          <a:blip r:embed="rId2" cstate="print"/>
          <a:srcRect/>
          <a:stretch>
            <a:fillRect/>
          </a:stretch>
        </p:blipFill>
        <p:spPr bwMode="auto">
          <a:xfrm>
            <a:off x="4857750" y="857250"/>
            <a:ext cx="3581400" cy="1285875"/>
          </a:xfrm>
          <a:prstGeom prst="rect">
            <a:avLst/>
          </a:prstGeom>
          <a:noFill/>
          <a:ln w="9525">
            <a:noFill/>
            <a:miter lim="800000"/>
            <a:headEnd/>
            <a:tailEnd/>
          </a:ln>
        </p:spPr>
      </p:pic>
      <p:pic>
        <p:nvPicPr>
          <p:cNvPr id="138243" name="Picture 3" descr="03-2"/>
          <p:cNvPicPr>
            <a:picLocks noChangeAspect="1" noChangeArrowheads="1"/>
          </p:cNvPicPr>
          <p:nvPr/>
        </p:nvPicPr>
        <p:blipFill>
          <a:blip r:embed="rId3" cstate="print"/>
          <a:srcRect/>
          <a:stretch>
            <a:fillRect/>
          </a:stretch>
        </p:blipFill>
        <p:spPr bwMode="auto">
          <a:xfrm>
            <a:off x="4857750" y="2643188"/>
            <a:ext cx="3652838" cy="1357312"/>
          </a:xfrm>
          <a:prstGeom prst="rect">
            <a:avLst/>
          </a:prstGeom>
          <a:noFill/>
          <a:ln w="9525">
            <a:noFill/>
            <a:miter lim="800000"/>
            <a:headEnd/>
            <a:tailEnd/>
          </a:ln>
        </p:spPr>
      </p:pic>
      <p:pic>
        <p:nvPicPr>
          <p:cNvPr id="138244" name="Picture 4" descr="03-3"/>
          <p:cNvPicPr>
            <a:picLocks noChangeAspect="1" noChangeArrowheads="1"/>
          </p:cNvPicPr>
          <p:nvPr/>
        </p:nvPicPr>
        <p:blipFill>
          <a:blip r:embed="rId4" cstate="print"/>
          <a:srcRect/>
          <a:stretch>
            <a:fillRect/>
          </a:stretch>
        </p:blipFill>
        <p:spPr bwMode="auto">
          <a:xfrm>
            <a:off x="4857750" y="4357688"/>
            <a:ext cx="3724275" cy="1243012"/>
          </a:xfrm>
          <a:prstGeom prst="rect">
            <a:avLst/>
          </a:prstGeom>
          <a:noFill/>
          <a:ln w="9525">
            <a:noFill/>
            <a:miter lim="800000"/>
            <a:headEnd/>
            <a:tailEnd/>
          </a:ln>
        </p:spPr>
      </p:pic>
      <p:pic>
        <p:nvPicPr>
          <p:cNvPr id="23556" name="Picture 2" descr="C:\Users\apple\Desktop\d4bed9c829ab1124510b54.jpg"/>
          <p:cNvPicPr>
            <a:picLocks noChangeAspect="1" noChangeArrowheads="1"/>
          </p:cNvPicPr>
          <p:nvPr/>
        </p:nvPicPr>
        <p:blipFill>
          <a:blip r:embed="rId5" cstate="print"/>
          <a:srcRect/>
          <a:stretch>
            <a:fillRect/>
          </a:stretch>
        </p:blipFill>
        <p:spPr bwMode="auto">
          <a:xfrm>
            <a:off x="571500" y="714375"/>
            <a:ext cx="3571875" cy="1285875"/>
          </a:xfrm>
          <a:prstGeom prst="rect">
            <a:avLst/>
          </a:prstGeom>
          <a:noFill/>
          <a:ln w="9525">
            <a:noFill/>
            <a:miter lim="800000"/>
            <a:headEnd/>
            <a:tailEnd/>
          </a:ln>
        </p:spPr>
      </p:pic>
      <p:pic>
        <p:nvPicPr>
          <p:cNvPr id="23557" name="Picture 3" descr="C:\Users\apple\Desktop\01300000291092127757213981911_s.jpg"/>
          <p:cNvPicPr>
            <a:picLocks noChangeAspect="1" noChangeArrowheads="1"/>
          </p:cNvPicPr>
          <p:nvPr/>
        </p:nvPicPr>
        <p:blipFill>
          <a:blip r:embed="rId6" cstate="print"/>
          <a:srcRect/>
          <a:stretch>
            <a:fillRect/>
          </a:stretch>
        </p:blipFill>
        <p:spPr bwMode="auto">
          <a:xfrm>
            <a:off x="500063" y="2428875"/>
            <a:ext cx="3643312" cy="1333500"/>
          </a:xfrm>
          <a:prstGeom prst="rect">
            <a:avLst/>
          </a:prstGeom>
          <a:noFill/>
          <a:ln w="9525">
            <a:noFill/>
            <a:miter lim="800000"/>
            <a:headEnd/>
            <a:tailEnd/>
          </a:ln>
        </p:spPr>
      </p:pic>
      <p:pic>
        <p:nvPicPr>
          <p:cNvPr id="23558" name="Picture 4" descr="C:\Users\apple\Desktop\20071120171101528.gif"/>
          <p:cNvPicPr>
            <a:picLocks noChangeAspect="1" noChangeArrowheads="1"/>
          </p:cNvPicPr>
          <p:nvPr/>
        </p:nvPicPr>
        <p:blipFill>
          <a:blip r:embed="rId7" cstate="print"/>
          <a:srcRect/>
          <a:stretch>
            <a:fillRect/>
          </a:stretch>
        </p:blipFill>
        <p:spPr bwMode="auto">
          <a:xfrm>
            <a:off x="500063" y="4071938"/>
            <a:ext cx="3810000" cy="13573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8242"/>
                                        </p:tgtEl>
                                        <p:attrNameLst>
                                          <p:attrName>style.visibility</p:attrName>
                                        </p:attrNameLst>
                                      </p:cBhvr>
                                      <p:to>
                                        <p:strVal val="visible"/>
                                      </p:to>
                                    </p:set>
                                    <p:animEffect transition="in" filter="fade">
                                      <p:cBhvr>
                                        <p:cTn id="7" dur="1000"/>
                                        <p:tgtEl>
                                          <p:spTgt spid="138242"/>
                                        </p:tgtEl>
                                      </p:cBhvr>
                                    </p:animEffect>
                                    <p:anim calcmode="lin" valueType="num">
                                      <p:cBhvr>
                                        <p:cTn id="8" dur="1000" fill="hold"/>
                                        <p:tgtEl>
                                          <p:spTgt spid="138242"/>
                                        </p:tgtEl>
                                        <p:attrNameLst>
                                          <p:attrName>ppt_x</p:attrName>
                                        </p:attrNameLst>
                                      </p:cBhvr>
                                      <p:tavLst>
                                        <p:tav tm="0">
                                          <p:val>
                                            <p:strVal val="#ppt_x"/>
                                          </p:val>
                                        </p:tav>
                                        <p:tav tm="100000">
                                          <p:val>
                                            <p:strVal val="#ppt_x"/>
                                          </p:val>
                                        </p:tav>
                                      </p:tavLst>
                                    </p:anim>
                                    <p:anim calcmode="lin" valueType="num">
                                      <p:cBhvr>
                                        <p:cTn id="9" dur="1000" fill="hold"/>
                                        <p:tgtEl>
                                          <p:spTgt spid="1382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8244"/>
                                        </p:tgtEl>
                                        <p:attrNameLst>
                                          <p:attrName>style.visibility</p:attrName>
                                        </p:attrNameLst>
                                      </p:cBhvr>
                                      <p:to>
                                        <p:strVal val="visible"/>
                                      </p:to>
                                    </p:set>
                                    <p:animEffect transition="in" filter="fade">
                                      <p:cBhvr>
                                        <p:cTn id="12" dur="1000"/>
                                        <p:tgtEl>
                                          <p:spTgt spid="138244"/>
                                        </p:tgtEl>
                                      </p:cBhvr>
                                    </p:animEffect>
                                    <p:anim calcmode="lin" valueType="num">
                                      <p:cBhvr>
                                        <p:cTn id="13" dur="1000" fill="hold"/>
                                        <p:tgtEl>
                                          <p:spTgt spid="138244"/>
                                        </p:tgtEl>
                                        <p:attrNameLst>
                                          <p:attrName>ppt_x</p:attrName>
                                        </p:attrNameLst>
                                      </p:cBhvr>
                                      <p:tavLst>
                                        <p:tav tm="0">
                                          <p:val>
                                            <p:strVal val="#ppt_x"/>
                                          </p:val>
                                        </p:tav>
                                        <p:tav tm="100000">
                                          <p:val>
                                            <p:strVal val="#ppt_x"/>
                                          </p:val>
                                        </p:tav>
                                      </p:tavLst>
                                    </p:anim>
                                    <p:anim calcmode="lin" valueType="num">
                                      <p:cBhvr>
                                        <p:cTn id="14" dur="1000" fill="hold"/>
                                        <p:tgtEl>
                                          <p:spTgt spid="138244"/>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38243"/>
                                        </p:tgtEl>
                                        <p:attrNameLst>
                                          <p:attrName>style.visibility</p:attrName>
                                        </p:attrNameLst>
                                      </p:cBhvr>
                                      <p:to>
                                        <p:strVal val="visible"/>
                                      </p:to>
                                    </p:set>
                                    <p:anim calcmode="lin" valueType="num">
                                      <p:cBhvr additive="base">
                                        <p:cTn id="17" dur="1000" fill="hold"/>
                                        <p:tgtEl>
                                          <p:spTgt spid="138243"/>
                                        </p:tgtEl>
                                        <p:attrNameLst>
                                          <p:attrName>ppt_x</p:attrName>
                                        </p:attrNameLst>
                                      </p:cBhvr>
                                      <p:tavLst>
                                        <p:tav tm="0">
                                          <p:val>
                                            <p:strVal val="0-#ppt_w/2"/>
                                          </p:val>
                                        </p:tav>
                                        <p:tav tm="100000">
                                          <p:val>
                                            <p:strVal val="#ppt_x"/>
                                          </p:val>
                                        </p:tav>
                                      </p:tavLst>
                                    </p:anim>
                                    <p:anim calcmode="lin" valueType="num">
                                      <p:cBhvr additive="base">
                                        <p:cTn id="18" dur="1000" fill="hold"/>
                                        <p:tgtEl>
                                          <p:spTgt spid="1382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noChangeArrowheads="1"/>
          </p:cNvSpPr>
          <p:nvPr/>
        </p:nvSpPr>
        <p:spPr bwMode="auto">
          <a:xfrm>
            <a:off x="457200" y="274638"/>
            <a:ext cx="8229600" cy="1143000"/>
          </a:xfrm>
          <a:prstGeom prst="rect">
            <a:avLst/>
          </a:prstGeom>
          <a:noFill/>
          <a:ln w="9525">
            <a:noFill/>
            <a:miter lim="800000"/>
          </a:ln>
        </p:spPr>
        <p:txBody>
          <a:bodyPr anchor="ctr"/>
          <a:lstStyle/>
          <a:p>
            <a:pPr algn="ctr"/>
            <a:r>
              <a:rPr lang="zh-CN" altLang="en-US" sz="4400">
                <a:solidFill>
                  <a:srgbClr val="FF0000"/>
                </a:solidFill>
                <a:latin typeface="隶书" panose="02010509060101010101" pitchFamily="49" charset="-122"/>
                <a:ea typeface="隶书" panose="02010509060101010101" pitchFamily="49" charset="-122"/>
                <a:sym typeface="楷体" panose="02010609060101010101" pitchFamily="49" charset="-122"/>
              </a:rPr>
              <a:t>白公馆、渣滓洞监狱</a:t>
            </a:r>
          </a:p>
        </p:txBody>
      </p:sp>
      <p:pic>
        <p:nvPicPr>
          <p:cNvPr id="24578" name="Picture 2" descr="E:\经常使用照片\景区景点\烈士陵园景区照\白公馆\bgg_0034.jpg"/>
          <p:cNvPicPr>
            <a:picLocks noGrp="1" noChangeAspect="1" noChangeArrowheads="1"/>
          </p:cNvPicPr>
          <p:nvPr/>
        </p:nvPicPr>
        <p:blipFill>
          <a:blip r:embed="rId2" cstate="print"/>
          <a:srcRect/>
          <a:stretch>
            <a:fillRect/>
          </a:stretch>
        </p:blipFill>
        <p:spPr bwMode="auto">
          <a:xfrm>
            <a:off x="500063" y="1500188"/>
            <a:ext cx="3797300" cy="2727325"/>
          </a:xfrm>
          <a:prstGeom prst="rect">
            <a:avLst/>
          </a:prstGeom>
          <a:noFill/>
          <a:ln w="9525">
            <a:noFill/>
            <a:miter lim="800000"/>
            <a:headEnd/>
            <a:tailEnd/>
          </a:ln>
        </p:spPr>
      </p:pic>
      <p:pic>
        <p:nvPicPr>
          <p:cNvPr id="24579" name="Picture 3" descr="E:\经常使用照片\景区景点\烈士陵园景区照\白公馆\18.JPG"/>
          <p:cNvPicPr>
            <a:picLocks noChangeAspect="1" noChangeArrowheads="1"/>
          </p:cNvPicPr>
          <p:nvPr/>
        </p:nvPicPr>
        <p:blipFill>
          <a:blip r:embed="rId3" cstate="print"/>
          <a:srcRect/>
          <a:stretch>
            <a:fillRect/>
          </a:stretch>
        </p:blipFill>
        <p:spPr bwMode="auto">
          <a:xfrm>
            <a:off x="4500563" y="3357563"/>
            <a:ext cx="4000500" cy="2667000"/>
          </a:xfrm>
          <a:prstGeom prst="rect">
            <a:avLst/>
          </a:prstGeom>
          <a:noFill/>
          <a:ln w="9525">
            <a:noFill/>
            <a:miter lim="800000"/>
            <a:headEnd/>
            <a:tailEnd/>
          </a:ln>
        </p:spPr>
      </p:pic>
      <p:pic>
        <p:nvPicPr>
          <p:cNvPr id="24580" name="Picture 5" descr="G:\b\文物部2008-3-4\文物图片\烈士陵园图片\彩色照片\0020055\0020055-001.jpg"/>
          <p:cNvPicPr>
            <a:picLocks noChangeAspect="1" noChangeArrowheads="1"/>
          </p:cNvPicPr>
          <p:nvPr/>
        </p:nvPicPr>
        <p:blipFill>
          <a:blip r:embed="rId4" cstate="print"/>
          <a:srcRect/>
          <a:stretch>
            <a:fillRect/>
          </a:stretch>
        </p:blipFill>
        <p:spPr bwMode="auto">
          <a:xfrm>
            <a:off x="4357688" y="3286125"/>
            <a:ext cx="4286250" cy="2952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txBox="1">
            <a:spLocks noGrp="1"/>
          </p:cNvSpPr>
          <p:nvPr>
            <p:ph type="title"/>
          </p:nvPr>
        </p:nvSpPr>
        <p:spPr>
          <a:xfrm>
            <a:off x="1115695" y="274955"/>
            <a:ext cx="6809740" cy="1143635"/>
          </a:xfrm>
          <a:prstGeom prst="rect">
            <a:avLst/>
          </a:prstGeom>
          <a:noFill/>
          <a:ln w="0">
            <a:noFill/>
          </a:ln>
        </p:spPr>
        <p:txBody>
          <a:bodyPr vert="horz" wrap="square" lIns="91440" tIns="45720" rIns="91440" bIns="45720" anchor="ctr">
            <a:noAutofit/>
          </a:bodyPr>
          <a:lstStyle/>
          <a:p>
            <a:pPr marL="0" indent="0" algn="ctr" defTabSz="914400" eaLnBrk="0" fontAlgn="auto">
              <a:lnSpc>
                <a:spcPct val="100000"/>
              </a:lnSpc>
              <a:spcBef>
                <a:spcPts val="0"/>
              </a:spcBef>
              <a:spcAft>
                <a:spcPts val="0"/>
              </a:spcAft>
              <a:buFontTx/>
              <a:buNone/>
            </a:pPr>
            <a:r>
              <a:rPr lang="en-US" altLang="ko-KR" sz="3600" b="0" strike="noStrike" cap="none" dirty="0">
                <a:solidFill>
                  <a:srgbClr val="FF0000"/>
                </a:solidFill>
                <a:latin typeface="隶书" panose="02010509060101010101" pitchFamily="49" charset="-122"/>
                <a:ea typeface="隶书" panose="02010509060101010101" pitchFamily="49" charset="-122"/>
              </a:rPr>
              <a:t/>
            </a:r>
            <a:br>
              <a:rPr lang="en-US" altLang="ko-KR" sz="3600" b="0" strike="noStrike" cap="none" dirty="0">
                <a:solidFill>
                  <a:srgbClr val="FF0000"/>
                </a:solidFill>
                <a:latin typeface="隶书" panose="02010509060101010101" pitchFamily="49" charset="-122"/>
                <a:ea typeface="隶书" panose="02010509060101010101" pitchFamily="49" charset="-122"/>
              </a:rPr>
            </a:br>
            <a:r>
              <a:rPr lang="en-US" altLang="ko-KR" sz="3600" b="0" strike="noStrike" cap="none" dirty="0">
                <a:solidFill>
                  <a:srgbClr val="FF0000"/>
                </a:solidFill>
                <a:latin typeface="隶书" panose="02010509060101010101" pitchFamily="49" charset="-122"/>
                <a:ea typeface="隶书" panose="02010509060101010101" pitchFamily="49" charset="-122"/>
              </a:rPr>
              <a:t/>
            </a:r>
            <a:br>
              <a:rPr lang="en-US" altLang="ko-KR" sz="3600" b="0" strike="noStrike" cap="none" dirty="0">
                <a:solidFill>
                  <a:srgbClr val="FF0000"/>
                </a:solidFill>
                <a:latin typeface="隶书" panose="02010509060101010101" pitchFamily="49" charset="-122"/>
                <a:ea typeface="隶书" panose="02010509060101010101" pitchFamily="49" charset="-122"/>
              </a:rPr>
            </a:br>
            <a:r>
              <a:rPr lang="en-US" altLang="ko-KR" sz="3600" b="0" strike="noStrike" cap="none" dirty="0">
                <a:solidFill>
                  <a:srgbClr val="FF0000"/>
                </a:solidFill>
                <a:latin typeface="隶书" panose="02010509060101010101" pitchFamily="49" charset="-122"/>
                <a:ea typeface="隶书" panose="02010509060101010101" pitchFamily="49" charset="-122"/>
              </a:rPr>
              <a:t/>
            </a:r>
            <a:br>
              <a:rPr lang="en-US" altLang="ko-KR" sz="3600" b="0" strike="noStrike" cap="none" dirty="0">
                <a:solidFill>
                  <a:srgbClr val="FF0000"/>
                </a:solidFill>
                <a:latin typeface="隶书" panose="02010509060101010101" pitchFamily="49" charset="-122"/>
                <a:ea typeface="隶书" panose="02010509060101010101" pitchFamily="49" charset="-122"/>
              </a:rPr>
            </a:br>
            <a:r>
              <a:rPr lang="en-US" altLang="ko-KR" sz="3600" b="0" strike="noStrike" cap="none" dirty="0">
                <a:solidFill>
                  <a:srgbClr val="FF0000"/>
                </a:solidFill>
                <a:latin typeface="隶书" panose="02010509060101010101" pitchFamily="49" charset="-122"/>
                <a:ea typeface="隶书" panose="02010509060101010101" pitchFamily="49" charset="-122"/>
              </a:rPr>
              <a:t>习近平2018年3月14日参加人大重庆代表团审议时讲话指出：</a:t>
            </a:r>
            <a:br>
              <a:rPr lang="en-US" altLang="ko-KR" sz="3600" b="0" strike="noStrike" cap="none" dirty="0">
                <a:solidFill>
                  <a:srgbClr val="FF0000"/>
                </a:solidFill>
                <a:latin typeface="隶书" panose="02010509060101010101" pitchFamily="49" charset="-122"/>
                <a:ea typeface="隶书" panose="02010509060101010101" pitchFamily="49" charset="-122"/>
              </a:rPr>
            </a:br>
            <a:endParaRPr lang="ko-KR" altLang="en-US" sz="3600" b="0" strike="noStrike" cap="none" dirty="0">
              <a:solidFill>
                <a:srgbClr val="FF0000"/>
              </a:solidFill>
              <a:latin typeface="隶书" panose="02010509060101010101" pitchFamily="49" charset="-122"/>
              <a:ea typeface="隶书" panose="02010509060101010101" pitchFamily="49" charset="-122"/>
            </a:endParaRPr>
          </a:p>
        </p:txBody>
      </p:sp>
      <p:sp>
        <p:nvSpPr>
          <p:cNvPr id="3" name="形状 2"/>
          <p:cNvSpPr/>
          <p:nvPr/>
        </p:nvSpPr>
        <p:spPr>
          <a:xfrm>
            <a:off x="827405" y="1700530"/>
            <a:ext cx="7489190" cy="3540125"/>
          </a:xfrm>
          <a:prstGeom prst="rect">
            <a:avLst/>
          </a:prstGeom>
        </p:spPr>
        <p:txBody>
          <a:bodyPr vert="horz" wrap="square" lIns="91440" tIns="45720" rIns="91440" bIns="45720" anchor="t">
            <a:spAutoFit/>
          </a:bodyPr>
          <a:lstStyle/>
          <a:p>
            <a:pPr marL="0" indent="342900" algn="l" defTabSz="914400" eaLnBrk="0" fontAlgn="auto">
              <a:lnSpc>
                <a:spcPct val="100000"/>
              </a:lnSpc>
              <a:spcBef>
                <a:spcPts val="0"/>
              </a:spcBef>
              <a:spcAft>
                <a:spcPts val="0"/>
              </a:spcAft>
              <a:buFontTx/>
              <a:buNone/>
            </a:pPr>
            <a:endParaRPr lang="ko-KR" altLang="en-US" sz="2800" b="0" strike="noStrike" cap="none" dirty="0">
              <a:solidFill>
                <a:srgbClr val="FF0000"/>
              </a:solidFill>
              <a:latin typeface="隶书" panose="02010509060101010101" pitchFamily="49" charset="-122"/>
              <a:ea typeface="隶书" panose="02010509060101010101" pitchFamily="49" charset="-122"/>
            </a:endParaRPr>
          </a:p>
          <a:p>
            <a:pPr marL="0" indent="342900" algn="l" defTabSz="914400" eaLnBrk="0" fontAlgn="auto">
              <a:lnSpc>
                <a:spcPct val="100000"/>
              </a:lnSpc>
              <a:spcBef>
                <a:spcPts val="0"/>
              </a:spcBef>
              <a:spcAft>
                <a:spcPts val="0"/>
              </a:spcAft>
              <a:buFontTx/>
              <a:buNone/>
            </a:pPr>
            <a:endParaRPr lang="ko-KR" altLang="en-US" sz="2800" b="0" strike="noStrike" cap="none" dirty="0">
              <a:solidFill>
                <a:srgbClr val="FF0000"/>
              </a:solidFill>
              <a:latin typeface="隶书" panose="02010509060101010101" pitchFamily="49" charset="-122"/>
              <a:ea typeface="隶书" panose="02010509060101010101" pitchFamily="49" charset="-122"/>
            </a:endParaRPr>
          </a:p>
          <a:p>
            <a:pPr marL="0" indent="342900" algn="l" defTabSz="914400" eaLnBrk="0" fontAlgn="auto">
              <a:lnSpc>
                <a:spcPct val="100000"/>
              </a:lnSpc>
              <a:spcBef>
                <a:spcPts val="0"/>
              </a:spcBef>
              <a:spcAft>
                <a:spcPts val="0"/>
              </a:spcAft>
              <a:buFontTx/>
              <a:buNone/>
            </a:pPr>
            <a:r>
              <a:rPr lang="en-US" altLang="ko-KR" sz="2800" b="0" strike="noStrike" cap="none" dirty="0">
                <a:solidFill>
                  <a:srgbClr val="FF0000"/>
                </a:solidFill>
                <a:latin typeface="隶书" panose="02010509060101010101" pitchFamily="49" charset="-122"/>
                <a:ea typeface="隶书" panose="02010509060101010101" pitchFamily="49" charset="-122"/>
              </a:rPr>
              <a:t>……解放战争时期，众多被关押在渣滓洞、白公馆的中国共产党人经受住各种酷刑折磨，不折不挠，宁死不屈，凝结成“红岩精神” 。这说明，重庆有悠久的历史文化传统和优秀的人文精神积淀。</a:t>
            </a:r>
            <a:endParaRPr lang="ko-KR" altLang="en-US" sz="2800" b="0" strike="noStrike" cap="none" dirty="0">
              <a:solidFill>
                <a:srgbClr val="FF0000"/>
              </a:solidFill>
              <a:latin typeface="隶书" panose="02010509060101010101" pitchFamily="49" charset="-122"/>
              <a:ea typeface="隶书" panose="02010509060101010101" pitchFamily="49" charset="-122"/>
            </a:endParaRPr>
          </a:p>
          <a:p>
            <a:pPr marL="0" indent="342900" algn="l" defTabSz="914400" eaLnBrk="0" fontAlgn="auto">
              <a:lnSpc>
                <a:spcPct val="100000"/>
              </a:lnSpc>
              <a:spcBef>
                <a:spcPts val="0"/>
              </a:spcBef>
              <a:spcAft>
                <a:spcPts val="0"/>
              </a:spcAft>
              <a:buFontTx/>
              <a:buNone/>
            </a:pPr>
            <a:r>
              <a:rPr lang="en-US" altLang="ko-KR" sz="2800" b="0" strike="noStrike" cap="none" dirty="0">
                <a:solidFill>
                  <a:srgbClr val="FF0000"/>
                </a:solidFill>
                <a:latin typeface="隶书" panose="02010509060101010101" pitchFamily="49" charset="-122"/>
                <a:ea typeface="隶书" panose="02010509060101010101" pitchFamily="49" charset="-122"/>
              </a:rPr>
              <a:t>      </a:t>
            </a:r>
            <a:endParaRPr lang="ko-KR" altLang="en-US" sz="2800" b="0" strike="noStrike" cap="none" dirty="0">
              <a:solidFill>
                <a:srgbClr val="FF0000"/>
              </a:solidFill>
              <a:latin typeface="隶书" panose="02010509060101010101" pitchFamily="49" charset="-122"/>
              <a:ea typeface="隶书" panose="02010509060101010101" pitchFamily="49"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solidFill>
                  <a:srgbClr val="FF0000"/>
                </a:solidFill>
              </a:rPr>
              <a:t>2020</a:t>
            </a:r>
            <a:r>
              <a:rPr kumimoji="1" lang="zh-CN" altLang="en-US" dirty="0">
                <a:solidFill>
                  <a:srgbClr val="FF0000"/>
                </a:solidFill>
              </a:rPr>
              <a:t>年最好的回答</a:t>
            </a:r>
          </a:p>
        </p:txBody>
      </p:sp>
      <p:sp>
        <p:nvSpPr>
          <p:cNvPr id="3" name="内容占位符 2"/>
          <p:cNvSpPr>
            <a:spLocks noGrp="1"/>
          </p:cNvSpPr>
          <p:nvPr>
            <p:ph idx="1"/>
          </p:nvPr>
        </p:nvSpPr>
        <p:spPr>
          <a:xfrm>
            <a:off x="457200" y="1340768"/>
            <a:ext cx="8229600" cy="4785395"/>
          </a:xfrm>
        </p:spPr>
        <p:txBody>
          <a:bodyPr/>
          <a:lstStyle/>
          <a:p>
            <a:pPr marL="0" indent="0">
              <a:buNone/>
            </a:pPr>
            <a:r>
              <a:rPr kumimoji="1" lang="zh-CN" altLang="en-US" dirty="0">
                <a:solidFill>
                  <a:srgbClr val="FF0000"/>
                </a:solidFill>
              </a:rPr>
              <a:t>        我讲了</a:t>
            </a:r>
            <a:r>
              <a:rPr kumimoji="1" lang="en-US" altLang="zh-CN" dirty="0">
                <a:solidFill>
                  <a:srgbClr val="FF0000"/>
                </a:solidFill>
              </a:rPr>
              <a:t>2000</a:t>
            </a:r>
            <a:r>
              <a:rPr kumimoji="1" lang="zh-CN" altLang="en-US" dirty="0">
                <a:solidFill>
                  <a:srgbClr val="FF0000"/>
                </a:solidFill>
              </a:rPr>
              <a:t>多场红岩魂</a:t>
            </a:r>
            <a:r>
              <a:rPr kumimoji="1" lang="en-US" altLang="zh-CN" dirty="0">
                <a:solidFill>
                  <a:srgbClr val="FF0000"/>
                </a:solidFill>
              </a:rPr>
              <a:t>《</a:t>
            </a:r>
            <a:r>
              <a:rPr kumimoji="1" lang="zh-CN" altLang="en-US" dirty="0">
                <a:solidFill>
                  <a:srgbClr val="FF0000"/>
                </a:solidFill>
              </a:rPr>
              <a:t>信仰的力量</a:t>
            </a:r>
            <a:r>
              <a:rPr kumimoji="1" lang="en-US" altLang="zh-CN" dirty="0">
                <a:solidFill>
                  <a:srgbClr val="FF0000"/>
                </a:solidFill>
              </a:rPr>
              <a:t>》</a:t>
            </a:r>
            <a:r>
              <a:rPr kumimoji="1" lang="zh-CN" altLang="en-US" dirty="0">
                <a:solidFill>
                  <a:srgbClr val="FF0000"/>
                </a:solidFill>
              </a:rPr>
              <a:t>、</a:t>
            </a:r>
            <a:r>
              <a:rPr kumimoji="1" lang="en-US" altLang="zh-CN" dirty="0">
                <a:solidFill>
                  <a:srgbClr val="FF0000"/>
                </a:solidFill>
              </a:rPr>
              <a:t>《</a:t>
            </a:r>
            <a:r>
              <a:rPr kumimoji="1" lang="zh-CN" altLang="en-US" dirty="0">
                <a:solidFill>
                  <a:srgbClr val="FF0000"/>
                </a:solidFill>
              </a:rPr>
              <a:t>忠诚与背叛</a:t>
            </a:r>
            <a:r>
              <a:rPr kumimoji="1" lang="en-US" altLang="zh-CN" dirty="0">
                <a:solidFill>
                  <a:srgbClr val="FF0000"/>
                </a:solidFill>
              </a:rPr>
              <a:t>》</a:t>
            </a:r>
            <a:r>
              <a:rPr kumimoji="1" lang="zh-CN" altLang="en-US" dirty="0">
                <a:solidFill>
                  <a:srgbClr val="FF0000"/>
                </a:solidFill>
              </a:rPr>
              <a:t>的报告，听众与我讨论最多的就是：“今天的人不可能象他们那样敢于去献出生命！”、“现在的人难有他们那样的信仰！”</a:t>
            </a:r>
            <a:endParaRPr kumimoji="1" lang="en-US" altLang="zh-CN" dirty="0">
              <a:solidFill>
                <a:srgbClr val="FF0000"/>
              </a:solidFill>
            </a:endParaRPr>
          </a:p>
          <a:p>
            <a:pPr marL="0" indent="0">
              <a:buNone/>
            </a:pPr>
            <a:r>
              <a:rPr kumimoji="1" lang="zh-CN" altLang="en-US" dirty="0">
                <a:solidFill>
                  <a:srgbClr val="FF0000"/>
                </a:solidFill>
              </a:rPr>
              <a:t>       我也曾经认同：毕竟年代不一样了！</a:t>
            </a:r>
            <a:endParaRPr kumimoji="1" lang="en-US" altLang="zh-CN" dirty="0">
              <a:solidFill>
                <a:srgbClr val="FF0000"/>
              </a:solidFill>
            </a:endParaRPr>
          </a:p>
          <a:p>
            <a:pPr marL="0" indent="0">
              <a:buNone/>
            </a:pPr>
            <a:r>
              <a:rPr kumimoji="1" lang="zh-CN" altLang="en-US" dirty="0">
                <a:solidFill>
                  <a:srgbClr val="FF0000"/>
                </a:solidFill>
              </a:rPr>
              <a:t>       但是，庚子年的一只“黑天鹅”，彻底搅乱了中国人上百年来的传统喜庆，“新冠肺炎”威胁中国人的生命！</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solidFill>
                  <a:srgbClr val="FF0000"/>
                </a:solidFill>
              </a:rPr>
              <a:t>震惊世界的动作！</a:t>
            </a:r>
            <a:endParaRPr kumimoji="1" lang="zh-CN" altLang="en-US" dirty="0"/>
          </a:p>
        </p:txBody>
      </p:sp>
      <p:sp>
        <p:nvSpPr>
          <p:cNvPr id="3" name="内容占位符 2"/>
          <p:cNvSpPr>
            <a:spLocks noGrp="1"/>
          </p:cNvSpPr>
          <p:nvPr>
            <p:ph idx="1"/>
          </p:nvPr>
        </p:nvSpPr>
        <p:spPr/>
        <p:txBody>
          <a:bodyPr/>
          <a:lstStyle/>
          <a:p>
            <a:pPr marL="0" indent="0">
              <a:buNone/>
            </a:pPr>
            <a:r>
              <a:rPr lang="zh-CN" altLang="en-US" b="1" dirty="0">
                <a:solidFill>
                  <a:srgbClr val="FF0000"/>
                </a:solidFill>
              </a:rPr>
              <a:t>国家一声动员</a:t>
            </a:r>
            <a:r>
              <a:rPr lang="zh-CN" altLang="en-US" dirty="0">
                <a:solidFill>
                  <a:srgbClr val="FF0000"/>
                </a:solidFill>
              </a:rPr>
              <a:t>：</a:t>
            </a:r>
            <a:r>
              <a:rPr lang="en-US" altLang="zh-CN" dirty="0">
                <a:solidFill>
                  <a:srgbClr val="FF0000"/>
                </a:solidFill>
              </a:rPr>
              <a:t>4</a:t>
            </a:r>
            <a:r>
              <a:rPr lang="zh-CN" altLang="en-US" dirty="0">
                <a:solidFill>
                  <a:srgbClr val="FF0000"/>
                </a:solidFill>
              </a:rPr>
              <a:t>万多名医生连夜奔赴武汉，一省包一市，全国所有医疗物资和设备向湖北集结！</a:t>
            </a:r>
          </a:p>
          <a:p>
            <a:pPr marL="0" indent="0">
              <a:buNone/>
            </a:pPr>
            <a:r>
              <a:rPr lang="zh-CN" altLang="en-US" b="1" dirty="0">
                <a:solidFill>
                  <a:srgbClr val="FF0000"/>
                </a:solidFill>
              </a:rPr>
              <a:t>一个号召</a:t>
            </a:r>
            <a:r>
              <a:rPr lang="zh-CN" altLang="en-US" dirty="0">
                <a:solidFill>
                  <a:srgbClr val="FF0000"/>
                </a:solidFill>
              </a:rPr>
              <a:t>：</a:t>
            </a:r>
            <a:r>
              <a:rPr lang="en-US" altLang="zh-CN" dirty="0">
                <a:solidFill>
                  <a:srgbClr val="FF0000"/>
                </a:solidFill>
              </a:rPr>
              <a:t>14</a:t>
            </a:r>
            <a:r>
              <a:rPr lang="zh-CN" altLang="en-US" dirty="0">
                <a:solidFill>
                  <a:srgbClr val="FF0000"/>
                </a:solidFill>
              </a:rPr>
              <a:t>亿国人春节不出门，不计得失也不添乱！ </a:t>
            </a:r>
            <a:endParaRPr lang="en-US" altLang="zh-CN" dirty="0">
              <a:solidFill>
                <a:srgbClr val="FF0000"/>
              </a:solidFill>
            </a:endParaRPr>
          </a:p>
          <a:p>
            <a:pPr marL="0" indent="0">
              <a:buNone/>
            </a:pPr>
            <a:r>
              <a:rPr lang="zh-CN" altLang="en-US" b="1" dirty="0">
                <a:solidFill>
                  <a:srgbClr val="FF0000"/>
                </a:solidFill>
              </a:rPr>
              <a:t>一份责任</a:t>
            </a:r>
            <a:r>
              <a:rPr lang="zh-CN" altLang="en-US" dirty="0">
                <a:solidFill>
                  <a:srgbClr val="FF0000"/>
                </a:solidFill>
              </a:rPr>
              <a:t>：数百台挖掘机同时上阵，</a:t>
            </a:r>
            <a:r>
              <a:rPr lang="en-US" altLang="zh-CN" dirty="0">
                <a:solidFill>
                  <a:srgbClr val="FF0000"/>
                </a:solidFill>
              </a:rPr>
              <a:t>10</a:t>
            </a:r>
            <a:r>
              <a:rPr lang="zh-CN" altLang="en-US" dirty="0">
                <a:solidFill>
                  <a:srgbClr val="FF0000"/>
                </a:solidFill>
              </a:rPr>
              <a:t>天建个了火神山医院，</a:t>
            </a:r>
            <a:r>
              <a:rPr lang="en-US" altLang="zh-CN" dirty="0">
                <a:solidFill>
                  <a:srgbClr val="FF0000"/>
                </a:solidFill>
              </a:rPr>
              <a:t>12</a:t>
            </a:r>
            <a:r>
              <a:rPr lang="zh-CN" altLang="en-US" dirty="0">
                <a:solidFill>
                  <a:srgbClr val="FF0000"/>
                </a:solidFill>
              </a:rPr>
              <a:t>天建成了雷神山医院，很多工人不要工资就走了！</a:t>
            </a:r>
          </a:p>
          <a:p>
            <a:endParaRPr kumimoji="1"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a:xfrm>
            <a:off x="757996" y="1514492"/>
            <a:ext cx="2592288" cy="1936280"/>
          </a:xfrm>
          <a:prstGeom prst="rect">
            <a:avLst/>
          </a:prstGeom>
        </p:spPr>
      </p:pic>
      <p:sp>
        <p:nvSpPr>
          <p:cNvPr id="5" name="标题 4"/>
          <p:cNvSpPr>
            <a:spLocks noGrp="1"/>
          </p:cNvSpPr>
          <p:nvPr>
            <p:ph type="title"/>
          </p:nvPr>
        </p:nvSpPr>
        <p:spPr/>
        <p:txBody>
          <a:bodyPr/>
          <a:lstStyle/>
          <a:p>
            <a:r>
              <a:rPr kumimoji="1" lang="zh-CN" altLang="en-US" dirty="0">
                <a:solidFill>
                  <a:srgbClr val="FF0000"/>
                </a:solidFill>
              </a:rPr>
              <a:t>到战疫前线去</a:t>
            </a:r>
          </a:p>
        </p:txBody>
      </p:sp>
      <p:pic>
        <p:nvPicPr>
          <p:cNvPr id="7" name="图片 6"/>
          <p:cNvPicPr>
            <a:picLocks noChangeAspect="1"/>
          </p:cNvPicPr>
          <p:nvPr/>
        </p:nvPicPr>
        <p:blipFill>
          <a:blip r:embed="rId3" cstate="print"/>
          <a:stretch>
            <a:fillRect/>
          </a:stretch>
        </p:blipFill>
        <p:spPr>
          <a:xfrm>
            <a:off x="3350284" y="1515929"/>
            <a:ext cx="2569021" cy="1936280"/>
          </a:xfrm>
          <a:prstGeom prst="rect">
            <a:avLst/>
          </a:prstGeom>
        </p:spPr>
      </p:pic>
      <p:pic>
        <p:nvPicPr>
          <p:cNvPr id="8" name="图片 7"/>
          <p:cNvPicPr>
            <a:picLocks noChangeAspect="1"/>
          </p:cNvPicPr>
          <p:nvPr/>
        </p:nvPicPr>
        <p:blipFill>
          <a:blip r:embed="rId4" cstate="print"/>
          <a:stretch>
            <a:fillRect/>
          </a:stretch>
        </p:blipFill>
        <p:spPr>
          <a:xfrm>
            <a:off x="722412" y="3874409"/>
            <a:ext cx="2592288" cy="1800201"/>
          </a:xfrm>
          <a:prstGeom prst="rect">
            <a:avLst/>
          </a:prstGeom>
        </p:spPr>
      </p:pic>
      <p:pic>
        <p:nvPicPr>
          <p:cNvPr id="9" name="图片 8"/>
          <p:cNvPicPr>
            <a:picLocks noChangeAspect="1"/>
          </p:cNvPicPr>
          <p:nvPr/>
        </p:nvPicPr>
        <p:blipFill>
          <a:blip r:embed="rId5" cstate="print"/>
          <a:stretch>
            <a:fillRect/>
          </a:stretch>
        </p:blipFill>
        <p:spPr>
          <a:xfrm>
            <a:off x="5792053" y="1417638"/>
            <a:ext cx="2540000" cy="3581400"/>
          </a:xfrm>
          <a:prstGeom prst="rect">
            <a:avLst/>
          </a:prstGeom>
        </p:spPr>
      </p:pic>
      <p:pic>
        <p:nvPicPr>
          <p:cNvPr id="10" name="图片 9"/>
          <p:cNvPicPr>
            <a:picLocks noChangeAspect="1"/>
          </p:cNvPicPr>
          <p:nvPr/>
        </p:nvPicPr>
        <p:blipFill>
          <a:blip r:embed="rId6" cstate="print"/>
          <a:stretch>
            <a:fillRect/>
          </a:stretch>
        </p:blipFill>
        <p:spPr>
          <a:xfrm>
            <a:off x="3314700" y="3874409"/>
            <a:ext cx="1977380" cy="1398147"/>
          </a:xfrm>
          <a:prstGeom prst="rect">
            <a:avLst/>
          </a:prstGeom>
        </p:spPr>
      </p:pic>
      <p:pic>
        <p:nvPicPr>
          <p:cNvPr id="11" name="图片 10"/>
          <p:cNvPicPr>
            <a:picLocks noChangeAspect="1"/>
          </p:cNvPicPr>
          <p:nvPr/>
        </p:nvPicPr>
        <p:blipFill>
          <a:blip r:embed="rId7" cstate="print"/>
          <a:stretch>
            <a:fillRect/>
          </a:stretch>
        </p:blipFill>
        <p:spPr>
          <a:xfrm>
            <a:off x="5084673" y="3874409"/>
            <a:ext cx="3233936" cy="2102058"/>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solidFill>
                  <a:srgbClr val="FF0000"/>
                </a:solidFill>
              </a:rPr>
              <a:t>人民利益至上</a:t>
            </a:r>
          </a:p>
        </p:txBody>
      </p:sp>
      <p:pic>
        <p:nvPicPr>
          <p:cNvPr id="4" name="内容占位符 3"/>
          <p:cNvPicPr>
            <a:picLocks noGrp="1" noChangeAspect="1"/>
          </p:cNvPicPr>
          <p:nvPr>
            <p:ph idx="1"/>
          </p:nvPr>
        </p:nvPicPr>
        <p:blipFill>
          <a:blip r:embed="rId3" cstate="print"/>
          <a:stretch>
            <a:fillRect/>
          </a:stretch>
        </p:blipFill>
        <p:spPr>
          <a:xfrm>
            <a:off x="3197202" y="3940584"/>
            <a:ext cx="2814960" cy="1905755"/>
          </a:xfrm>
          <a:prstGeom prst="rect">
            <a:avLst/>
          </a:prstGeom>
        </p:spPr>
      </p:pic>
      <p:pic>
        <p:nvPicPr>
          <p:cNvPr id="5" name="图片 4"/>
          <p:cNvPicPr>
            <a:picLocks noChangeAspect="1"/>
          </p:cNvPicPr>
          <p:nvPr/>
        </p:nvPicPr>
        <p:blipFill>
          <a:blip r:embed="rId4" cstate="print"/>
          <a:stretch>
            <a:fillRect/>
          </a:stretch>
        </p:blipFill>
        <p:spPr>
          <a:xfrm>
            <a:off x="457200" y="3949277"/>
            <a:ext cx="2674640" cy="1861549"/>
          </a:xfrm>
          <a:prstGeom prst="rect">
            <a:avLst/>
          </a:prstGeom>
        </p:spPr>
      </p:pic>
      <p:pic>
        <p:nvPicPr>
          <p:cNvPr id="6" name="图片 5"/>
          <p:cNvPicPr>
            <a:picLocks noChangeAspect="1"/>
          </p:cNvPicPr>
          <p:nvPr/>
        </p:nvPicPr>
        <p:blipFill>
          <a:blip r:embed="rId5" cstate="print"/>
          <a:stretch>
            <a:fillRect/>
          </a:stretch>
        </p:blipFill>
        <p:spPr>
          <a:xfrm>
            <a:off x="2627784" y="1354833"/>
            <a:ext cx="3888432" cy="2187244"/>
          </a:xfrm>
          <a:prstGeom prst="rect">
            <a:avLst/>
          </a:prstGeom>
        </p:spPr>
      </p:pic>
      <p:pic>
        <p:nvPicPr>
          <p:cNvPr id="7" name="图片 6"/>
          <p:cNvPicPr>
            <a:picLocks noChangeAspect="1"/>
          </p:cNvPicPr>
          <p:nvPr/>
        </p:nvPicPr>
        <p:blipFill>
          <a:blip r:embed="rId6" cstate="print"/>
          <a:stretch>
            <a:fillRect/>
          </a:stretch>
        </p:blipFill>
        <p:spPr>
          <a:xfrm>
            <a:off x="6052297" y="3940584"/>
            <a:ext cx="2649763" cy="190575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solidFill>
                  <a:srgbClr val="FF0000"/>
                </a:solidFill>
              </a:rPr>
              <a:t>国家利益至上</a:t>
            </a:r>
          </a:p>
        </p:txBody>
      </p:sp>
      <p:pic>
        <p:nvPicPr>
          <p:cNvPr id="4" name="内容占位符 3"/>
          <p:cNvPicPr>
            <a:picLocks noGrp="1" noChangeAspect="1"/>
          </p:cNvPicPr>
          <p:nvPr>
            <p:ph idx="1"/>
          </p:nvPr>
        </p:nvPicPr>
        <p:blipFill>
          <a:blip r:embed="rId2" cstate="print"/>
          <a:stretch>
            <a:fillRect/>
          </a:stretch>
        </p:blipFill>
        <p:spPr>
          <a:xfrm>
            <a:off x="683568" y="4077072"/>
            <a:ext cx="2708920" cy="1786508"/>
          </a:xfrm>
          <a:prstGeom prst="rect">
            <a:avLst/>
          </a:prstGeom>
        </p:spPr>
      </p:pic>
      <p:pic>
        <p:nvPicPr>
          <p:cNvPr id="5" name="图片 4"/>
          <p:cNvPicPr>
            <a:picLocks noChangeAspect="1"/>
          </p:cNvPicPr>
          <p:nvPr/>
        </p:nvPicPr>
        <p:blipFill>
          <a:blip r:embed="rId3" cstate="print"/>
          <a:stretch>
            <a:fillRect/>
          </a:stretch>
        </p:blipFill>
        <p:spPr>
          <a:xfrm>
            <a:off x="3439723" y="3372592"/>
            <a:ext cx="2519583" cy="1825409"/>
          </a:xfrm>
          <a:prstGeom prst="rect">
            <a:avLst/>
          </a:prstGeom>
        </p:spPr>
      </p:pic>
      <p:pic>
        <p:nvPicPr>
          <p:cNvPr id="6" name="图片 5"/>
          <p:cNvPicPr>
            <a:picLocks noChangeAspect="1"/>
          </p:cNvPicPr>
          <p:nvPr/>
        </p:nvPicPr>
        <p:blipFill>
          <a:blip r:embed="rId4" cstate="print"/>
          <a:stretch>
            <a:fillRect/>
          </a:stretch>
        </p:blipFill>
        <p:spPr>
          <a:xfrm>
            <a:off x="3377016" y="1650160"/>
            <a:ext cx="2660945" cy="1755861"/>
          </a:xfrm>
          <a:prstGeom prst="rect">
            <a:avLst/>
          </a:prstGeom>
        </p:spPr>
      </p:pic>
      <p:pic>
        <p:nvPicPr>
          <p:cNvPr id="7" name="图片 6"/>
          <p:cNvPicPr>
            <a:picLocks noChangeAspect="1"/>
          </p:cNvPicPr>
          <p:nvPr/>
        </p:nvPicPr>
        <p:blipFill>
          <a:blip r:embed="rId5" cstate="print"/>
          <a:stretch>
            <a:fillRect/>
          </a:stretch>
        </p:blipFill>
        <p:spPr>
          <a:xfrm>
            <a:off x="683568" y="1547323"/>
            <a:ext cx="2494146" cy="1874133"/>
          </a:xfrm>
          <a:prstGeom prst="rect">
            <a:avLst/>
          </a:prstGeom>
        </p:spPr>
      </p:pic>
      <p:pic>
        <p:nvPicPr>
          <p:cNvPr id="8" name="图片 7"/>
          <p:cNvPicPr>
            <a:picLocks noChangeAspect="1"/>
          </p:cNvPicPr>
          <p:nvPr/>
        </p:nvPicPr>
        <p:blipFill>
          <a:blip r:embed="rId6" cstate="print"/>
          <a:stretch>
            <a:fillRect/>
          </a:stretch>
        </p:blipFill>
        <p:spPr>
          <a:xfrm>
            <a:off x="6223621" y="1650160"/>
            <a:ext cx="2463179" cy="1829475"/>
          </a:xfrm>
          <a:prstGeom prst="rect">
            <a:avLst/>
          </a:prstGeom>
        </p:spPr>
      </p:pic>
      <p:pic>
        <p:nvPicPr>
          <p:cNvPr id="9" name="图片 8"/>
          <p:cNvPicPr>
            <a:picLocks noChangeAspect="1"/>
          </p:cNvPicPr>
          <p:nvPr/>
        </p:nvPicPr>
        <p:blipFill>
          <a:blip r:embed="rId7" cstate="print"/>
          <a:stretch>
            <a:fillRect/>
          </a:stretch>
        </p:blipFill>
        <p:spPr>
          <a:xfrm>
            <a:off x="6200299" y="4077072"/>
            <a:ext cx="2612221" cy="1825408"/>
          </a:xfrm>
          <a:prstGeom prst="rect">
            <a:avLst/>
          </a:prstGeom>
        </p:spPr>
      </p:pic>
      <p:pic>
        <p:nvPicPr>
          <p:cNvPr id="10" name="图片 9"/>
          <p:cNvPicPr>
            <a:picLocks noChangeAspect="1"/>
          </p:cNvPicPr>
          <p:nvPr/>
        </p:nvPicPr>
        <p:blipFill>
          <a:blip r:embed="rId8" cstate="print"/>
          <a:stretch>
            <a:fillRect/>
          </a:stretch>
        </p:blipFill>
        <p:spPr>
          <a:xfrm>
            <a:off x="3302659" y="4511927"/>
            <a:ext cx="2913112" cy="1456556"/>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1052736"/>
            <a:ext cx="7848872" cy="3456384"/>
          </a:xfrm>
        </p:spPr>
        <p:txBody>
          <a:bodyPr/>
          <a:lstStyle/>
          <a:p>
            <a:r>
              <a:rPr kumimoji="1" lang="zh-CN" altLang="en-US" dirty="0">
                <a:solidFill>
                  <a:srgbClr val="FF0000"/>
                </a:solidFill>
              </a:rPr>
              <a:t>一、忠诚自己的政治选择</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Grp="1" noChangeAspect="1" noChangeArrowheads="1"/>
          </p:cNvPicPr>
          <p:nvPr>
            <p:ph idx="1"/>
          </p:nvPr>
        </p:nvPicPr>
        <p:blipFill>
          <a:blip r:embed="rId2" cstate="print"/>
          <a:srcRect/>
          <a:stretch>
            <a:fillRect/>
          </a:stretch>
        </p:blipFill>
        <p:spPr bwMode="auto">
          <a:xfrm>
            <a:off x="1219880" y="2901587"/>
            <a:ext cx="1876380" cy="2891518"/>
          </a:xfrm>
          <a:prstGeom prst="rect">
            <a:avLst/>
          </a:prstGeom>
          <a:noFill/>
          <a:ln w="9525">
            <a:noFill/>
            <a:miter lim="800000"/>
            <a:headEnd/>
            <a:tailEnd/>
          </a:ln>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965" y="3507740"/>
            <a:ext cx="2808605" cy="22853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3980" y="3507740"/>
            <a:ext cx="1898650" cy="251333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491865" y="1484630"/>
            <a:ext cx="5184775" cy="1816100"/>
          </a:xfrm>
          <a:prstGeom prst="rect">
            <a:avLst/>
          </a:prstGeom>
          <a:noFill/>
        </p:spPr>
        <p:txBody>
          <a:bodyPr wrap="square" rtlCol="0">
            <a:spAutoFit/>
          </a:bodyPr>
          <a:lstStyle/>
          <a:p>
            <a:endParaRPr lang="en-US" altLang="zh-CN" sz="2800" dirty="0">
              <a:solidFill>
                <a:srgbClr val="FF0000"/>
              </a:solidFill>
              <a:latin typeface="+mj-ea"/>
            </a:endParaRPr>
          </a:p>
          <a:p>
            <a:r>
              <a:rPr lang="en-US" altLang="zh-CN" sz="2800" dirty="0">
                <a:solidFill>
                  <a:srgbClr val="FF0000"/>
                </a:solidFill>
                <a:latin typeface="+mj-ea"/>
                <a:ea typeface="+mj-ea"/>
              </a:rPr>
              <a:t>1939</a:t>
            </a:r>
            <a:r>
              <a:rPr lang="zh-CN" altLang="zh-CN" sz="2800" dirty="0">
                <a:solidFill>
                  <a:srgbClr val="FF0000"/>
                </a:solidFill>
                <a:latin typeface="+mj-ea"/>
                <a:ea typeface="+mj-ea"/>
              </a:rPr>
              <a:t>年，刘国志考入西南联大叙永分校读大学经济系</a:t>
            </a:r>
            <a:r>
              <a:rPr lang="zh-CN" altLang="en-US" sz="2800" dirty="0">
                <a:solidFill>
                  <a:srgbClr val="FF0000"/>
                </a:solidFill>
                <a:latin typeface="+mj-ea"/>
                <a:ea typeface="+mj-ea"/>
              </a:rPr>
              <a:t>，</a:t>
            </a:r>
            <a:r>
              <a:rPr lang="en-US" altLang="zh-CN" sz="2800" dirty="0">
                <a:solidFill>
                  <a:srgbClr val="FF0000"/>
                </a:solidFill>
                <a:latin typeface="+mj-ea"/>
                <a:ea typeface="+mj-ea"/>
              </a:rPr>
              <a:t>1940</a:t>
            </a:r>
            <a:r>
              <a:rPr lang="zh-CN" altLang="en-US" sz="2800" dirty="0">
                <a:solidFill>
                  <a:srgbClr val="FF0000"/>
                </a:solidFill>
                <a:latin typeface="+mj-ea"/>
                <a:ea typeface="+mj-ea"/>
              </a:rPr>
              <a:t>年加入地下党，</a:t>
            </a:r>
            <a:r>
              <a:rPr lang="en-US" altLang="zh-CN" sz="2800" dirty="0">
                <a:solidFill>
                  <a:srgbClr val="FF0000"/>
                </a:solidFill>
                <a:latin typeface="+mj-ea"/>
                <a:ea typeface="+mj-ea"/>
              </a:rPr>
              <a:t>1944</a:t>
            </a:r>
            <a:r>
              <a:rPr lang="zh-CN" altLang="en-US" sz="2800" dirty="0">
                <a:solidFill>
                  <a:srgbClr val="FF0000"/>
                </a:solidFill>
                <a:latin typeface="+mj-ea"/>
                <a:ea typeface="+mj-ea"/>
              </a:rPr>
              <a:t>年毕业。</a:t>
            </a:r>
            <a:endParaRPr lang="en-US" altLang="zh-CN" sz="2800" dirty="0">
              <a:solidFill>
                <a:srgbClr val="FF0000"/>
              </a:solidFill>
              <a:latin typeface="+mj-ea"/>
              <a:ea typeface="+mj-ea"/>
            </a:endParaRPr>
          </a:p>
        </p:txBody>
      </p:sp>
      <p:sp>
        <p:nvSpPr>
          <p:cNvPr id="2" name="TextBox 1"/>
          <p:cNvSpPr txBox="1"/>
          <p:nvPr/>
        </p:nvSpPr>
        <p:spPr>
          <a:xfrm>
            <a:off x="1219880" y="764540"/>
            <a:ext cx="6736670" cy="584775"/>
          </a:xfrm>
          <a:prstGeom prst="rect">
            <a:avLst/>
          </a:prstGeom>
          <a:noFill/>
        </p:spPr>
        <p:txBody>
          <a:bodyPr wrap="square" rtlCol="0">
            <a:spAutoFit/>
          </a:bodyPr>
          <a:lstStyle/>
          <a:p>
            <a:pPr marL="0" indent="0">
              <a:buNone/>
            </a:pPr>
            <a:r>
              <a:rPr lang="zh-CN" altLang="en-US" sz="3200" dirty="0">
                <a:solidFill>
                  <a:srgbClr val="FF0000"/>
                </a:solidFill>
                <a:latin typeface="+mj-ea"/>
                <a:ea typeface="+mj-ea"/>
                <a:sym typeface="黑体" panose="02010609060101010101" pitchFamily="49" charset="-122"/>
              </a:rPr>
              <a:t>绝不玷污党的荣誉</a:t>
            </a:r>
            <a:r>
              <a:rPr lang="en-US" altLang="zh-CN" sz="3200" dirty="0">
                <a:solidFill>
                  <a:srgbClr val="FF0000"/>
                </a:solidFill>
                <a:latin typeface="+mj-ea"/>
                <a:ea typeface="+mj-ea"/>
                <a:sym typeface="Franklin Gothic Book" panose="020B0503020102020204" pitchFamily="34" charset="0"/>
              </a:rPr>
              <a:t>——</a:t>
            </a:r>
            <a:r>
              <a:rPr lang="zh-CN" altLang="en-US" sz="3200" dirty="0">
                <a:solidFill>
                  <a:srgbClr val="FF0000"/>
                </a:solidFill>
                <a:latin typeface="+mj-ea"/>
                <a:ea typeface="+mj-ea"/>
                <a:sym typeface="黑体" panose="02010609060101010101" pitchFamily="49" charset="-122"/>
              </a:rPr>
              <a:t>刘国志烈士</a:t>
            </a:r>
            <a:endParaRPr lang="zh-CN" altLang="en-US" sz="3200" dirty="0">
              <a:solidFill>
                <a:srgbClr val="FF0000"/>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Grp="1" noChangeAspect="1" noChangeArrowheads="1"/>
          </p:cNvPicPr>
          <p:nvPr>
            <p:ph sz="half" idx="1"/>
          </p:nvPr>
        </p:nvPicPr>
        <p:blipFill>
          <a:blip r:embed="rId2" cstate="print"/>
          <a:srcRect/>
          <a:stretch>
            <a:fillRect/>
          </a:stretch>
        </p:blipFill>
        <p:spPr>
          <a:xfrm>
            <a:off x="818515" y="931545"/>
            <a:ext cx="2016125" cy="2664460"/>
          </a:xfrm>
        </p:spPr>
      </p:pic>
      <p:sp>
        <p:nvSpPr>
          <p:cNvPr id="2" name="TextBox 1"/>
          <p:cNvSpPr txBox="1"/>
          <p:nvPr/>
        </p:nvSpPr>
        <p:spPr>
          <a:xfrm>
            <a:off x="2915920" y="620395"/>
            <a:ext cx="5830570" cy="2246630"/>
          </a:xfrm>
          <a:prstGeom prst="rect">
            <a:avLst/>
          </a:prstGeom>
          <a:noFill/>
        </p:spPr>
        <p:txBody>
          <a:bodyPr wrap="square" rtlCol="0">
            <a:spAutoFit/>
          </a:bodyPr>
          <a:lstStyle/>
          <a:p>
            <a:r>
              <a:rPr lang="en-US" altLang="zh-CN" sz="2800" dirty="0">
                <a:solidFill>
                  <a:srgbClr val="FF0000"/>
                </a:solidFill>
                <a:latin typeface="+mn-ea"/>
                <a:ea typeface="+mn-ea"/>
              </a:rPr>
              <a:t>1944</a:t>
            </a:r>
            <a:r>
              <a:rPr lang="zh-CN" altLang="en-US" sz="2800" dirty="0">
                <a:solidFill>
                  <a:srgbClr val="FF0000"/>
                </a:solidFill>
                <a:latin typeface="+mn-ea"/>
                <a:ea typeface="+mn-ea"/>
              </a:rPr>
              <a:t>年南方局青年组</a:t>
            </a:r>
            <a:r>
              <a:rPr lang="zh-CN" altLang="zh-CN" sz="2800" dirty="0">
                <a:solidFill>
                  <a:srgbClr val="FF0000"/>
                </a:solidFill>
                <a:latin typeface="+mn-ea"/>
                <a:ea typeface="+mn-ea"/>
              </a:rPr>
              <a:t>派遣他到云南陆良县建立据点的工作。</a:t>
            </a:r>
          </a:p>
          <a:p>
            <a:r>
              <a:rPr lang="zh-CN" altLang="en-US" sz="2800" dirty="0">
                <a:solidFill>
                  <a:srgbClr val="FF0000"/>
                </a:solidFill>
                <a:latin typeface="+mn-ea"/>
                <a:ea typeface="+mn-ea"/>
              </a:rPr>
              <a:t>抗战胜利后，国民党以“</a:t>
            </a:r>
            <a:r>
              <a:rPr lang="zh-CN" altLang="zh-CN" sz="2800" dirty="0">
                <a:solidFill>
                  <a:srgbClr val="FF0000"/>
                </a:solidFill>
                <a:latin typeface="+mn-ea"/>
                <a:ea typeface="+mn-ea"/>
              </a:rPr>
              <a:t>收购武器，笼络人心，图谋不轨”</a:t>
            </a:r>
            <a:r>
              <a:rPr lang="zh-CN" altLang="en-US" sz="2800" dirty="0">
                <a:solidFill>
                  <a:srgbClr val="FF0000"/>
                </a:solidFill>
                <a:latin typeface="+mn-ea"/>
                <a:ea typeface="+mn-ea"/>
              </a:rPr>
              <a:t>要逮捕他，他受党组织派遣返回重庆</a:t>
            </a:r>
          </a:p>
        </p:txBody>
      </p:sp>
      <p:sp>
        <p:nvSpPr>
          <p:cNvPr id="3" name="TextBox 2"/>
          <p:cNvSpPr txBox="1"/>
          <p:nvPr/>
        </p:nvSpPr>
        <p:spPr>
          <a:xfrm>
            <a:off x="827405" y="3717290"/>
            <a:ext cx="8065135" cy="2677795"/>
          </a:xfrm>
          <a:prstGeom prst="rect">
            <a:avLst/>
          </a:prstGeom>
          <a:noFill/>
        </p:spPr>
        <p:txBody>
          <a:bodyPr wrap="square" rtlCol="0">
            <a:spAutoFit/>
          </a:bodyPr>
          <a:lstStyle/>
          <a:p>
            <a:r>
              <a:rPr lang="zh-CN" altLang="en-US" sz="2800" dirty="0">
                <a:solidFill>
                  <a:srgbClr val="FF0000"/>
                </a:solidFill>
                <a:latin typeface="华文楷体" panose="02010600040101010101" pitchFamily="2" charset="-122"/>
                <a:ea typeface="华文楷体" panose="02010600040101010101" pitchFamily="2" charset="-122"/>
              </a:rPr>
              <a:t>担任地下党沙磁器支部书记，负责</a:t>
            </a:r>
            <a:r>
              <a:rPr lang="zh-CN" altLang="zh-CN" sz="2800" dirty="0">
                <a:solidFill>
                  <a:srgbClr val="FF0000"/>
                </a:solidFill>
                <a:latin typeface="华文楷体" panose="02010600040101010101" pitchFamily="2" charset="-122"/>
                <a:ea typeface="华文楷体" panose="02010600040101010101" pitchFamily="2" charset="-122"/>
              </a:rPr>
              <a:t>秘密联络“陪部青年联谊会”、“青年民主社”这两个进步团体</a:t>
            </a:r>
            <a:r>
              <a:rPr lang="zh-CN" altLang="en-US" sz="2800" dirty="0">
                <a:solidFill>
                  <a:srgbClr val="FF0000"/>
                </a:solidFill>
                <a:latin typeface="华文楷体" panose="02010600040101010101" pitchFamily="2" charset="-122"/>
                <a:ea typeface="华文楷体" panose="02010600040101010101" pitchFamily="2" charset="-122"/>
              </a:rPr>
              <a:t>。</a:t>
            </a:r>
            <a:r>
              <a:rPr lang="zh-CN" altLang="zh-CN" sz="2800" dirty="0">
                <a:solidFill>
                  <a:srgbClr val="FF0000"/>
                </a:solidFill>
                <a:latin typeface="华文楷体" panose="02010600040101010101" pitchFamily="2" charset="-122"/>
                <a:ea typeface="华文楷体" panose="02010600040101010101" pitchFamily="2" charset="-122"/>
              </a:rPr>
              <a:t>按照党组织的安排，为了进一步团结、争取民主势力，他参加了“中国民主同盟”，以民盟盟员的身份为掩护，有力地执行党部署的任务，推动反内战的活动。</a:t>
            </a:r>
            <a:endParaRPr lang="zh-CN" altLang="en-US" sz="2800" dirty="0">
              <a:solidFill>
                <a:srgbClr val="FF0000"/>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626"/>
                                        </p:tgtEl>
                                        <p:attrNameLst>
                                          <p:attrName>style.visibility</p:attrName>
                                        </p:attrNameLst>
                                      </p:cBhvr>
                                      <p:to>
                                        <p:strVal val="visible"/>
                                      </p:to>
                                    </p:set>
                                    <p:animEffect>
                                      <p:cBhvr>
                                        <p:cTn id="7" dur="1000"/>
                                        <p:tgtEl>
                                          <p:spTgt spid="26626"/>
                                        </p:tgtEl>
                                      </p:cBhvr>
                                    </p:animEffect>
                                    <p:anim calcmode="lin" valueType="num">
                                      <p:cBhvr>
                                        <p:cTn id="8" dur="1000" fill="hold"/>
                                        <p:tgtEl>
                                          <p:spTgt spid="26626"/>
                                        </p:tgtEl>
                                        <p:attrNameLst>
                                          <p:attrName>ppt_x</p:attrName>
                                        </p:attrNameLst>
                                      </p:cBhvr>
                                      <p:tavLst>
                                        <p:tav tm="0">
                                          <p:val>
                                            <p:strVal val="#ppt_x"/>
                                          </p:val>
                                        </p:tav>
                                        <p:tav tm="100000">
                                          <p:val>
                                            <p:strVal val="#ppt_x"/>
                                          </p:val>
                                        </p:tav>
                                      </p:tavLst>
                                    </p:anim>
                                    <p:anim calcmode="lin" valueType="num">
                                      <p:cBhvr>
                                        <p:cTn id="9" dur="1000" fill="hold"/>
                                        <p:tgtEl>
                                          <p:spTgt spid="266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z="3200" dirty="0">
                <a:solidFill>
                  <a:srgbClr val="FF0000"/>
                </a:solidFill>
              </a:rPr>
              <a:t>动员自己的姐姐：参加社会革命</a:t>
            </a:r>
          </a:p>
        </p:txBody>
      </p:sp>
      <p:sp>
        <p:nvSpPr>
          <p:cNvPr id="5" name="内容占位符 4"/>
          <p:cNvSpPr>
            <a:spLocks noGrp="1"/>
          </p:cNvSpPr>
          <p:nvPr>
            <p:ph sz="half" idx="2"/>
          </p:nvPr>
        </p:nvSpPr>
        <p:spPr/>
        <p:txBody>
          <a:bodyPr/>
          <a:lstStyle/>
          <a:p>
            <a:pPr marL="0" indent="0">
              <a:buNone/>
            </a:pPr>
            <a:r>
              <a:rPr lang="zh-CN" altLang="en-US" sz="2400" dirty="0">
                <a:solidFill>
                  <a:srgbClr val="FF0000"/>
                </a:solidFill>
                <a:latin typeface="隶书" panose="02010509060101010101" pitchFamily="49" charset="-122"/>
                <a:ea typeface="隶书" panose="02010509060101010101" pitchFamily="49" charset="-122"/>
              </a:rPr>
              <a:t>五姐：您过去的漫长岁月里都消磨在家里，而这个“家”却是旧社会垂死的身躯上底一个烂疮。它具有旧社会几千年遗留下来的溃烂性毒质，又加以外面侵来的细菌，它已经完全是一块脓血和腐肉，生活在脓血和腐肉里的人，自然不会健康（无论是精神还是身体）。</a:t>
            </a:r>
          </a:p>
        </p:txBody>
      </p:sp>
      <p:pic>
        <p:nvPicPr>
          <p:cNvPr id="7" name="Picture 2" descr="H:\b\文物部2008-3-4\photo\图片\文物\00171\00171.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2853142" y="3000660"/>
            <a:ext cx="1767193" cy="29455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b\文物部2008-3-4\文物图片\烈士陵园图片\黑白照片\00320\003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540" y="1700808"/>
            <a:ext cx="2036760" cy="276490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260648"/>
            <a:ext cx="8229600" cy="1143000"/>
          </a:xfrm>
        </p:spPr>
        <p:txBody>
          <a:bodyPr/>
          <a:lstStyle/>
          <a:p>
            <a:r>
              <a:rPr lang="zh-CN" altLang="en-US" sz="3200" dirty="0">
                <a:solidFill>
                  <a:srgbClr val="FF0000"/>
                </a:solidFill>
                <a:latin typeface="+mn-ea"/>
                <a:ea typeface="+mn-ea"/>
              </a:rPr>
              <a:t>刘国志以</a:t>
            </a:r>
            <a:r>
              <a:rPr lang="zh-CN" altLang="zh-CN" sz="3200" dirty="0">
                <a:solidFill>
                  <a:srgbClr val="FF0000"/>
                </a:solidFill>
                <a:latin typeface="+mn-ea"/>
                <a:ea typeface="+mn-ea"/>
              </a:rPr>
              <a:t>刘钢为笔名，在《新华日报》上发表了《略论闻一多先生》的文章</a:t>
            </a:r>
            <a:endParaRPr lang="zh-CN" altLang="en-US" sz="3200" dirty="0">
              <a:solidFill>
                <a:srgbClr val="FF0000"/>
              </a:solidFill>
              <a:latin typeface="+mn-ea"/>
              <a:ea typeface="+mn-ea"/>
            </a:endParaRPr>
          </a:p>
        </p:txBody>
      </p:sp>
      <p:pic>
        <p:nvPicPr>
          <p:cNvPr id="8195" name="Picture 3" descr="H:\b\文物部2008-3-4\文物图片\烈士陵园图片\黑白照片\00321\00321.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140251" y="2204864"/>
            <a:ext cx="3196410" cy="3240360"/>
          </a:xfrm>
          <a:prstGeom prst="rect">
            <a:avLst/>
          </a:prstGeom>
          <a:noFill/>
          <a:extLst>
            <a:ext uri="{909E8E84-426E-40DD-AFC4-6F175D3DCCD1}">
              <a14:hiddenFill xmlns:a14="http://schemas.microsoft.com/office/drawing/2010/main">
                <a:solidFill>
                  <a:srgbClr val="FFFFFF"/>
                </a:solidFill>
              </a14:hiddenFill>
            </a:ext>
          </a:extLst>
        </p:spPr>
      </p:pic>
      <p:sp>
        <p:nvSpPr>
          <p:cNvPr id="3" name="内容占位符 2"/>
          <p:cNvSpPr>
            <a:spLocks noGrp="1"/>
          </p:cNvSpPr>
          <p:nvPr>
            <p:ph sz="half" idx="1"/>
          </p:nvPr>
        </p:nvSpPr>
        <p:spPr>
          <a:xfrm>
            <a:off x="539552" y="1988840"/>
            <a:ext cx="3956248" cy="4137323"/>
          </a:xfrm>
        </p:spPr>
        <p:txBody>
          <a:bodyPr/>
          <a:lstStyle/>
          <a:p>
            <a:pPr marL="0" indent="0">
              <a:buNone/>
            </a:pPr>
            <a:r>
              <a:rPr lang="en-US" altLang="zh-CN" dirty="0">
                <a:solidFill>
                  <a:srgbClr val="FF0000"/>
                </a:solidFill>
                <a:latin typeface="华文楷体" panose="02010600040101010101" pitchFamily="2" charset="-122"/>
                <a:ea typeface="华文楷体" panose="02010600040101010101" pitchFamily="2" charset="-122"/>
              </a:rPr>
              <a:t>   </a:t>
            </a:r>
            <a:r>
              <a:rPr lang="zh-CN" altLang="zh-CN" dirty="0">
                <a:solidFill>
                  <a:srgbClr val="FF0000"/>
                </a:solidFill>
                <a:latin typeface="华文楷体" panose="02010600040101010101" pitchFamily="2" charset="-122"/>
                <a:ea typeface="华文楷体" panose="02010600040101010101" pitchFamily="2" charset="-122"/>
              </a:rPr>
              <a:t>为了民主的文化和政治，为了中国的革命，闻先生付出了生命，这是中国学者的光荣，这是中国文人的范型。全中国的知识分子们呵！闻先生的道路应当就是我们的道路，联合起来，沿着闻先生的道路前进</a:t>
            </a:r>
            <a:r>
              <a:rPr lang="en-US" altLang="zh-CN" dirty="0">
                <a:solidFill>
                  <a:srgbClr val="FF0000"/>
                </a:solidFill>
                <a:latin typeface="华文楷体" panose="02010600040101010101" pitchFamily="2" charset="-122"/>
                <a:ea typeface="华文楷体" panose="02010600040101010101" pitchFamily="2" charset="-122"/>
              </a:rPr>
              <a:t>!</a:t>
            </a:r>
            <a:endParaRPr lang="zh-CN" altLang="en-US" dirty="0">
              <a:solidFill>
                <a:srgbClr val="FF0000"/>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solidFill>
                  <a:srgbClr val="FF0000"/>
                </a:solidFill>
              </a:rPr>
              <a:t>刘国志生前同事的回忆</a:t>
            </a:r>
          </a:p>
        </p:txBody>
      </p:sp>
      <p:sp>
        <p:nvSpPr>
          <p:cNvPr id="6" name="内容占位符 5"/>
          <p:cNvSpPr>
            <a:spLocks noGrp="1"/>
          </p:cNvSpPr>
          <p:nvPr>
            <p:ph idx="1"/>
          </p:nvPr>
        </p:nvSpPr>
        <p:spPr/>
        <p:txBody>
          <a:bodyPr/>
          <a:lstStyle/>
          <a:p>
            <a:pPr marL="0" indent="0">
              <a:buNone/>
            </a:pPr>
            <a:r>
              <a:rPr lang="en-US" altLang="zh-CN" sz="2400" dirty="0">
                <a:solidFill>
                  <a:srgbClr val="FF0000"/>
                </a:solidFill>
                <a:latin typeface="隶书" panose="02010509060101010101" pitchFamily="49" charset="-122"/>
                <a:ea typeface="隶书" panose="02010509060101010101" pitchFamily="49" charset="-122"/>
              </a:rPr>
              <a:t>  </a:t>
            </a:r>
            <a:r>
              <a:rPr lang="zh-CN" altLang="zh-CN" sz="2400" dirty="0">
                <a:solidFill>
                  <a:srgbClr val="FF0000"/>
                </a:solidFill>
                <a:latin typeface="隶书" panose="02010509060101010101" pitchFamily="49" charset="-122"/>
                <a:ea typeface="隶书" panose="02010509060101010101" pitchFamily="49" charset="-122"/>
              </a:rPr>
              <a:t>“他同人一起，不是以领导者的面目出现，不高喊政治口号、不空谈，而是十分热情，关心人、鼓励人，用实际行动感染人。”</a:t>
            </a:r>
            <a:r>
              <a:rPr lang="zh-CN" altLang="en-US" sz="2400" dirty="0">
                <a:solidFill>
                  <a:srgbClr val="FF0000"/>
                </a:solidFill>
                <a:latin typeface="隶书" panose="02010509060101010101" pitchFamily="49" charset="-122"/>
                <a:ea typeface="隶书" panose="02010509060101010101" pitchFamily="49" charset="-122"/>
              </a:rPr>
              <a:t>（</a:t>
            </a:r>
            <a:r>
              <a:rPr lang="zh-CN" altLang="zh-CN" sz="2400" dirty="0">
                <a:solidFill>
                  <a:srgbClr val="FF0000"/>
                </a:solidFill>
                <a:latin typeface="隶书" panose="02010509060101010101" pitchFamily="49" charset="-122"/>
                <a:ea typeface="隶书" panose="02010509060101010101" pitchFamily="49" charset="-122"/>
              </a:rPr>
              <a:t>民盟的赵一明</a:t>
            </a:r>
            <a:r>
              <a:rPr lang="zh-CN" altLang="en-US" sz="2400" dirty="0">
                <a:solidFill>
                  <a:srgbClr val="FF0000"/>
                </a:solidFill>
                <a:latin typeface="隶书" panose="02010509060101010101" pitchFamily="49" charset="-122"/>
                <a:ea typeface="隶书" panose="02010509060101010101" pitchFamily="49" charset="-122"/>
              </a:rPr>
              <a:t>）</a:t>
            </a:r>
            <a:endParaRPr lang="en-US" altLang="zh-CN" sz="2400" dirty="0">
              <a:solidFill>
                <a:srgbClr val="FF0000"/>
              </a:solidFill>
              <a:latin typeface="隶书" panose="02010509060101010101" pitchFamily="49" charset="-122"/>
              <a:ea typeface="隶书" panose="02010509060101010101" pitchFamily="49" charset="-122"/>
            </a:endParaRPr>
          </a:p>
          <a:p>
            <a:pPr marL="0" indent="0">
              <a:buNone/>
            </a:pPr>
            <a:r>
              <a:rPr lang="en-US" altLang="zh-CN" sz="2400" dirty="0">
                <a:solidFill>
                  <a:srgbClr val="FF0000"/>
                </a:solidFill>
              </a:rPr>
              <a:t>  </a:t>
            </a:r>
            <a:r>
              <a:rPr lang="zh-CN" altLang="zh-CN" sz="2400" dirty="0">
                <a:solidFill>
                  <a:srgbClr val="FF0000"/>
                </a:solidFill>
              </a:rPr>
              <a:t>“</a:t>
            </a:r>
            <a:r>
              <a:rPr lang="zh-CN" altLang="zh-CN" sz="2400" dirty="0">
                <a:solidFill>
                  <a:srgbClr val="FF0000"/>
                </a:solidFill>
                <a:latin typeface="隶书" panose="02010509060101010101" pitchFamily="49" charset="-122"/>
                <a:ea typeface="隶书" panose="02010509060101010101" pitchFamily="49" charset="-122"/>
              </a:rPr>
              <a:t>他那热情、舍死忘生的劲头使人感动”，“他总是把倾向进步的知识分子、爱国人士、文艺工作者尽力团结在党的周围，使我们前进”。</a:t>
            </a:r>
            <a:r>
              <a:rPr lang="en-US" altLang="zh-CN" sz="2400" dirty="0">
                <a:solidFill>
                  <a:srgbClr val="FF0000"/>
                </a:solidFill>
                <a:latin typeface="隶书" panose="02010509060101010101" pitchFamily="49" charset="-122"/>
                <a:ea typeface="隶书" panose="02010509060101010101" pitchFamily="49" charset="-122"/>
              </a:rPr>
              <a:t>  </a:t>
            </a:r>
            <a:endParaRPr lang="zh-CN" altLang="zh-CN" sz="2400" dirty="0">
              <a:solidFill>
                <a:srgbClr val="FF0000"/>
              </a:solidFill>
              <a:latin typeface="隶书" panose="02010509060101010101" pitchFamily="49" charset="-122"/>
              <a:ea typeface="隶书" panose="02010509060101010101" pitchFamily="49" charset="-122"/>
            </a:endParaRPr>
          </a:p>
          <a:p>
            <a:pPr marL="0" indent="0">
              <a:buNone/>
            </a:pPr>
            <a:r>
              <a:rPr lang="en-US" altLang="zh-CN" sz="2400" dirty="0">
                <a:solidFill>
                  <a:srgbClr val="FF0000"/>
                </a:solidFill>
                <a:latin typeface="隶书" panose="02010509060101010101" pitchFamily="49" charset="-122"/>
                <a:ea typeface="隶书" panose="02010509060101010101" pitchFamily="49" charset="-122"/>
              </a:rPr>
              <a:t>  </a:t>
            </a:r>
            <a:r>
              <a:rPr lang="zh-CN" altLang="zh-CN" sz="2400" dirty="0">
                <a:solidFill>
                  <a:srgbClr val="FF0000"/>
                </a:solidFill>
                <a:latin typeface="隶书" panose="02010509060101010101" pitchFamily="49" charset="-122"/>
                <a:ea typeface="隶书" panose="02010509060101010101" pitchFamily="49" charset="-122"/>
              </a:rPr>
              <a:t>“他有一种力量，一种不怕困难、不怕压力，勇往直前的精神。”</a:t>
            </a:r>
          </a:p>
          <a:p>
            <a:pPr marL="0" indent="0">
              <a:buNone/>
            </a:pPr>
            <a:r>
              <a:rPr lang="en-US" altLang="zh-CN" sz="2400" dirty="0">
                <a:solidFill>
                  <a:srgbClr val="FF0000"/>
                </a:solidFill>
                <a:latin typeface="隶书" panose="02010509060101010101" pitchFamily="49" charset="-122"/>
                <a:ea typeface="隶书" panose="02010509060101010101" pitchFamily="49" charset="-122"/>
              </a:rPr>
              <a:t>    </a:t>
            </a:r>
            <a:r>
              <a:rPr lang="zh-CN" altLang="zh-CN" sz="2400" dirty="0">
                <a:solidFill>
                  <a:srgbClr val="FF0000"/>
                </a:solidFill>
                <a:latin typeface="隶书" panose="02010509060101010101" pitchFamily="49" charset="-122"/>
                <a:ea typeface="隶书" panose="02010509060101010101" pitchFamily="49" charset="-122"/>
              </a:rPr>
              <a:t>刘国志之所以能够产生这种努力为党工作的力量，来源于他的信仰，这种信仰，使他心中有一种坚强的力量，这种力量就是革命的意志</a:t>
            </a:r>
          </a:p>
          <a:p>
            <a:endParaRPr lang="zh-CN"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1505" y="1557020"/>
            <a:ext cx="3672205" cy="4752340"/>
          </a:xfrm>
        </p:spPr>
        <p:txBody>
          <a:bodyPr/>
          <a:lstStyle/>
          <a:p>
            <a:r>
              <a:rPr lang="en-US" altLang="zh-CN" sz="2800" dirty="0">
                <a:solidFill>
                  <a:srgbClr val="FF0000"/>
                </a:solidFill>
                <a:latin typeface="+mj-ea"/>
              </a:rPr>
              <a:t/>
            </a:r>
            <a:br>
              <a:rPr lang="en-US" altLang="zh-CN" sz="2800" dirty="0">
                <a:solidFill>
                  <a:srgbClr val="FF0000"/>
                </a:solidFill>
                <a:latin typeface="+mj-ea"/>
              </a:rPr>
            </a:br>
            <a:r>
              <a:rPr lang="en-US" altLang="zh-CN" sz="2800" dirty="0">
                <a:solidFill>
                  <a:srgbClr val="FF0000"/>
                </a:solidFill>
                <a:latin typeface="+mj-ea"/>
              </a:rPr>
              <a:t/>
            </a:r>
            <a:br>
              <a:rPr lang="en-US" altLang="zh-CN" sz="2800" dirty="0">
                <a:solidFill>
                  <a:srgbClr val="FF0000"/>
                </a:solidFill>
                <a:latin typeface="+mj-ea"/>
              </a:rPr>
            </a:br>
            <a:r>
              <a:rPr lang="en-US" altLang="zh-CN" sz="2800" dirty="0">
                <a:solidFill>
                  <a:srgbClr val="FF0000"/>
                </a:solidFill>
                <a:latin typeface="+mj-ea"/>
              </a:rPr>
              <a:t/>
            </a:r>
            <a:br>
              <a:rPr lang="en-US" altLang="zh-CN" sz="2800" dirty="0">
                <a:solidFill>
                  <a:srgbClr val="FF0000"/>
                </a:solidFill>
                <a:latin typeface="+mj-ea"/>
              </a:rPr>
            </a:br>
            <a:r>
              <a:rPr lang="en-US" altLang="zh-CN" sz="2800" dirty="0">
                <a:solidFill>
                  <a:srgbClr val="FF0000"/>
                </a:solidFill>
                <a:latin typeface="+mj-ea"/>
              </a:rPr>
              <a:t/>
            </a:r>
            <a:br>
              <a:rPr lang="en-US" altLang="zh-CN" sz="2800" dirty="0">
                <a:solidFill>
                  <a:srgbClr val="FF0000"/>
                </a:solidFill>
                <a:latin typeface="+mj-ea"/>
              </a:rPr>
            </a:br>
            <a:r>
              <a:rPr lang="en-US" altLang="zh-CN" sz="2800" dirty="0">
                <a:solidFill>
                  <a:srgbClr val="FF0000"/>
                </a:solidFill>
                <a:latin typeface="+mj-ea"/>
              </a:rPr>
              <a:t/>
            </a:r>
            <a:br>
              <a:rPr lang="en-US" altLang="zh-CN" sz="2800" dirty="0">
                <a:solidFill>
                  <a:srgbClr val="FF0000"/>
                </a:solidFill>
                <a:latin typeface="+mj-ea"/>
              </a:rPr>
            </a:br>
            <a:r>
              <a:rPr lang="en-US" altLang="zh-CN" sz="2800" dirty="0">
                <a:solidFill>
                  <a:srgbClr val="FF0000"/>
                </a:solidFill>
                <a:latin typeface="+mj-ea"/>
              </a:rPr>
              <a:t/>
            </a:r>
            <a:br>
              <a:rPr lang="en-US" altLang="zh-CN" sz="2800" dirty="0">
                <a:solidFill>
                  <a:srgbClr val="FF0000"/>
                </a:solidFill>
                <a:latin typeface="+mj-ea"/>
              </a:rPr>
            </a:br>
            <a:r>
              <a:rPr lang="en-US" altLang="zh-CN" sz="2800" dirty="0">
                <a:solidFill>
                  <a:srgbClr val="FF0000"/>
                </a:solidFill>
                <a:latin typeface="+mj-ea"/>
              </a:rPr>
              <a:t/>
            </a:r>
            <a:br>
              <a:rPr lang="en-US" altLang="zh-CN" sz="2800" dirty="0">
                <a:solidFill>
                  <a:srgbClr val="FF0000"/>
                </a:solidFill>
                <a:latin typeface="+mj-ea"/>
              </a:rPr>
            </a:br>
            <a:r>
              <a:rPr lang="en-US" altLang="zh-CN" sz="2800" dirty="0">
                <a:solidFill>
                  <a:srgbClr val="FF0000"/>
                </a:solidFill>
                <a:latin typeface="+mj-ea"/>
              </a:rPr>
              <a:t/>
            </a:r>
            <a:br>
              <a:rPr lang="en-US" altLang="zh-CN" sz="2800" dirty="0">
                <a:solidFill>
                  <a:srgbClr val="FF0000"/>
                </a:solidFill>
                <a:latin typeface="+mj-ea"/>
              </a:rPr>
            </a:br>
            <a:r>
              <a:rPr lang="zh-CN" altLang="zh-CN" sz="2400" dirty="0">
                <a:solidFill>
                  <a:srgbClr val="FF0000"/>
                </a:solidFill>
                <a:latin typeface="+mn-ea"/>
                <a:ea typeface="+mn-ea"/>
              </a:rPr>
              <a:t>“既然我的上级已将我出卖，你们什么都知道，又何必来问我呢？你问我，我什么也不知道。</a:t>
            </a:r>
            <a:r>
              <a:rPr lang="zh-CN" altLang="zh-CN" sz="2800" dirty="0">
                <a:solidFill>
                  <a:srgbClr val="FF0000"/>
                </a:solidFill>
                <a:latin typeface="+mj-ea"/>
              </a:rPr>
              <a:t>”</a:t>
            </a:r>
            <a:br>
              <a:rPr lang="zh-CN" altLang="zh-CN" sz="2800" dirty="0">
                <a:solidFill>
                  <a:srgbClr val="FF0000"/>
                </a:solidFill>
                <a:latin typeface="+mj-ea"/>
              </a:rPr>
            </a:br>
            <a:endParaRPr lang="zh-CN" altLang="en-US" sz="2800" dirty="0">
              <a:solidFill>
                <a:srgbClr val="FF0000"/>
              </a:solidFill>
              <a:latin typeface="+mj-ea"/>
            </a:endParaRPr>
          </a:p>
        </p:txBody>
      </p:sp>
      <p:sp>
        <p:nvSpPr>
          <p:cNvPr id="3" name="内容占位符 2"/>
          <p:cNvSpPr>
            <a:spLocks noGrp="1"/>
          </p:cNvSpPr>
          <p:nvPr>
            <p:ph sz="half" idx="1"/>
          </p:nvPr>
        </p:nvSpPr>
        <p:spPr>
          <a:xfrm>
            <a:off x="4427855" y="3284855"/>
            <a:ext cx="4176395" cy="2840990"/>
          </a:xfrm>
        </p:spPr>
        <p:txBody>
          <a:bodyPr/>
          <a:lstStyle/>
          <a:p>
            <a:pPr marL="0" indent="0">
              <a:buNone/>
            </a:pPr>
            <a:endParaRPr lang="en-US" altLang="zh-CN" sz="2800" dirty="0">
              <a:solidFill>
                <a:srgbClr val="FF0000"/>
              </a:solidFill>
              <a:latin typeface="+mj-ea"/>
              <a:ea typeface="+mj-ea"/>
              <a:cs typeface="+mj-cs"/>
            </a:endParaRPr>
          </a:p>
          <a:p>
            <a:pPr marL="0" indent="0">
              <a:buNone/>
            </a:pPr>
            <a:endParaRPr lang="en-US" altLang="zh-CN" dirty="0">
              <a:solidFill>
                <a:srgbClr val="FF0000"/>
              </a:solidFill>
              <a:latin typeface="+mj-ea"/>
              <a:ea typeface="+mj-ea"/>
              <a:cs typeface="+mj-cs"/>
            </a:endParaRPr>
          </a:p>
          <a:p>
            <a:pPr marL="0" indent="0">
              <a:buNone/>
            </a:pPr>
            <a:r>
              <a:rPr lang="zh-CN" altLang="zh-CN" sz="2400" dirty="0">
                <a:solidFill>
                  <a:srgbClr val="FF0000"/>
                </a:solidFill>
                <a:latin typeface="+mn-ea"/>
                <a:cs typeface="+mj-cs"/>
              </a:rPr>
              <a:t>参加审讯的军法处法官张界，解放后在交待材料当中写道：刘国志被捕后，始终没有把中共的组织交出，只承认有组织关系，但是坚持不交。</a:t>
            </a:r>
            <a:endParaRPr lang="zh-CN" altLang="en-US" sz="2400" dirty="0">
              <a:solidFill>
                <a:srgbClr val="FF0000"/>
              </a:solidFill>
              <a:latin typeface="+mn-ea"/>
              <a:cs typeface="+mj-cs"/>
            </a:endParaRPr>
          </a:p>
        </p:txBody>
      </p:sp>
      <p:pic>
        <p:nvPicPr>
          <p:cNvPr id="5" name="Picture 5"/>
          <p:cNvPicPr>
            <a:picLocks noChangeAspect="1" noChangeArrowheads="1"/>
          </p:cNvPicPr>
          <p:nvPr/>
        </p:nvPicPr>
        <p:blipFill>
          <a:blip r:embed="rId2" cstate="print"/>
          <a:srcRect/>
          <a:stretch>
            <a:fillRect/>
          </a:stretch>
        </p:blipFill>
        <p:spPr bwMode="auto">
          <a:xfrm>
            <a:off x="6012180" y="1772920"/>
            <a:ext cx="2012315" cy="2376170"/>
          </a:xfrm>
          <a:prstGeom prst="rect">
            <a:avLst/>
          </a:prstGeom>
          <a:noFill/>
        </p:spPr>
      </p:pic>
      <p:pic>
        <p:nvPicPr>
          <p:cNvPr id="6" name="Picture 2"/>
          <p:cNvPicPr>
            <a:picLocks noGrp="1" noChangeAspect="1" noChangeArrowheads="1"/>
          </p:cNvPicPr>
          <p:nvPr>
            <p:ph sz="half" idx="2"/>
          </p:nvPr>
        </p:nvPicPr>
        <p:blipFill>
          <a:blip r:embed="rId3" cstate="print"/>
          <a:srcRect/>
          <a:stretch>
            <a:fillRect/>
          </a:stretch>
        </p:blipFill>
        <p:spPr>
          <a:xfrm>
            <a:off x="1403350" y="1758950"/>
            <a:ext cx="1944370" cy="2774950"/>
          </a:xfrm>
        </p:spPr>
      </p:pic>
      <p:sp>
        <p:nvSpPr>
          <p:cNvPr id="7" name="TextBox 6"/>
          <p:cNvSpPr txBox="1"/>
          <p:nvPr/>
        </p:nvSpPr>
        <p:spPr>
          <a:xfrm>
            <a:off x="539750" y="476885"/>
            <a:ext cx="8208645" cy="1076960"/>
          </a:xfrm>
          <a:prstGeom prst="rect">
            <a:avLst/>
          </a:prstGeom>
          <a:noFill/>
        </p:spPr>
        <p:txBody>
          <a:bodyPr wrap="square" rtlCol="0">
            <a:spAutoFit/>
          </a:bodyPr>
          <a:lstStyle/>
          <a:p>
            <a:r>
              <a:rPr lang="en-US" altLang="zh-CN" sz="3200" dirty="0">
                <a:solidFill>
                  <a:srgbClr val="FF0000"/>
                </a:solidFill>
                <a:latin typeface="华文楷体" panose="02010600040101010101" pitchFamily="2" charset="-122"/>
                <a:ea typeface="华文楷体" panose="02010600040101010101" pitchFamily="2" charset="-122"/>
              </a:rPr>
              <a:t>    1948</a:t>
            </a:r>
            <a:r>
              <a:rPr lang="zh-CN" altLang="en-US" sz="3200" dirty="0">
                <a:solidFill>
                  <a:srgbClr val="FF0000"/>
                </a:solidFill>
                <a:latin typeface="华文楷体" panose="02010600040101010101" pitchFamily="2" charset="-122"/>
                <a:ea typeface="华文楷体" panose="02010600040101010101" pitchFamily="2" charset="-122"/>
              </a:rPr>
              <a:t>年</a:t>
            </a:r>
            <a:r>
              <a:rPr lang="en-US" altLang="zh-CN" sz="3200" dirty="0">
                <a:solidFill>
                  <a:srgbClr val="FF0000"/>
                </a:solidFill>
                <a:latin typeface="华文楷体" panose="02010600040101010101" pitchFamily="2" charset="-122"/>
                <a:ea typeface="华文楷体" panose="02010600040101010101" pitchFamily="2" charset="-122"/>
              </a:rPr>
              <a:t>4</a:t>
            </a:r>
            <a:r>
              <a:rPr lang="zh-CN" altLang="en-US" sz="3200" dirty="0">
                <a:solidFill>
                  <a:srgbClr val="FF0000"/>
                </a:solidFill>
                <a:latin typeface="华文楷体" panose="02010600040101010101" pitchFamily="2" charset="-122"/>
                <a:ea typeface="华文楷体" panose="02010600040101010101" pitchFamily="2" charset="-122"/>
              </a:rPr>
              <a:t>月，刘国志被地下党副书记冉益智出卖被捕入狱。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2"/>
          <p:cNvPicPr>
            <a:picLocks noChangeAspect="1" noChangeArrowheads="1"/>
          </p:cNvPicPr>
          <p:nvPr/>
        </p:nvPicPr>
        <p:blipFill>
          <a:blip r:embed="rId2" cstate="print"/>
          <a:srcRect/>
          <a:stretch>
            <a:fillRect/>
          </a:stretch>
        </p:blipFill>
        <p:spPr bwMode="auto">
          <a:xfrm>
            <a:off x="1116330" y="621030"/>
            <a:ext cx="2303145" cy="2827020"/>
          </a:xfrm>
          <a:prstGeom prst="rect">
            <a:avLst/>
          </a:prstGeom>
          <a:noFill/>
          <a:ln w="9525">
            <a:noFill/>
            <a:miter lim="800000"/>
            <a:headEnd/>
            <a:tailEnd/>
          </a:ln>
        </p:spPr>
      </p:pic>
      <p:pic>
        <p:nvPicPr>
          <p:cNvPr id="57346" name="Picture 3"/>
          <p:cNvPicPr>
            <a:picLocks noGrp="1" noChangeAspect="1" noChangeArrowheads="1"/>
          </p:cNvPicPr>
          <p:nvPr>
            <p:ph sz="half" idx="1"/>
          </p:nvPr>
        </p:nvPicPr>
        <p:blipFill>
          <a:blip r:embed="rId3" cstate="print"/>
          <a:srcRect/>
          <a:stretch>
            <a:fillRect/>
          </a:stretch>
        </p:blipFill>
        <p:spPr>
          <a:xfrm>
            <a:off x="1500505" y="3571875"/>
            <a:ext cx="7103745" cy="2760980"/>
          </a:xfrm>
        </p:spPr>
      </p:pic>
      <p:sp>
        <p:nvSpPr>
          <p:cNvPr id="43012" name="TextBox 6"/>
          <p:cNvSpPr>
            <a:spLocks noChangeArrowheads="1"/>
          </p:cNvSpPr>
          <p:nvPr/>
        </p:nvSpPr>
        <p:spPr bwMode="auto">
          <a:xfrm>
            <a:off x="3635375" y="1341755"/>
            <a:ext cx="5329555" cy="953770"/>
          </a:xfrm>
          <a:prstGeom prst="rect">
            <a:avLst/>
          </a:prstGeom>
          <a:noFill/>
          <a:ln w="9525">
            <a:noFill/>
            <a:miter lim="800000"/>
          </a:ln>
        </p:spPr>
        <p:txBody>
          <a:bodyPr>
            <a:spAutoFit/>
          </a:bodyPr>
          <a:lstStyle/>
          <a:p>
            <a:pPr fontAlgn="auto">
              <a:spcBef>
                <a:spcPts val="0"/>
              </a:spcBef>
              <a:spcAft>
                <a:spcPts val="0"/>
              </a:spcAft>
              <a:defRPr/>
            </a:pPr>
            <a:r>
              <a:rPr lang="zh-CN" altLang="en-US" sz="2800" dirty="0">
                <a:solidFill>
                  <a:srgbClr val="FF0000"/>
                </a:solidFill>
                <a:latin typeface="+mj-ea"/>
                <a:ea typeface="+mj-ea"/>
                <a:cs typeface="+mn-cs"/>
                <a:sym typeface="楷体" panose="02010609060101010101" pitchFamily="49" charset="-122"/>
              </a:rPr>
              <a:t>黑牢诗人</a:t>
            </a:r>
          </a:p>
          <a:p>
            <a:pPr fontAlgn="auto">
              <a:spcBef>
                <a:spcPts val="0"/>
              </a:spcBef>
              <a:spcAft>
                <a:spcPts val="0"/>
              </a:spcAft>
              <a:defRPr/>
            </a:pPr>
            <a:r>
              <a:rPr lang="en-US" altLang="zh-CN" sz="2800" dirty="0">
                <a:solidFill>
                  <a:srgbClr val="FF0000"/>
                </a:solidFill>
                <a:latin typeface="+mj-ea"/>
                <a:ea typeface="+mj-ea"/>
                <a:cs typeface="+mn-cs"/>
                <a:sym typeface="楷体" panose="02010609060101010101" pitchFamily="49" charset="-122"/>
              </a:rPr>
              <a:t>——</a:t>
            </a:r>
            <a:r>
              <a:rPr lang="zh-CN" altLang="en-US" sz="2800" dirty="0">
                <a:solidFill>
                  <a:srgbClr val="FF0000"/>
                </a:solidFill>
                <a:latin typeface="+mj-ea"/>
                <a:ea typeface="+mj-ea"/>
                <a:cs typeface="+mn-cs"/>
                <a:sym typeface="楷体" panose="02010609060101010101" pitchFamily="49" charset="-122"/>
              </a:rPr>
              <a:t>蔡孟慰在狱中</a:t>
            </a:r>
            <a:r>
              <a:rPr lang="en-US" altLang="zh-CN" sz="2800" dirty="0">
                <a:solidFill>
                  <a:srgbClr val="FF0000"/>
                </a:solidFill>
                <a:latin typeface="+mj-ea"/>
                <a:ea typeface="+mj-ea"/>
                <a:cs typeface="+mn-cs"/>
                <a:sym typeface="楷体" panose="02010609060101010101" pitchFamily="49" charset="-122"/>
              </a:rPr>
              <a:t>《</a:t>
            </a:r>
            <a:r>
              <a:rPr lang="zh-CN" altLang="en-US" sz="2800" dirty="0">
                <a:solidFill>
                  <a:srgbClr val="FF0000"/>
                </a:solidFill>
                <a:latin typeface="+mj-ea"/>
                <a:ea typeface="+mj-ea"/>
                <a:cs typeface="+mn-cs"/>
                <a:sym typeface="楷体" panose="02010609060101010101" pitchFamily="49" charset="-122"/>
              </a:rPr>
              <a:t>黑牢诗篇</a:t>
            </a:r>
            <a:r>
              <a:rPr lang="en-US" altLang="zh-CN" sz="2800" dirty="0">
                <a:solidFill>
                  <a:srgbClr val="FF0000"/>
                </a:solidFill>
                <a:latin typeface="+mj-ea"/>
                <a:ea typeface="+mj-ea"/>
                <a:cs typeface="+mn-cs"/>
                <a:sym typeface="楷体" panose="02010609060101010101" pitchFamily="49" charset="-122"/>
              </a:rPr>
              <a:t>》</a:t>
            </a:r>
            <a:endParaRPr lang="zh-CN" altLang="en-US" sz="2800" dirty="0">
              <a:solidFill>
                <a:srgbClr val="FF0000"/>
              </a:solidFill>
              <a:latin typeface="+mj-ea"/>
              <a:ea typeface="+mj-ea"/>
              <a:cs typeface="+mn-cs"/>
              <a:sym typeface="楷体" panose="02010609060101010101" pitchFamily="49"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sz="half" idx="4294967295"/>
          </p:nvPr>
        </p:nvSpPr>
        <p:spPr>
          <a:xfrm>
            <a:off x="254000" y="500380"/>
            <a:ext cx="5247005" cy="5857875"/>
          </a:xfrm>
        </p:spPr>
        <p:txBody>
          <a:bodyPr rtlCol="0">
            <a:noAutofit/>
          </a:bodyPr>
          <a:lstStyle/>
          <a:p>
            <a:pPr marL="0" indent="0" algn="ctr" fontAlgn="auto">
              <a:lnSpc>
                <a:spcPct val="80000"/>
              </a:lnSpc>
              <a:spcAft>
                <a:spcPts val="0"/>
              </a:spcAft>
              <a:buFont typeface="Wingdings 2" panose="05020102010507070707" pitchFamily="18" charset="2"/>
              <a:buNone/>
              <a:defRPr/>
            </a:pPr>
            <a:r>
              <a:rPr lang="en-US" altLang="zh-CN" sz="2000" dirty="0">
                <a:solidFill>
                  <a:srgbClr val="FF0000"/>
                </a:solidFill>
                <a:latin typeface="+mj-ea"/>
                <a:ea typeface="+mj-ea"/>
                <a:cs typeface="+mn-cs"/>
                <a:sym typeface="华文新魏" panose="02010800040101010101" pitchFamily="2" charset="-122"/>
              </a:rPr>
              <a:t>《</a:t>
            </a:r>
            <a:r>
              <a:rPr lang="zh-CN" altLang="en-US" sz="2000" dirty="0">
                <a:solidFill>
                  <a:srgbClr val="FF0000"/>
                </a:solidFill>
                <a:latin typeface="+mj-ea"/>
                <a:ea typeface="+mj-ea"/>
                <a:cs typeface="+mn-cs"/>
                <a:sym typeface="华文新魏" panose="02010800040101010101" pitchFamily="2" charset="-122"/>
              </a:rPr>
              <a:t>黑牢诗篇</a:t>
            </a:r>
            <a:r>
              <a:rPr lang="en-US" altLang="zh-CN" sz="2000" dirty="0">
                <a:solidFill>
                  <a:srgbClr val="FF0000"/>
                </a:solidFill>
                <a:latin typeface="+mj-ea"/>
                <a:ea typeface="+mj-ea"/>
                <a:cs typeface="+mn-cs"/>
                <a:sym typeface="华文新魏" panose="02010800040101010101" pitchFamily="2" charset="-122"/>
              </a:rPr>
              <a:t>》</a:t>
            </a:r>
          </a:p>
          <a:p>
            <a:pPr marL="0" indent="0" algn="ctr" fontAlgn="auto">
              <a:lnSpc>
                <a:spcPct val="80000"/>
              </a:lnSpc>
              <a:spcAft>
                <a:spcPts val="0"/>
              </a:spcAft>
              <a:buFont typeface="Wingdings 2" panose="05020102010507070707" pitchFamily="18" charset="2"/>
              <a:buNone/>
              <a:defRPr/>
            </a:pPr>
            <a:endParaRPr lang="zh-CN" altLang="en-US" sz="2000" dirty="0">
              <a:solidFill>
                <a:srgbClr val="FF0000"/>
              </a:solidFill>
              <a:latin typeface="+mj-ea"/>
              <a:ea typeface="+mj-ea"/>
              <a:cs typeface="+mn-cs"/>
              <a:sym typeface="华文新魏" panose="02010800040101010101" pitchFamily="2" charset="-122"/>
            </a:endParaRP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热铁烙在胸脯上，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竹签子钉进每一根指尖，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用凉水来灌鼻孔，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用电流通过全身</a:t>
            </a:r>
            <a:r>
              <a:rPr lang="en-US" altLang="zh-CN" sz="2000" dirty="0">
                <a:solidFill>
                  <a:srgbClr val="FF0000"/>
                </a:solidFill>
                <a:latin typeface="+mj-ea"/>
                <a:ea typeface="+mj-ea"/>
                <a:cs typeface="+mn-cs"/>
                <a:sym typeface="华文新魏" panose="02010800040101010101" pitchFamily="2" charset="-122"/>
              </a:rPr>
              <a:t>……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人底意志呀，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在地狱的毒火里熬炼</a:t>
            </a:r>
            <a:r>
              <a:rPr lang="en-US" altLang="zh-CN" sz="2000" dirty="0">
                <a:solidFill>
                  <a:srgbClr val="FF0000"/>
                </a:solidFill>
                <a:latin typeface="+mj-ea"/>
                <a:ea typeface="+mj-ea"/>
                <a:cs typeface="+mn-cs"/>
                <a:sym typeface="华文新魏" panose="02010800040101010101" pitchFamily="2" charset="-122"/>
              </a:rPr>
              <a:t>——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像金子一般的亮！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像金子一般的坚！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可以使皮肉烧焦，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可以使筋骨折断；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铁的棍子，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木的杠子，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撬不开紧咬着的嘴唇， </a:t>
            </a:r>
          </a:p>
          <a:p>
            <a:pPr marL="0" indent="0" algn="ctr" fontAlgn="auto">
              <a:lnSpc>
                <a:spcPct val="80000"/>
              </a:lnSpc>
              <a:spcAft>
                <a:spcPts val="0"/>
              </a:spcAft>
              <a:buFont typeface="Wingdings 2" panose="05020102010507070707" pitchFamily="18" charset="2"/>
              <a:buNone/>
              <a:defRPr/>
            </a:pPr>
            <a:r>
              <a:rPr lang="en-US" altLang="zh-CN" sz="2000" dirty="0">
                <a:solidFill>
                  <a:srgbClr val="FF0000"/>
                </a:solidFill>
                <a:latin typeface="+mj-ea"/>
                <a:ea typeface="+mj-ea"/>
                <a:cs typeface="+mn-cs"/>
                <a:sym typeface="华文新魏" panose="02010800040101010101" pitchFamily="2" charset="-122"/>
              </a:rPr>
              <a:t>——</a:t>
            </a:r>
            <a:r>
              <a:rPr lang="zh-CN" altLang="en-US" sz="2000" dirty="0">
                <a:solidFill>
                  <a:srgbClr val="FF0000"/>
                </a:solidFill>
                <a:latin typeface="+mj-ea"/>
                <a:ea typeface="+mj-ea"/>
                <a:cs typeface="+mn-cs"/>
                <a:sym typeface="华文新魏" panose="02010800040101010101" pitchFamily="2" charset="-122"/>
              </a:rPr>
              <a:t>那是千百个战士的安全线呵！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用刺刀来切剖胸腹吧，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挖得出的</a:t>
            </a:r>
            <a:r>
              <a:rPr lang="en-US" altLang="zh-CN" sz="2000" dirty="0">
                <a:solidFill>
                  <a:srgbClr val="FF0000"/>
                </a:solidFill>
                <a:latin typeface="+mj-ea"/>
                <a:ea typeface="+mj-ea"/>
                <a:cs typeface="+mn-cs"/>
                <a:sym typeface="华文新魏" panose="02010800040101010101" pitchFamily="2" charset="-122"/>
              </a:rPr>
              <a:t>—— </a:t>
            </a:r>
          </a:p>
          <a:p>
            <a:pPr marL="0" indent="0" algn="ctr" fontAlgn="auto">
              <a:lnSpc>
                <a:spcPct val="80000"/>
              </a:lnSpc>
              <a:spcAft>
                <a:spcPts val="0"/>
              </a:spcAft>
              <a:buFont typeface="Wingdings 2" panose="05020102010507070707" pitchFamily="18" charset="2"/>
              <a:buNone/>
              <a:defRPr/>
            </a:pPr>
            <a:r>
              <a:rPr lang="zh-CN" altLang="en-US" sz="2000" dirty="0">
                <a:solidFill>
                  <a:srgbClr val="FF0000"/>
                </a:solidFill>
                <a:latin typeface="+mj-ea"/>
                <a:ea typeface="+mj-ea"/>
                <a:cs typeface="+mn-cs"/>
                <a:sym typeface="华文新魏" panose="02010800040101010101" pitchFamily="2" charset="-122"/>
              </a:rPr>
              <a:t>也只有又热又红的心肝！</a:t>
            </a:r>
          </a:p>
        </p:txBody>
      </p:sp>
      <p:pic>
        <p:nvPicPr>
          <p:cNvPr id="58370" name="Picture 2"/>
          <p:cNvPicPr>
            <a:picLocks noGrp="1" noChangeAspect="1" noChangeArrowheads="1"/>
          </p:cNvPicPr>
          <p:nvPr>
            <p:ph sz="quarter" idx="4294967295"/>
          </p:nvPr>
        </p:nvPicPr>
        <p:blipFill>
          <a:blip r:embed="rId2" cstate="print"/>
          <a:srcRect/>
          <a:stretch>
            <a:fillRect/>
          </a:stretch>
        </p:blipFill>
        <p:spPr>
          <a:xfrm>
            <a:off x="5518150" y="2357755"/>
            <a:ext cx="3302000" cy="369697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2"/>
          <p:cNvPicPr>
            <a:picLocks noGrp="1" noChangeAspect="1" noChangeArrowheads="1"/>
          </p:cNvPicPr>
          <p:nvPr>
            <p:ph idx="1"/>
          </p:nvPr>
        </p:nvPicPr>
        <p:blipFill>
          <a:blip r:embed="rId2" cstate="print"/>
          <a:srcRect/>
          <a:stretch>
            <a:fillRect/>
          </a:stretch>
        </p:blipFill>
        <p:spPr>
          <a:xfrm>
            <a:off x="6717030" y="2929255"/>
            <a:ext cx="1889125" cy="2571750"/>
          </a:xfrm>
        </p:spPr>
      </p:pic>
      <p:pic>
        <p:nvPicPr>
          <p:cNvPr id="59394" name="Picture 3"/>
          <p:cNvPicPr>
            <a:picLocks noChangeAspect="1" noChangeArrowheads="1"/>
          </p:cNvPicPr>
          <p:nvPr/>
        </p:nvPicPr>
        <p:blipFill>
          <a:blip r:embed="rId3" cstate="print"/>
          <a:srcRect/>
          <a:stretch>
            <a:fillRect/>
          </a:stretch>
        </p:blipFill>
        <p:spPr bwMode="auto">
          <a:xfrm>
            <a:off x="4714875" y="2072005"/>
            <a:ext cx="1914525" cy="2714625"/>
          </a:xfrm>
          <a:prstGeom prst="rect">
            <a:avLst/>
          </a:prstGeom>
          <a:noFill/>
          <a:ln w="9525">
            <a:noFill/>
            <a:miter lim="800000"/>
            <a:headEnd/>
            <a:tailEnd/>
          </a:ln>
        </p:spPr>
      </p:pic>
      <p:pic>
        <p:nvPicPr>
          <p:cNvPr id="59395" name="Picture 4"/>
          <p:cNvPicPr>
            <a:picLocks noChangeAspect="1" noChangeArrowheads="1"/>
          </p:cNvPicPr>
          <p:nvPr/>
        </p:nvPicPr>
        <p:blipFill>
          <a:blip r:embed="rId4" cstate="print"/>
          <a:srcRect/>
          <a:stretch>
            <a:fillRect/>
          </a:stretch>
        </p:blipFill>
        <p:spPr bwMode="auto">
          <a:xfrm>
            <a:off x="2571750" y="1357630"/>
            <a:ext cx="2072005" cy="2693670"/>
          </a:xfrm>
          <a:prstGeom prst="rect">
            <a:avLst/>
          </a:prstGeom>
          <a:noFill/>
          <a:ln w="9525">
            <a:noFill/>
            <a:miter lim="800000"/>
            <a:headEnd/>
            <a:tailEnd/>
          </a:ln>
        </p:spPr>
      </p:pic>
      <p:sp>
        <p:nvSpPr>
          <p:cNvPr id="45061" name="TextBox 6"/>
          <p:cNvSpPr>
            <a:spLocks noChangeArrowheads="1"/>
          </p:cNvSpPr>
          <p:nvPr/>
        </p:nvSpPr>
        <p:spPr bwMode="auto">
          <a:xfrm>
            <a:off x="2987675" y="4006850"/>
            <a:ext cx="1857375" cy="523875"/>
          </a:xfrm>
          <a:prstGeom prst="rect">
            <a:avLst/>
          </a:prstGeom>
          <a:noFill/>
          <a:ln w="9525">
            <a:noFill/>
            <a:miter lim="800000"/>
          </a:ln>
        </p:spPr>
        <p:txBody>
          <a:bodyPr>
            <a:spAutoFit/>
          </a:bodyPr>
          <a:lstStyle/>
          <a:p>
            <a:pPr fontAlgn="auto">
              <a:spcBef>
                <a:spcPts val="0"/>
              </a:spcBef>
              <a:spcAft>
                <a:spcPts val="0"/>
              </a:spcAft>
              <a:defRPr/>
            </a:pPr>
            <a:r>
              <a:rPr lang="zh-CN" altLang="en-US" sz="2800" dirty="0">
                <a:solidFill>
                  <a:srgbClr val="FF0000"/>
                </a:solidFill>
                <a:latin typeface="+mj-ea"/>
                <a:ea typeface="+mj-ea"/>
                <a:cs typeface="+mn-cs"/>
                <a:sym typeface="黑体" panose="02010609060101010101" pitchFamily="49" charset="-122"/>
              </a:rPr>
              <a:t>胡宗南</a:t>
            </a:r>
          </a:p>
        </p:txBody>
      </p:sp>
      <p:sp>
        <p:nvSpPr>
          <p:cNvPr id="45062" name="TextBox 7"/>
          <p:cNvSpPr>
            <a:spLocks noChangeArrowheads="1"/>
          </p:cNvSpPr>
          <p:nvPr/>
        </p:nvSpPr>
        <p:spPr bwMode="auto">
          <a:xfrm>
            <a:off x="5003800" y="4726305"/>
            <a:ext cx="1857375" cy="523875"/>
          </a:xfrm>
          <a:prstGeom prst="rect">
            <a:avLst/>
          </a:prstGeom>
          <a:noFill/>
          <a:ln w="9525">
            <a:noFill/>
            <a:miter lim="800000"/>
          </a:ln>
        </p:spPr>
        <p:txBody>
          <a:bodyPr>
            <a:spAutoFit/>
          </a:bodyPr>
          <a:lstStyle/>
          <a:p>
            <a:pPr fontAlgn="auto">
              <a:spcBef>
                <a:spcPts val="0"/>
              </a:spcBef>
              <a:spcAft>
                <a:spcPts val="0"/>
              </a:spcAft>
              <a:defRPr/>
            </a:pPr>
            <a:r>
              <a:rPr lang="zh-CN" altLang="en-US" sz="2800" dirty="0">
                <a:solidFill>
                  <a:srgbClr val="FF0000"/>
                </a:solidFill>
                <a:latin typeface="+mj-ea"/>
                <a:ea typeface="+mj-ea"/>
                <a:cs typeface="+mn-cs"/>
                <a:sym typeface="黑体" panose="02010609060101010101" pitchFamily="49" charset="-122"/>
              </a:rPr>
              <a:t>胡子昂</a:t>
            </a:r>
          </a:p>
        </p:txBody>
      </p:sp>
      <p:sp>
        <p:nvSpPr>
          <p:cNvPr id="45063" name="TextBox 8"/>
          <p:cNvSpPr>
            <a:spLocks noChangeArrowheads="1"/>
          </p:cNvSpPr>
          <p:nvPr/>
        </p:nvSpPr>
        <p:spPr bwMode="auto">
          <a:xfrm>
            <a:off x="7073900" y="5501005"/>
            <a:ext cx="1405255" cy="523875"/>
          </a:xfrm>
          <a:prstGeom prst="rect">
            <a:avLst/>
          </a:prstGeom>
          <a:noFill/>
          <a:ln w="9525">
            <a:noFill/>
            <a:miter lim="800000"/>
          </a:ln>
        </p:spPr>
        <p:txBody>
          <a:bodyPr>
            <a:spAutoFit/>
          </a:bodyPr>
          <a:lstStyle/>
          <a:p>
            <a:pPr fontAlgn="auto">
              <a:spcBef>
                <a:spcPts val="0"/>
              </a:spcBef>
              <a:spcAft>
                <a:spcPts val="0"/>
              </a:spcAft>
              <a:defRPr/>
            </a:pPr>
            <a:r>
              <a:rPr lang="zh-CN" altLang="en-US" sz="2800" dirty="0">
                <a:solidFill>
                  <a:srgbClr val="FF0000"/>
                </a:solidFill>
                <a:latin typeface="+mj-ea"/>
                <a:ea typeface="+mj-ea"/>
                <a:cs typeface="+mn-cs"/>
                <a:sym typeface="黑体" panose="02010609060101010101" pitchFamily="49" charset="-122"/>
              </a:rPr>
              <a:t>张笃伦</a:t>
            </a:r>
          </a:p>
        </p:txBody>
      </p:sp>
      <p:pic>
        <p:nvPicPr>
          <p:cNvPr id="59399" name="Picture 2"/>
          <p:cNvPicPr>
            <a:picLocks noChangeAspect="1" noChangeArrowheads="1"/>
          </p:cNvPicPr>
          <p:nvPr/>
        </p:nvPicPr>
        <p:blipFill>
          <a:blip r:embed="rId5" cstate="print"/>
          <a:srcRect/>
          <a:stretch>
            <a:fillRect/>
          </a:stretch>
        </p:blipFill>
        <p:spPr bwMode="auto">
          <a:xfrm>
            <a:off x="498475" y="2857500"/>
            <a:ext cx="1990725" cy="2714625"/>
          </a:xfrm>
          <a:prstGeom prst="rect">
            <a:avLst/>
          </a:prstGeom>
          <a:noFill/>
          <a:ln w="9525">
            <a:noFill/>
            <a:miter lim="800000"/>
            <a:headEnd/>
            <a:tailEnd/>
          </a:ln>
        </p:spPr>
      </p:pic>
      <p:sp>
        <p:nvSpPr>
          <p:cNvPr id="45065" name="TextBox 10"/>
          <p:cNvSpPr>
            <a:spLocks noChangeArrowheads="1"/>
          </p:cNvSpPr>
          <p:nvPr/>
        </p:nvSpPr>
        <p:spPr bwMode="auto">
          <a:xfrm>
            <a:off x="786130" y="5572125"/>
            <a:ext cx="1480820" cy="519430"/>
          </a:xfrm>
          <a:prstGeom prst="rect">
            <a:avLst/>
          </a:prstGeom>
          <a:noFill/>
          <a:ln w="9525">
            <a:noFill/>
            <a:miter lim="800000"/>
          </a:ln>
        </p:spPr>
        <p:txBody>
          <a:bodyPr>
            <a:spAutoFit/>
          </a:bodyPr>
          <a:lstStyle/>
          <a:p>
            <a:pPr fontAlgn="auto">
              <a:spcBef>
                <a:spcPts val="0"/>
              </a:spcBef>
              <a:spcAft>
                <a:spcPts val="0"/>
              </a:spcAft>
              <a:defRPr/>
            </a:pPr>
            <a:r>
              <a:rPr lang="zh-CN" altLang="en-US" sz="2800" dirty="0">
                <a:solidFill>
                  <a:srgbClr val="FF0000"/>
                </a:solidFill>
                <a:latin typeface="+mj-ea"/>
                <a:ea typeface="+mj-ea"/>
                <a:cs typeface="+mn-cs"/>
                <a:sym typeface="黑体" panose="02010609060101010101" pitchFamily="49" charset="-122"/>
              </a:rPr>
              <a:t>徐远举</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360" y="4220845"/>
            <a:ext cx="3175000" cy="2108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003800" y="692785"/>
            <a:ext cx="3672205" cy="5262880"/>
          </a:xfrm>
          <a:prstGeom prst="rect">
            <a:avLst/>
          </a:prstGeom>
          <a:noFill/>
        </p:spPr>
        <p:txBody>
          <a:bodyPr wrap="square" rtlCol="0">
            <a:spAutoFit/>
          </a:bodyPr>
          <a:lstStyle/>
          <a:p>
            <a:r>
              <a:rPr lang="en-US" altLang="zh-CN" sz="2800" dirty="0">
                <a:solidFill>
                  <a:srgbClr val="FF0000"/>
                </a:solidFill>
                <a:latin typeface="隶书" panose="02010509060101010101" pitchFamily="49" charset="-122"/>
                <a:ea typeface="隶书" panose="02010509060101010101" pitchFamily="49" charset="-122"/>
              </a:rPr>
              <a:t>1949</a:t>
            </a:r>
            <a:r>
              <a:rPr lang="zh-CN" altLang="en-US" sz="2800" dirty="0">
                <a:solidFill>
                  <a:srgbClr val="FF0000"/>
                </a:solidFill>
                <a:latin typeface="隶书" panose="02010509060101010101" pitchFamily="49" charset="-122"/>
                <a:ea typeface="隶书" panose="02010509060101010101" pitchFamily="49" charset="-122"/>
              </a:rPr>
              <a:t>年</a:t>
            </a:r>
            <a:r>
              <a:rPr lang="en-US" altLang="zh-CN" sz="2800" dirty="0">
                <a:solidFill>
                  <a:srgbClr val="FF0000"/>
                </a:solidFill>
                <a:latin typeface="隶书" panose="02010509060101010101" pitchFamily="49" charset="-122"/>
                <a:ea typeface="隶书" panose="02010509060101010101" pitchFamily="49" charset="-122"/>
              </a:rPr>
              <a:t>3</a:t>
            </a:r>
            <a:r>
              <a:rPr lang="zh-CN" altLang="en-US" sz="2800" dirty="0">
                <a:solidFill>
                  <a:srgbClr val="FF0000"/>
                </a:solidFill>
                <a:latin typeface="隶书" panose="02010509060101010101" pitchFamily="49" charset="-122"/>
                <a:ea typeface="隶书" panose="02010509060101010101" pitchFamily="49" charset="-122"/>
              </a:rPr>
              <a:t>、</a:t>
            </a:r>
            <a:r>
              <a:rPr lang="en-US" altLang="zh-CN" sz="2800" dirty="0">
                <a:solidFill>
                  <a:srgbClr val="FF0000"/>
                </a:solidFill>
                <a:latin typeface="隶书" panose="02010509060101010101" pitchFamily="49" charset="-122"/>
                <a:ea typeface="隶书" panose="02010509060101010101" pitchFamily="49" charset="-122"/>
              </a:rPr>
              <a:t>4</a:t>
            </a:r>
            <a:r>
              <a:rPr lang="zh-CN" altLang="en-US" sz="2800" dirty="0">
                <a:solidFill>
                  <a:srgbClr val="FF0000"/>
                </a:solidFill>
                <a:latin typeface="隶书" panose="02010509060101010101" pitchFamily="49" charset="-122"/>
                <a:ea typeface="隶书" panose="02010509060101010101" pitchFamily="49" charset="-122"/>
              </a:rPr>
              <a:t>月间，国共和谈之时，刘航琛（经济部长）、何北衡（四川建设厅长）给西南军政长官张群写了一封信，要求保释刘国志，叫他到香港去。张群将原信批转我办，意思是只要我同意释放就以。</a:t>
            </a:r>
            <a:r>
              <a:rPr lang="en-US" altLang="zh-CN" sz="2800" dirty="0">
                <a:solidFill>
                  <a:srgbClr val="FF0000"/>
                </a:solidFill>
                <a:latin typeface="隶书" panose="02010509060101010101" pitchFamily="49" charset="-122"/>
                <a:ea typeface="隶书" panose="02010509060101010101" pitchFamily="49" charset="-122"/>
              </a:rPr>
              <a:t>……</a:t>
            </a:r>
            <a:r>
              <a:rPr lang="zh-CN" altLang="en-US" sz="2800" dirty="0">
                <a:solidFill>
                  <a:srgbClr val="FF0000"/>
                </a:solidFill>
                <a:latin typeface="隶书" panose="02010509060101010101" pitchFamily="49" charset="-122"/>
                <a:ea typeface="隶书" panose="02010509060101010101" pitchFamily="49" charset="-122"/>
              </a:rPr>
              <a:t>但是我始终未同意释放刘国志。</a:t>
            </a:r>
          </a:p>
        </p:txBody>
      </p:sp>
      <p:pic>
        <p:nvPicPr>
          <p:cNvPr id="4" name="Picture 3"/>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611505" y="903605"/>
            <a:ext cx="1905635" cy="24326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0235" y="1917065"/>
            <a:ext cx="1728470" cy="21602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Grp="1" noChangeAspect="1" noChangeArrowheads="1"/>
          </p:cNvPicPr>
          <p:nvPr>
            <p:ph sz="half" idx="1"/>
          </p:nvPr>
        </p:nvPicPr>
        <p:blipFill>
          <a:blip r:embed="rId2" cstate="print"/>
          <a:srcRect/>
          <a:stretch>
            <a:fillRect/>
          </a:stretch>
        </p:blipFill>
        <p:spPr>
          <a:xfrm>
            <a:off x="1169035" y="1232535"/>
            <a:ext cx="1944370" cy="4502150"/>
          </a:xfrm>
        </p:spPr>
      </p:pic>
      <p:pic>
        <p:nvPicPr>
          <p:cNvPr id="30723" name="Picture 5"/>
          <p:cNvPicPr>
            <a:picLocks noGrp="1" noChangeAspect="1" noChangeArrowheads="1"/>
          </p:cNvPicPr>
          <p:nvPr>
            <p:ph sz="half" idx="4294967295"/>
          </p:nvPr>
        </p:nvPicPr>
        <p:blipFill>
          <a:blip r:embed="rId3" cstate="print"/>
          <a:srcRect/>
          <a:stretch>
            <a:fillRect/>
          </a:stretch>
        </p:blipFill>
        <p:spPr>
          <a:xfrm>
            <a:off x="6236970" y="1222375"/>
            <a:ext cx="1883410" cy="4654550"/>
          </a:xfrm>
        </p:spPr>
      </p:pic>
      <p:sp>
        <p:nvSpPr>
          <p:cNvPr id="2" name="TextBox 1"/>
          <p:cNvSpPr txBox="1"/>
          <p:nvPr/>
        </p:nvSpPr>
        <p:spPr>
          <a:xfrm>
            <a:off x="3203575" y="1700530"/>
            <a:ext cx="3024505" cy="3970020"/>
          </a:xfrm>
          <a:prstGeom prst="rect">
            <a:avLst/>
          </a:prstGeom>
          <a:noFill/>
        </p:spPr>
        <p:txBody>
          <a:bodyPr wrap="square" rtlCol="0">
            <a:spAutoFit/>
          </a:bodyPr>
          <a:lstStyle/>
          <a:p>
            <a:r>
              <a:rPr lang="zh-CN" altLang="en-US" sz="2800" dirty="0">
                <a:solidFill>
                  <a:srgbClr val="FF0000"/>
                </a:solidFill>
                <a:latin typeface="+mj-ea"/>
                <a:ea typeface="+mj-ea"/>
              </a:rPr>
              <a:t>同志们，听吧！</a:t>
            </a:r>
            <a:endParaRPr lang="en-US" altLang="zh-CN" sz="2800" dirty="0">
              <a:solidFill>
                <a:srgbClr val="FF0000"/>
              </a:solidFill>
              <a:latin typeface="+mj-ea"/>
              <a:ea typeface="+mj-ea"/>
            </a:endParaRPr>
          </a:p>
          <a:p>
            <a:r>
              <a:rPr lang="zh-CN" altLang="en-US" sz="2800" dirty="0">
                <a:solidFill>
                  <a:srgbClr val="FF0000"/>
                </a:solidFill>
                <a:latin typeface="+mj-ea"/>
                <a:ea typeface="+mj-ea"/>
              </a:rPr>
              <a:t>象春雷爆炸的是人民解放军的炮声</a:t>
            </a:r>
            <a:endParaRPr lang="en-US" altLang="zh-CN" sz="2800" dirty="0">
              <a:solidFill>
                <a:srgbClr val="FF0000"/>
              </a:solidFill>
              <a:latin typeface="+mj-ea"/>
              <a:ea typeface="+mj-ea"/>
            </a:endParaRPr>
          </a:p>
          <a:p>
            <a:r>
              <a:rPr lang="zh-CN" altLang="en-US" sz="2800" dirty="0">
                <a:solidFill>
                  <a:srgbClr val="FF0000"/>
                </a:solidFill>
                <a:latin typeface="+mj-ea"/>
                <a:ea typeface="+mj-ea"/>
              </a:rPr>
              <a:t>人民解放了</a:t>
            </a:r>
            <a:endParaRPr lang="en-US" altLang="zh-CN" sz="2800" dirty="0">
              <a:solidFill>
                <a:srgbClr val="FF0000"/>
              </a:solidFill>
              <a:latin typeface="+mj-ea"/>
              <a:ea typeface="+mj-ea"/>
            </a:endParaRPr>
          </a:p>
          <a:p>
            <a:r>
              <a:rPr lang="zh-CN" altLang="en-US" sz="2800" dirty="0">
                <a:solidFill>
                  <a:srgbClr val="FF0000"/>
                </a:solidFill>
                <a:latin typeface="+mj-ea"/>
                <a:ea typeface="+mj-ea"/>
              </a:rPr>
              <a:t>人民胜利了</a:t>
            </a:r>
            <a:endParaRPr lang="en-US" altLang="zh-CN" sz="2800" dirty="0">
              <a:solidFill>
                <a:srgbClr val="FF0000"/>
              </a:solidFill>
              <a:latin typeface="+mj-ea"/>
              <a:ea typeface="+mj-ea"/>
            </a:endParaRPr>
          </a:p>
          <a:p>
            <a:r>
              <a:rPr lang="zh-CN" altLang="en-US" sz="2800" dirty="0">
                <a:solidFill>
                  <a:srgbClr val="FF0000"/>
                </a:solidFill>
                <a:latin typeface="+mj-ea"/>
                <a:ea typeface="+mj-ea"/>
              </a:rPr>
              <a:t>我们没有玷污党的荣誉</a:t>
            </a:r>
            <a:endParaRPr lang="en-US" altLang="zh-CN" sz="2800" dirty="0">
              <a:solidFill>
                <a:srgbClr val="FF0000"/>
              </a:solidFill>
              <a:latin typeface="+mj-ea"/>
              <a:ea typeface="+mj-ea"/>
            </a:endParaRPr>
          </a:p>
          <a:p>
            <a:r>
              <a:rPr lang="zh-CN" altLang="en-US" sz="2800" dirty="0">
                <a:solidFill>
                  <a:srgbClr val="FF0000"/>
                </a:solidFill>
                <a:latin typeface="+mj-ea"/>
                <a:ea typeface="+mj-ea"/>
              </a:rPr>
              <a:t>我们死而无愧！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22"/>
                                        </p:tgtEl>
                                        <p:attrNameLst>
                                          <p:attrName>style.visibility</p:attrName>
                                        </p:attrNameLst>
                                      </p:cBhvr>
                                      <p:to>
                                        <p:strVal val="visible"/>
                                      </p:to>
                                    </p:set>
                                    <p:animEffect>
                                      <p:cBhvr>
                                        <p:cTn id="7" dur="1000"/>
                                        <p:tgtEl>
                                          <p:spTgt spid="30722"/>
                                        </p:tgtEl>
                                      </p:cBhvr>
                                    </p:animEffect>
                                    <p:anim calcmode="lin" valueType="num">
                                      <p:cBhvr>
                                        <p:cTn id="8" dur="1000" fill="hold"/>
                                        <p:tgtEl>
                                          <p:spTgt spid="30722"/>
                                        </p:tgtEl>
                                        <p:attrNameLst>
                                          <p:attrName>ppt_x</p:attrName>
                                        </p:attrNameLst>
                                      </p:cBhvr>
                                      <p:tavLst>
                                        <p:tav tm="0">
                                          <p:val>
                                            <p:strVal val="#ppt_x"/>
                                          </p:val>
                                        </p:tav>
                                        <p:tav tm="100000">
                                          <p:val>
                                            <p:strVal val="#ppt_x"/>
                                          </p:val>
                                        </p:tav>
                                      </p:tavLst>
                                    </p:anim>
                                    <p:anim calcmode="lin" valueType="num">
                                      <p:cBhvr>
                                        <p:cTn id="9" dur="1000" fill="hold"/>
                                        <p:tgtEl>
                                          <p:spTgt spid="307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23"/>
                                        </p:tgtEl>
                                        <p:attrNameLst>
                                          <p:attrName>style.visibility</p:attrName>
                                        </p:attrNameLst>
                                      </p:cBhvr>
                                      <p:to>
                                        <p:strVal val="visible"/>
                                      </p:to>
                                    </p:set>
                                    <p:animEffect>
                                      <p:cBhvr>
                                        <p:cTn id="12" dur="1000"/>
                                        <p:tgtEl>
                                          <p:spTgt spid="30723"/>
                                        </p:tgtEl>
                                      </p:cBhvr>
                                    </p:animEffect>
                                    <p:anim calcmode="lin" valueType="num">
                                      <p:cBhvr>
                                        <p:cTn id="13" dur="1000" fill="hold"/>
                                        <p:tgtEl>
                                          <p:spTgt spid="30723"/>
                                        </p:tgtEl>
                                        <p:attrNameLst>
                                          <p:attrName>ppt_x</p:attrName>
                                        </p:attrNameLst>
                                      </p:cBhvr>
                                      <p:tavLst>
                                        <p:tav tm="0">
                                          <p:val>
                                            <p:strVal val="#ppt_x"/>
                                          </p:val>
                                        </p:tav>
                                        <p:tav tm="100000">
                                          <p:val>
                                            <p:strVal val="#ppt_x"/>
                                          </p:val>
                                        </p:tav>
                                      </p:tavLst>
                                    </p:anim>
                                    <p:anim calcmode="lin" valueType="num">
                                      <p:cBhvr>
                                        <p:cTn id="14" dur="1000" fill="hold"/>
                                        <p:tgtEl>
                                          <p:spTgt spid="307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64540"/>
            <a:ext cx="7931150" cy="5361305"/>
          </a:xfrm>
        </p:spPr>
        <p:txBody>
          <a:bodyPr rtlCol="0">
            <a:normAutofit/>
          </a:bodyPr>
          <a:lstStyle/>
          <a:p>
            <a:pPr fontAlgn="auto">
              <a:spcAft>
                <a:spcPts val="0"/>
              </a:spcAft>
              <a:buFont typeface="Wingdings 2" panose="05020102010507070707"/>
              <a:buNone/>
              <a:defRPr/>
            </a:pPr>
            <a:r>
              <a:rPr lang="zh-CN" altLang="en-US" dirty="0">
                <a:solidFill>
                  <a:srgbClr val="FF0000"/>
                </a:solidFill>
                <a:latin typeface="+mj-ea"/>
                <a:ea typeface="+mj-ea"/>
                <a:cs typeface="+mn-cs"/>
              </a:rPr>
              <a:t>    绝不玷污党的荣誉</a:t>
            </a:r>
            <a:endParaRPr lang="en-US" altLang="zh-CN" dirty="0">
              <a:solidFill>
                <a:srgbClr val="FF0000"/>
              </a:solidFill>
              <a:latin typeface="+mj-ea"/>
              <a:ea typeface="+mj-ea"/>
              <a:cs typeface="+mn-cs"/>
            </a:endParaRPr>
          </a:p>
          <a:p>
            <a:pPr fontAlgn="auto">
              <a:spcAft>
                <a:spcPts val="0"/>
              </a:spcAft>
              <a:buFont typeface="Wingdings 2" panose="05020102010507070707"/>
              <a:buNone/>
              <a:defRPr/>
            </a:pPr>
            <a:r>
              <a:rPr lang="en-US" altLang="zh-CN" dirty="0">
                <a:solidFill>
                  <a:srgbClr val="FF0000"/>
                </a:solidFill>
                <a:latin typeface="+mj-ea"/>
                <a:ea typeface="+mj-ea"/>
                <a:cs typeface="+mn-cs"/>
              </a:rPr>
              <a:t>    </a:t>
            </a:r>
          </a:p>
          <a:p>
            <a:pPr fontAlgn="auto">
              <a:spcAft>
                <a:spcPts val="0"/>
              </a:spcAft>
              <a:buFont typeface="Wingdings 2" panose="05020102010507070707"/>
              <a:buNone/>
              <a:defRPr/>
            </a:pPr>
            <a:r>
              <a:rPr lang="en-US" altLang="zh-CN" dirty="0">
                <a:solidFill>
                  <a:srgbClr val="FF0000"/>
                </a:solidFill>
                <a:latin typeface="+mj-ea"/>
                <a:ea typeface="+mj-ea"/>
                <a:cs typeface="+mn-cs"/>
              </a:rPr>
              <a:t>    </a:t>
            </a:r>
            <a:r>
              <a:rPr lang="zh-CN" altLang="en-US" dirty="0">
                <a:solidFill>
                  <a:srgbClr val="FF0000"/>
                </a:solidFill>
                <a:latin typeface="+mj-ea"/>
                <a:ea typeface="+mj-ea"/>
                <a:cs typeface="+mn-cs"/>
              </a:rPr>
              <a:t>党的荣誉是什么？</a:t>
            </a:r>
            <a:endParaRPr lang="en-US" altLang="zh-CN" dirty="0">
              <a:solidFill>
                <a:srgbClr val="FF0000"/>
              </a:solidFill>
              <a:latin typeface="+mj-ea"/>
              <a:ea typeface="+mj-ea"/>
              <a:cs typeface="+mn-cs"/>
            </a:endParaRPr>
          </a:p>
          <a:p>
            <a:pPr fontAlgn="auto">
              <a:spcAft>
                <a:spcPts val="0"/>
              </a:spcAft>
              <a:buNone/>
              <a:defRPr/>
            </a:pPr>
            <a:r>
              <a:rPr lang="zh-CN" altLang="en-US" dirty="0">
                <a:solidFill>
                  <a:srgbClr val="FF0000"/>
                </a:solidFill>
                <a:latin typeface="+mj-ea"/>
                <a:ea typeface="+mj-ea"/>
                <a:cs typeface="+mn-cs"/>
              </a:rPr>
              <a:t>    </a:t>
            </a:r>
            <a:endParaRPr lang="en-US" altLang="zh-CN" dirty="0">
              <a:solidFill>
                <a:srgbClr val="FF0000"/>
              </a:solidFill>
              <a:latin typeface="+mj-ea"/>
              <a:ea typeface="+mj-ea"/>
              <a:cs typeface="+mn-cs"/>
            </a:endParaRPr>
          </a:p>
          <a:p>
            <a:pPr fontAlgn="auto">
              <a:spcAft>
                <a:spcPts val="0"/>
              </a:spcAft>
              <a:buFont typeface="Wingdings 2" panose="05020102010507070707"/>
              <a:buNone/>
              <a:defRPr/>
            </a:pPr>
            <a:r>
              <a:rPr lang="en-US" altLang="zh-CN" dirty="0">
                <a:solidFill>
                  <a:srgbClr val="FF0000"/>
                </a:solidFill>
                <a:latin typeface="+mj-ea"/>
                <a:ea typeface="+mj-ea"/>
                <a:cs typeface="+mn-cs"/>
              </a:rPr>
              <a:t>    </a:t>
            </a:r>
            <a:r>
              <a:rPr lang="zh-CN" altLang="en-US" dirty="0">
                <a:solidFill>
                  <a:srgbClr val="FF0000"/>
                </a:solidFill>
                <a:latin typeface="+mj-ea"/>
                <a:ea typeface="+mj-ea"/>
                <a:cs typeface="+mn-cs"/>
              </a:rPr>
              <a:t>对国家、对人民的一种庄严承</a:t>
            </a:r>
            <a:r>
              <a:rPr lang="zh-CN" altLang="en-US" dirty="0">
                <a:solidFill>
                  <a:srgbClr val="FF0000"/>
                </a:solidFill>
                <a:latin typeface="+mj-ea"/>
              </a:rPr>
              <a:t>诺</a:t>
            </a:r>
            <a:endParaRPr lang="en-US" altLang="zh-CN" dirty="0">
              <a:solidFill>
                <a:srgbClr val="FF0000"/>
              </a:solidFill>
              <a:latin typeface="+mj-ea"/>
              <a:ea typeface="+mj-ea"/>
              <a:cs typeface="+mn-cs"/>
            </a:endParaRPr>
          </a:p>
          <a:p>
            <a:pPr fontAlgn="auto">
              <a:spcAft>
                <a:spcPts val="0"/>
              </a:spcAft>
              <a:buFont typeface="Wingdings 2" panose="05020102010507070707"/>
              <a:buNone/>
              <a:defRPr/>
            </a:pPr>
            <a:endParaRPr lang="en-US" altLang="zh-CN" dirty="0">
              <a:solidFill>
                <a:srgbClr val="FF0000"/>
              </a:solidFill>
              <a:latin typeface="+mj-ea"/>
              <a:ea typeface="+mj-ea"/>
              <a:cs typeface="+mn-cs"/>
            </a:endParaRPr>
          </a:p>
          <a:p>
            <a:pPr fontAlgn="auto">
              <a:spcAft>
                <a:spcPts val="0"/>
              </a:spcAft>
              <a:buFont typeface="Wingdings 2" panose="05020102010507070707"/>
              <a:buNone/>
              <a:defRPr/>
            </a:pPr>
            <a:r>
              <a:rPr lang="en-US" altLang="zh-CN" dirty="0">
                <a:solidFill>
                  <a:srgbClr val="FF0000"/>
                </a:solidFill>
                <a:latin typeface="+mj-ea"/>
                <a:ea typeface="+mj-ea"/>
                <a:cs typeface="+mn-cs"/>
              </a:rPr>
              <a:t>    </a:t>
            </a:r>
            <a:r>
              <a:rPr lang="zh-CN" altLang="en-US" dirty="0">
                <a:solidFill>
                  <a:srgbClr val="FF0000"/>
                </a:solidFill>
                <a:latin typeface="+mj-ea"/>
                <a:ea typeface="+mj-ea"/>
                <a:cs typeface="+mn-cs"/>
              </a:rPr>
              <a:t>这种承诺的严肃性，吸引、感召了大众</a:t>
            </a:r>
            <a:endParaRPr lang="en-US" altLang="zh-CN" dirty="0">
              <a:solidFill>
                <a:srgbClr val="FF0000"/>
              </a:solidFill>
              <a:latin typeface="+mj-ea"/>
              <a:ea typeface="+mj-ea"/>
              <a:cs typeface="+mn-cs"/>
            </a:endParaRPr>
          </a:p>
          <a:p>
            <a:pPr fontAlgn="auto">
              <a:spcAft>
                <a:spcPts val="0"/>
              </a:spcAft>
              <a:buFont typeface="Wingdings 2" panose="05020102010507070707"/>
              <a:buNone/>
              <a:defRPr/>
            </a:pPr>
            <a:r>
              <a:rPr lang="en-US" altLang="zh-CN" dirty="0">
                <a:solidFill>
                  <a:srgbClr val="FF0000"/>
                </a:solidFill>
                <a:latin typeface="+mj-ea"/>
                <a:ea typeface="+mj-ea"/>
                <a:cs typeface="+mn-cs"/>
              </a:rPr>
              <a:t>    </a:t>
            </a:r>
            <a:r>
              <a:rPr lang="zh-CN" altLang="en-US" dirty="0">
                <a:solidFill>
                  <a:srgbClr val="FF0000"/>
                </a:solidFill>
                <a:latin typeface="+mj-ea"/>
                <a:ea typeface="+mj-ea"/>
                <a:cs typeface="+mn-cs"/>
              </a:rPr>
              <a:t>这种承诺的实践性，动员、团结了大众</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marL="0" indent="0">
              <a:buNone/>
            </a:pPr>
            <a:r>
              <a:rPr lang="en-US" altLang="zh-CN" sz="3600" dirty="0"/>
              <a:t/>
            </a:r>
            <a:br>
              <a:rPr lang="en-US" altLang="zh-CN" sz="3600" dirty="0"/>
            </a:br>
            <a:r>
              <a:rPr lang="en-US" altLang="zh-CN" sz="3600" dirty="0"/>
              <a:t/>
            </a:r>
            <a:br>
              <a:rPr lang="en-US" altLang="zh-CN" sz="3600" dirty="0"/>
            </a:br>
            <a:r>
              <a:rPr lang="en-US" altLang="zh-CN" sz="3600" dirty="0"/>
              <a:t/>
            </a:r>
            <a:br>
              <a:rPr lang="en-US" altLang="zh-CN" sz="3600" dirty="0"/>
            </a:br>
            <a:r>
              <a:rPr lang="zh-CN" altLang="en-US" sz="3600" dirty="0">
                <a:solidFill>
                  <a:srgbClr val="FF0000"/>
                </a:solidFill>
              </a:rPr>
              <a:t>入党誓词</a:t>
            </a:r>
            <a:r>
              <a:rPr lang="zh-CN" altLang="en-US" sz="3600" dirty="0">
                <a:solidFill>
                  <a:srgbClr val="FF0000"/>
                </a:solidFill>
                <a:latin typeface="+mj-ea"/>
              </a:rPr>
              <a:t>其核心点是绝对忠诚！</a:t>
            </a:r>
            <a:br>
              <a:rPr lang="zh-CN" altLang="en-US" sz="3600" dirty="0">
                <a:solidFill>
                  <a:srgbClr val="FF0000"/>
                </a:solidFill>
                <a:latin typeface="+mj-ea"/>
              </a:rPr>
            </a:br>
            <a:r>
              <a:rPr lang="zh-CN" altLang="en-US" dirty="0"/>
              <a:t/>
            </a:r>
            <a:br>
              <a:rPr lang="zh-CN" altLang="en-US" dirty="0"/>
            </a:br>
            <a:endParaRPr lang="zh-CN" altLang="en-US" dirty="0"/>
          </a:p>
        </p:txBody>
      </p:sp>
      <p:sp>
        <p:nvSpPr>
          <p:cNvPr id="6" name="内容占位符 5"/>
          <p:cNvSpPr>
            <a:spLocks noGrp="1"/>
          </p:cNvSpPr>
          <p:nvPr>
            <p:ph idx="1"/>
          </p:nvPr>
        </p:nvSpPr>
        <p:spPr/>
        <p:txBody>
          <a:bodyPr/>
          <a:lstStyle/>
          <a:p>
            <a:pPr marL="0" indent="0">
              <a:buNone/>
            </a:pPr>
            <a:r>
              <a:rPr lang="zh-CN" altLang="en-US" sz="2800" dirty="0">
                <a:solidFill>
                  <a:srgbClr val="FF0000"/>
                </a:solidFill>
                <a:latin typeface="+mj-ea"/>
                <a:ea typeface="+mj-ea"/>
              </a:rPr>
              <a:t>   红军时期的“永不叛党”</a:t>
            </a: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   </a:t>
            </a:r>
            <a:r>
              <a:rPr lang="zh-CN" altLang="en-US" sz="2800" dirty="0">
                <a:solidFill>
                  <a:srgbClr val="FF0000"/>
                </a:solidFill>
                <a:latin typeface="+mj-ea"/>
                <a:ea typeface="+mj-ea"/>
              </a:rPr>
              <a:t>抗日战争时期的“为共产主义事业奋斗到底”</a:t>
            </a: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   </a:t>
            </a:r>
            <a:r>
              <a:rPr lang="zh-CN" altLang="en-US" sz="2800" dirty="0">
                <a:solidFill>
                  <a:srgbClr val="FF0000"/>
                </a:solidFill>
                <a:latin typeface="+mj-ea"/>
                <a:ea typeface="+mj-ea"/>
              </a:rPr>
              <a:t>解放战争时期的“百折不挠永不叛党”</a:t>
            </a: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   </a:t>
            </a:r>
            <a:r>
              <a:rPr lang="zh-CN" altLang="en-US" sz="2800" dirty="0">
                <a:solidFill>
                  <a:srgbClr val="FF0000"/>
                </a:solidFill>
                <a:latin typeface="+mj-ea"/>
                <a:ea typeface="+mj-ea"/>
              </a:rPr>
              <a:t>建国初期的“随时准备牺牲个人的一切，为全人类彻底解放奋斗终身”</a:t>
            </a: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   </a:t>
            </a:r>
            <a:r>
              <a:rPr lang="zh-CN" altLang="en-US" sz="2800" dirty="0">
                <a:solidFill>
                  <a:srgbClr val="FF0000"/>
                </a:solidFill>
                <a:latin typeface="+mj-ea"/>
                <a:ea typeface="+mj-ea"/>
              </a:rPr>
              <a:t>十二大以后的入党誓词“随时准备为党和人民牺牲一切，永不叛党。”</a:t>
            </a:r>
            <a:endParaRPr lang="en-US" altLang="zh-CN" sz="28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sz="3600" dirty="0">
                <a:solidFill>
                  <a:srgbClr val="FF0000"/>
                </a:solidFill>
              </a:rPr>
              <a:t>馆长对参观者提问的回答：                                                   </a:t>
            </a:r>
          </a:p>
        </p:txBody>
      </p:sp>
      <p:sp>
        <p:nvSpPr>
          <p:cNvPr id="3" name="内容占位符 2"/>
          <p:cNvSpPr>
            <a:spLocks noGrp="1"/>
          </p:cNvSpPr>
          <p:nvPr>
            <p:ph idx="1"/>
          </p:nvPr>
        </p:nvSpPr>
        <p:spPr/>
        <p:txBody>
          <a:bodyPr/>
          <a:lstStyle/>
          <a:p>
            <a:pPr marL="0" indent="0">
              <a:buNone/>
            </a:pPr>
            <a:r>
              <a:rPr lang="zh-CN" altLang="en-US" sz="2800" dirty="0">
                <a:solidFill>
                  <a:srgbClr val="FF0000"/>
                </a:solidFill>
                <a:latin typeface="+mj-ea"/>
                <a:ea typeface="+mj-ea"/>
              </a:rPr>
              <a:t>问：那个时候党员为什么会那样的坚定？</a:t>
            </a:r>
            <a:endParaRPr lang="en-US" altLang="zh-CN" sz="2800" dirty="0">
              <a:solidFill>
                <a:srgbClr val="FF0000"/>
              </a:solidFill>
              <a:latin typeface="+mj-ea"/>
              <a:ea typeface="+mj-ea"/>
            </a:endParaRPr>
          </a:p>
          <a:p>
            <a:pPr marL="0" indent="0">
              <a:buNone/>
            </a:pPr>
            <a:r>
              <a:rPr lang="zh-CN" altLang="en-US" sz="2800" dirty="0">
                <a:solidFill>
                  <a:srgbClr val="FF0000"/>
                </a:solidFill>
                <a:latin typeface="+mj-ea"/>
                <a:ea typeface="+mj-ea"/>
              </a:rPr>
              <a:t>答：他们选择不是冲动和带有个人功利，而是“天下兴亡、匹夫有责”文化传统基础上的一种理性选择。这种理性在共产党所追求的先进文化目标吸引下，形成一种为国家、民族奋斗的价值取向。创建一个自由、民主、幸福的新社会这种崇高的人生实践把一种传统文化价值中的精英意识变成为一种伟大的使命，那就是“为免除下一代的苦难，我们愿把牢底坐穿”。</a:t>
            </a:r>
          </a:p>
          <a:p>
            <a:endParaRPr lang="zh-CN" alt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内容占位符 5"/>
          <p:cNvSpPr>
            <a:spLocks noGrp="1" noChangeArrowheads="1"/>
          </p:cNvSpPr>
          <p:nvPr>
            <p:ph idx="1"/>
          </p:nvPr>
        </p:nvSpPr>
        <p:spPr>
          <a:xfrm>
            <a:off x="457200" y="1600200"/>
            <a:ext cx="8229600" cy="2910205"/>
          </a:xfrm>
        </p:spPr>
        <p:txBody>
          <a:bodyPr rtlCol="0">
            <a:normAutofit/>
          </a:bodyPr>
          <a:lstStyle/>
          <a:p>
            <a:pPr fontAlgn="auto">
              <a:spcAft>
                <a:spcPts val="0"/>
              </a:spcAft>
              <a:defRPr/>
            </a:pPr>
            <a:r>
              <a:rPr lang="en-US" altLang="zh-CN" sz="4000" dirty="0">
                <a:latin typeface="楷体" panose="02010609060101010101" pitchFamily="49" charset="-122"/>
                <a:ea typeface="楷体" panose="02010609060101010101" pitchFamily="49" charset="-122"/>
                <a:cs typeface="+mn-cs"/>
                <a:sym typeface="楷体" panose="02010609060101010101" pitchFamily="49" charset="-122"/>
              </a:rPr>
              <a:t>   </a:t>
            </a:r>
          </a:p>
          <a:p>
            <a:pPr fontAlgn="auto">
              <a:spcAft>
                <a:spcPts val="0"/>
              </a:spcAft>
              <a:defRPr/>
            </a:pPr>
            <a:endParaRPr lang="en-US" altLang="zh-CN" sz="4000" dirty="0">
              <a:solidFill>
                <a:srgbClr val="FF0000"/>
              </a:solidFill>
              <a:latin typeface="楷体" panose="02010609060101010101" pitchFamily="49" charset="-122"/>
              <a:ea typeface="楷体" panose="02010609060101010101" pitchFamily="49" charset="-122"/>
              <a:cs typeface="+mn-cs"/>
              <a:sym typeface="楷体" panose="02010609060101010101" pitchFamily="49" charset="-122"/>
            </a:endParaRPr>
          </a:p>
          <a:p>
            <a:pPr fontAlgn="auto">
              <a:spcAft>
                <a:spcPts val="0"/>
              </a:spcAft>
              <a:defRPr/>
            </a:pPr>
            <a:r>
              <a:rPr lang="zh-CN" altLang="en-US" sz="4000" dirty="0">
                <a:solidFill>
                  <a:srgbClr val="FF0000"/>
                </a:solidFill>
                <a:latin typeface="楷体" panose="02010609060101010101" pitchFamily="49" charset="-122"/>
                <a:ea typeface="楷体" panose="02010609060101010101" pitchFamily="49" charset="-122"/>
                <a:cs typeface="+mn-cs"/>
                <a:sym typeface="楷体" panose="02010609060101010101" pitchFamily="49" charset="-122"/>
              </a:rPr>
              <a:t>    </a:t>
            </a:r>
            <a:r>
              <a:rPr lang="zh-CN" altLang="en-US" sz="3600" dirty="0">
                <a:solidFill>
                  <a:srgbClr val="FF0000"/>
                </a:solidFill>
                <a:latin typeface="+mj-ea"/>
                <a:ea typeface="+mj-ea"/>
                <a:cs typeface="+mn-cs"/>
                <a:sym typeface="楷体" panose="02010609060101010101" pitchFamily="49" charset="-122"/>
              </a:rPr>
              <a:t>二</a:t>
            </a:r>
            <a:r>
              <a:rPr lang="zh-CN" altLang="en-US" sz="3600" dirty="0" smtClean="0">
                <a:solidFill>
                  <a:srgbClr val="FF0000"/>
                </a:solidFill>
                <a:latin typeface="+mj-ea"/>
                <a:ea typeface="+mj-ea"/>
                <a:cs typeface="+mn-cs"/>
                <a:sym typeface="楷体" panose="02010609060101010101" pitchFamily="49" charset="-122"/>
              </a:rPr>
              <a:t>、</a:t>
            </a:r>
            <a:r>
              <a:rPr lang="zh-CN" altLang="en-US" sz="3600" dirty="0">
                <a:solidFill>
                  <a:srgbClr val="FF0000"/>
                </a:solidFill>
                <a:latin typeface="+mj-ea"/>
                <a:ea typeface="+mj-ea"/>
                <a:cs typeface="+mn-cs"/>
                <a:sym typeface="楷体" panose="02010609060101010101" pitchFamily="49" charset="-122"/>
              </a:rPr>
              <a:t>心存敬畏严守纪律</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noChangeArrowheads="1"/>
          </p:cNvSpPr>
          <p:nvPr>
            <p:ph type="title" idx="4294967295"/>
          </p:nvPr>
        </p:nvSpPr>
        <p:spPr>
          <a:xfrm>
            <a:off x="250825" y="274955"/>
            <a:ext cx="8642350" cy="1143000"/>
          </a:xfrm>
        </p:spPr>
        <p:txBody>
          <a:bodyPr rtlCol="0">
            <a:normAutofit/>
          </a:bodyPr>
          <a:lstStyle/>
          <a:p>
            <a:pPr fontAlgn="auto">
              <a:spcAft>
                <a:spcPts val="0"/>
              </a:spcAft>
              <a:defRPr/>
            </a:pPr>
            <a:r>
              <a:rPr lang="zh-CN" altLang="en-US" sz="3200" dirty="0">
                <a:solidFill>
                  <a:srgbClr val="FF0000"/>
                </a:solidFill>
                <a:latin typeface="+mj-ea"/>
                <a:sym typeface="微软雅黑" panose="020B0503020204020204" charset="-122"/>
              </a:rPr>
              <a:t>我们党有一大批执着理想信仰，甘当无名英雄的情报勇士</a:t>
            </a:r>
          </a:p>
        </p:txBody>
      </p:sp>
      <p:sp>
        <p:nvSpPr>
          <p:cNvPr id="29699" name="内容占位符 2"/>
          <p:cNvSpPr>
            <a:spLocks noGrp="1" noChangeArrowheads="1"/>
          </p:cNvSpPr>
          <p:nvPr>
            <p:ph idx="4294967295"/>
          </p:nvPr>
        </p:nvSpPr>
        <p:spPr>
          <a:xfrm>
            <a:off x="396875" y="1447800"/>
            <a:ext cx="8496300" cy="4800600"/>
          </a:xfrm>
        </p:spPr>
        <p:txBody>
          <a:bodyPr rtlCol="0">
            <a:normAutofit/>
          </a:bodyPr>
          <a:lstStyle/>
          <a:p>
            <a:pPr marL="82550" indent="0" algn="ctr" fontAlgn="auto">
              <a:lnSpc>
                <a:spcPct val="90000"/>
              </a:lnSpc>
              <a:spcAft>
                <a:spcPts val="0"/>
              </a:spcAft>
              <a:buFont typeface="Wingdings" panose="05000000000000000000" pitchFamily="2" charset="2"/>
              <a:buNone/>
              <a:defRPr/>
            </a:pPr>
            <a:endParaRPr lang="zh-CN" altLang="en-US" dirty="0">
              <a:latin typeface="宋体" panose="02010600030101010101" pitchFamily="2" charset="-122"/>
              <a:cs typeface="+mn-cs"/>
              <a:sym typeface="宋体" panose="02010600030101010101" pitchFamily="2" charset="-122"/>
            </a:endParaRPr>
          </a:p>
          <a:p>
            <a:pPr marL="82550" indent="0" algn="ctr" fontAlgn="auto">
              <a:lnSpc>
                <a:spcPct val="90000"/>
              </a:lnSpc>
              <a:spcAft>
                <a:spcPts val="0"/>
              </a:spcAft>
              <a:buFont typeface="Wingdings" panose="05000000000000000000" pitchFamily="2" charset="2"/>
              <a:buNone/>
              <a:defRPr/>
            </a:pPr>
            <a:r>
              <a:rPr lang="zh-CN" altLang="en-US" sz="2800" dirty="0">
                <a:solidFill>
                  <a:srgbClr val="FF0000"/>
                </a:solidFill>
                <a:latin typeface="+mj-ea"/>
                <a:ea typeface="+mj-ea"/>
                <a:cs typeface="+mn-cs"/>
                <a:sym typeface="华文新魏" panose="02010800040101010101" pitchFamily="2" charset="-122"/>
              </a:rPr>
              <a:t>没有监督，凭靠党性和良心</a:t>
            </a:r>
            <a:endParaRPr lang="en-US" sz="2400" dirty="0">
              <a:solidFill>
                <a:srgbClr val="FF0000"/>
              </a:solidFill>
              <a:latin typeface="+mj-ea"/>
              <a:ea typeface="+mj-ea"/>
              <a:cs typeface="+mn-cs"/>
              <a:sym typeface="华文新魏" panose="02010800040101010101" pitchFamily="2" charset="-122"/>
            </a:endParaRPr>
          </a:p>
          <a:p>
            <a:pPr marL="82550" indent="0" algn="ctr" fontAlgn="auto">
              <a:lnSpc>
                <a:spcPct val="90000"/>
              </a:lnSpc>
              <a:spcAft>
                <a:spcPts val="0"/>
              </a:spcAft>
              <a:buFont typeface="Wingdings" panose="05000000000000000000" pitchFamily="2" charset="2"/>
              <a:buNone/>
              <a:defRPr/>
            </a:pPr>
            <a:endParaRPr lang="en-US" sz="2000" dirty="0">
              <a:solidFill>
                <a:srgbClr val="FF0000"/>
              </a:solidFill>
              <a:latin typeface="+mj-ea"/>
              <a:ea typeface="+mj-ea"/>
              <a:cs typeface="+mn-cs"/>
              <a:sym typeface="华文新魏" panose="02010800040101010101" pitchFamily="2" charset="-122"/>
            </a:endParaRPr>
          </a:p>
          <a:p>
            <a:pPr marL="82550" indent="0" algn="ctr" fontAlgn="auto">
              <a:lnSpc>
                <a:spcPct val="90000"/>
              </a:lnSpc>
              <a:spcAft>
                <a:spcPts val="0"/>
              </a:spcAft>
              <a:buFont typeface="Wingdings" panose="05000000000000000000" pitchFamily="2" charset="2"/>
              <a:buNone/>
              <a:defRPr/>
            </a:pPr>
            <a:r>
              <a:rPr lang="zh-CN" altLang="en-US" sz="2800" dirty="0">
                <a:solidFill>
                  <a:srgbClr val="FF0000"/>
                </a:solidFill>
                <a:latin typeface="+mj-ea"/>
                <a:ea typeface="+mj-ea"/>
                <a:cs typeface="+mn-cs"/>
                <a:sym typeface="华文新魏" panose="02010800040101010101" pitchFamily="2" charset="-122"/>
              </a:rPr>
              <a:t>孤军作战，智慧勇气和胆量</a:t>
            </a:r>
            <a:endParaRPr lang="en-US" sz="2400" dirty="0">
              <a:solidFill>
                <a:srgbClr val="FF0000"/>
              </a:solidFill>
              <a:latin typeface="+mj-ea"/>
              <a:ea typeface="+mj-ea"/>
              <a:cs typeface="+mn-cs"/>
              <a:sym typeface="华文新魏" panose="02010800040101010101" pitchFamily="2" charset="-122"/>
            </a:endParaRPr>
          </a:p>
          <a:p>
            <a:pPr marL="82550" indent="0" algn="ctr" fontAlgn="auto">
              <a:lnSpc>
                <a:spcPct val="90000"/>
              </a:lnSpc>
              <a:spcAft>
                <a:spcPts val="0"/>
              </a:spcAft>
              <a:buFont typeface="Wingdings" panose="05000000000000000000" pitchFamily="2" charset="2"/>
              <a:buNone/>
              <a:defRPr/>
            </a:pPr>
            <a:endParaRPr lang="en-US" sz="2000" dirty="0">
              <a:solidFill>
                <a:srgbClr val="FF0000"/>
              </a:solidFill>
              <a:latin typeface="+mj-ea"/>
              <a:ea typeface="+mj-ea"/>
              <a:cs typeface="+mn-cs"/>
              <a:sym typeface="华文新魏" panose="02010800040101010101" pitchFamily="2" charset="-122"/>
            </a:endParaRPr>
          </a:p>
          <a:p>
            <a:pPr marL="82550" indent="0" algn="ctr" fontAlgn="auto">
              <a:lnSpc>
                <a:spcPct val="90000"/>
              </a:lnSpc>
              <a:spcAft>
                <a:spcPts val="0"/>
              </a:spcAft>
              <a:buFont typeface="Wingdings" panose="05000000000000000000" pitchFamily="2" charset="2"/>
              <a:buNone/>
              <a:defRPr/>
            </a:pPr>
            <a:r>
              <a:rPr lang="zh-CN" altLang="en-US" sz="2800" dirty="0">
                <a:solidFill>
                  <a:srgbClr val="FF0000"/>
                </a:solidFill>
                <a:latin typeface="+mj-ea"/>
                <a:ea typeface="+mj-ea"/>
                <a:cs typeface="+mn-cs"/>
                <a:sym typeface="华文新魏" panose="02010800040101010101" pitchFamily="2" charset="-122"/>
              </a:rPr>
              <a:t>危险时存，牺牲个人和决绝</a:t>
            </a:r>
            <a:endParaRPr lang="en-US" sz="2400" dirty="0">
              <a:solidFill>
                <a:srgbClr val="FF0000"/>
              </a:solidFill>
              <a:latin typeface="+mj-ea"/>
              <a:ea typeface="+mj-ea"/>
              <a:cs typeface="+mn-cs"/>
              <a:sym typeface="华文新魏" panose="02010800040101010101" pitchFamily="2" charset="-122"/>
            </a:endParaRPr>
          </a:p>
          <a:p>
            <a:pPr marL="82550" indent="0" algn="ctr" fontAlgn="auto">
              <a:lnSpc>
                <a:spcPct val="90000"/>
              </a:lnSpc>
              <a:spcAft>
                <a:spcPts val="0"/>
              </a:spcAft>
              <a:buFont typeface="Wingdings" panose="05000000000000000000" pitchFamily="2" charset="2"/>
              <a:buNone/>
              <a:defRPr/>
            </a:pPr>
            <a:endParaRPr lang="en-US" sz="2000" dirty="0">
              <a:solidFill>
                <a:srgbClr val="FF0000"/>
              </a:solidFill>
              <a:latin typeface="+mj-ea"/>
              <a:ea typeface="+mj-ea"/>
              <a:cs typeface="+mn-cs"/>
              <a:sym typeface="华文新魏" panose="02010800040101010101" pitchFamily="2" charset="-122"/>
            </a:endParaRPr>
          </a:p>
          <a:p>
            <a:pPr marL="82550" indent="0" algn="ctr" fontAlgn="auto">
              <a:lnSpc>
                <a:spcPct val="90000"/>
              </a:lnSpc>
              <a:spcAft>
                <a:spcPts val="0"/>
              </a:spcAft>
              <a:buFont typeface="Wingdings" panose="05000000000000000000" pitchFamily="2" charset="2"/>
              <a:buNone/>
              <a:defRPr/>
            </a:pPr>
            <a:r>
              <a:rPr lang="zh-CN" altLang="en-US" sz="2800" dirty="0">
                <a:solidFill>
                  <a:srgbClr val="FF0000"/>
                </a:solidFill>
                <a:latin typeface="+mj-ea"/>
                <a:ea typeface="+mj-ea"/>
                <a:cs typeface="+mn-cs"/>
                <a:sym typeface="华文新魏" panose="02010800040101010101" pitchFamily="2" charset="-122"/>
              </a:rPr>
              <a:t>对党忠诚</a:t>
            </a:r>
            <a:r>
              <a:rPr lang="en-US" altLang="zh-CN" sz="2800" dirty="0">
                <a:solidFill>
                  <a:srgbClr val="FF0000"/>
                </a:solidFill>
                <a:latin typeface="+mj-ea"/>
                <a:ea typeface="+mj-ea"/>
                <a:cs typeface="+mn-cs"/>
                <a:sym typeface="华文新魏" panose="02010800040101010101" pitchFamily="2" charset="-122"/>
              </a:rPr>
              <a:t>——</a:t>
            </a:r>
            <a:r>
              <a:rPr lang="zh-CN" altLang="en-US" sz="2800" dirty="0">
                <a:solidFill>
                  <a:srgbClr val="FF0000"/>
                </a:solidFill>
                <a:latin typeface="+mj-ea"/>
                <a:ea typeface="+mj-ea"/>
                <a:cs typeface="+mn-cs"/>
                <a:sym typeface="华文新魏" panose="02010800040101010101" pitchFamily="2" charset="-122"/>
              </a:rPr>
              <a:t>我是党的人！非常明确的人生价值指向</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1"/>
          <p:cNvSpPr>
            <a:spLocks noGrp="1" noChangeArrowheads="1"/>
          </p:cNvSpPr>
          <p:nvPr>
            <p:ph type="title" idx="4294967295"/>
          </p:nvPr>
        </p:nvSpPr>
        <p:spPr>
          <a:xfrm>
            <a:off x="457200" y="276225"/>
            <a:ext cx="7860030" cy="1065530"/>
          </a:xfrm>
        </p:spPr>
        <p:txBody>
          <a:bodyPr rtlCol="0">
            <a:normAutofit/>
          </a:bodyPr>
          <a:lstStyle/>
          <a:p>
            <a:pPr fontAlgn="auto">
              <a:spcAft>
                <a:spcPts val="0"/>
              </a:spcAft>
              <a:defRPr/>
            </a:pPr>
            <a:r>
              <a:rPr lang="zh-CN" altLang="en-US" sz="3600" dirty="0">
                <a:solidFill>
                  <a:srgbClr val="FF0000"/>
                </a:solidFill>
                <a:latin typeface="+mj-ea"/>
                <a:sym typeface="华文新魏" panose="02010800040101010101" pitchFamily="2" charset="-122"/>
              </a:rPr>
              <a:t>沉默的情怀——张露萍（黎琳）</a:t>
            </a:r>
            <a:endParaRPr lang="zh-CN" altLang="en-US" dirty="0">
              <a:solidFill>
                <a:srgbClr val="FF0000"/>
              </a:solidFill>
              <a:latin typeface="+mj-ea"/>
            </a:endParaRPr>
          </a:p>
        </p:txBody>
      </p:sp>
      <p:pic>
        <p:nvPicPr>
          <p:cNvPr id="33796" name="Picture 3"/>
          <p:cNvPicPr>
            <a:picLocks noGrp="1" noChangeAspect="1" noChangeArrowheads="1"/>
          </p:cNvPicPr>
          <p:nvPr>
            <p:ph sz="half" idx="4294967295"/>
          </p:nvPr>
        </p:nvPicPr>
        <p:blipFill>
          <a:blip r:embed="rId2" cstate="print"/>
          <a:srcRect/>
          <a:stretch>
            <a:fillRect/>
          </a:stretch>
        </p:blipFill>
        <p:spPr>
          <a:xfrm>
            <a:off x="6228080" y="3357245"/>
            <a:ext cx="2032000" cy="2757170"/>
          </a:xfrm>
        </p:spPr>
      </p:pic>
      <p:pic>
        <p:nvPicPr>
          <p:cNvPr id="33797" name="Picture 2"/>
          <p:cNvPicPr>
            <a:picLocks noChangeAspect="1" noChangeArrowheads="1"/>
          </p:cNvPicPr>
          <p:nvPr/>
        </p:nvPicPr>
        <p:blipFill>
          <a:blip r:embed="rId3" cstate="print"/>
          <a:srcRect/>
          <a:stretch>
            <a:fillRect/>
          </a:stretch>
        </p:blipFill>
        <p:spPr bwMode="auto">
          <a:xfrm>
            <a:off x="971550" y="1700530"/>
            <a:ext cx="1986280" cy="2696845"/>
          </a:xfrm>
          <a:prstGeom prst="rect">
            <a:avLst/>
          </a:prstGeom>
          <a:noFill/>
          <a:ln w="9525">
            <a:noFill/>
            <a:miter lim="800000"/>
            <a:headEnd/>
            <a:tailEnd/>
          </a:ln>
        </p:spPr>
      </p:pic>
      <p:pic>
        <p:nvPicPr>
          <p:cNvPr id="36869" name="Picture 2"/>
          <p:cNvPicPr>
            <a:picLocks noChangeAspect="1" noChangeArrowheads="1"/>
          </p:cNvPicPr>
          <p:nvPr/>
        </p:nvPicPr>
        <p:blipFill>
          <a:blip r:embed="rId4" cstate="print">
            <a:lum bright="-2000"/>
          </a:blip>
          <a:srcRect/>
          <a:stretch>
            <a:fillRect/>
          </a:stretch>
        </p:blipFill>
        <p:spPr bwMode="auto">
          <a:xfrm>
            <a:off x="3636010" y="2331085"/>
            <a:ext cx="1929130" cy="2587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3797"/>
                                        </p:tgtEl>
                                        <p:attrNameLst>
                                          <p:attrName>style.visibility</p:attrName>
                                        </p:attrNameLst>
                                      </p:cBhvr>
                                      <p:to>
                                        <p:strVal val="visible"/>
                                      </p:to>
                                    </p:set>
                                    <p:animEffect>
                                      <p:cBhvr>
                                        <p:cTn id="7" dur="1000"/>
                                        <p:tgtEl>
                                          <p:spTgt spid="33797"/>
                                        </p:tgtEl>
                                      </p:cBhvr>
                                    </p:animEffect>
                                    <p:anim calcmode="lin" valueType="num">
                                      <p:cBhvr>
                                        <p:cTn id="8" dur="1000" fill="hold"/>
                                        <p:tgtEl>
                                          <p:spTgt spid="33797"/>
                                        </p:tgtEl>
                                        <p:attrNameLst>
                                          <p:attrName>ppt_x</p:attrName>
                                        </p:attrNameLst>
                                      </p:cBhvr>
                                      <p:tavLst>
                                        <p:tav tm="0">
                                          <p:val>
                                            <p:strVal val="#ppt_x"/>
                                          </p:val>
                                        </p:tav>
                                        <p:tav tm="100000">
                                          <p:val>
                                            <p:strVal val="#ppt_x"/>
                                          </p:val>
                                        </p:tav>
                                      </p:tavLst>
                                    </p:anim>
                                    <p:anim calcmode="lin" valueType="num">
                                      <p:cBhvr>
                                        <p:cTn id="9" dur="1000" fill="hold"/>
                                        <p:tgtEl>
                                          <p:spTgt spid="3379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3796"/>
                                        </p:tgtEl>
                                        <p:attrNameLst>
                                          <p:attrName>style.visibility</p:attrName>
                                        </p:attrNameLst>
                                      </p:cBhvr>
                                      <p:to>
                                        <p:strVal val="visible"/>
                                      </p:to>
                                    </p:set>
                                    <p:animEffect>
                                      <p:cBhvr>
                                        <p:cTn id="12" dur="1000"/>
                                        <p:tgtEl>
                                          <p:spTgt spid="33796"/>
                                        </p:tgtEl>
                                      </p:cBhvr>
                                    </p:animEffect>
                                    <p:anim calcmode="lin" valueType="num">
                                      <p:cBhvr>
                                        <p:cTn id="13" dur="1000" fill="hold"/>
                                        <p:tgtEl>
                                          <p:spTgt spid="33796"/>
                                        </p:tgtEl>
                                        <p:attrNameLst>
                                          <p:attrName>ppt_x</p:attrName>
                                        </p:attrNameLst>
                                      </p:cBhvr>
                                      <p:tavLst>
                                        <p:tav tm="0">
                                          <p:val>
                                            <p:strVal val="#ppt_x"/>
                                          </p:val>
                                        </p:tav>
                                        <p:tav tm="100000">
                                          <p:val>
                                            <p:strVal val="#ppt_x"/>
                                          </p:val>
                                        </p:tav>
                                      </p:tavLst>
                                    </p:anim>
                                    <p:anim calcmode="lin" valueType="num">
                                      <p:cBhvr>
                                        <p:cTn id="14" dur="1000" fill="hold"/>
                                        <p:tgtEl>
                                          <p:spTgt spid="337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p:cNvSpPr>
          <p:nvPr>
            <p:ph type="title"/>
          </p:nvPr>
        </p:nvSpPr>
        <p:spPr>
          <a:xfrm>
            <a:off x="457200" y="274955"/>
            <a:ext cx="8230235" cy="1143635"/>
          </a:xfrm>
        </p:spPr>
        <p:txBody>
          <a:bodyPr/>
          <a:lstStyle/>
          <a:p>
            <a:r>
              <a:rPr lang="zh-CN" altLang="en-US">
                <a:solidFill>
                  <a:srgbClr val="FF0000"/>
                </a:solidFill>
              </a:rPr>
              <a:t>张露萍在延安写的自传</a:t>
            </a:r>
          </a:p>
        </p:txBody>
      </p:sp>
      <p:sp>
        <p:nvSpPr>
          <p:cNvPr id="3" name="内容占位符 2"/>
          <p:cNvSpPr>
            <a:spLocks noGrp="1"/>
          </p:cNvSpPr>
          <p:nvPr>
            <p:ph sz="half" idx="1"/>
          </p:nvPr>
        </p:nvSpPr>
        <p:spPr>
          <a:xfrm>
            <a:off x="457200" y="1600200"/>
            <a:ext cx="4039235" cy="4526915"/>
          </a:xfrm>
        </p:spPr>
        <p:txBody>
          <a:bodyPr rtlCol="0">
            <a:normAutofit fontScale="92500" lnSpcReduction="20000"/>
          </a:bodyPr>
          <a:lstStyle/>
          <a:p>
            <a:pPr fontAlgn="auto">
              <a:spcAft>
                <a:spcPts val="0"/>
              </a:spcAft>
              <a:buFont typeface="Wingdings 2" panose="05020102010507070707"/>
              <a:buChar char=""/>
              <a:defRPr/>
            </a:pPr>
            <a:r>
              <a:rPr lang="zh-CN" altLang="en-US" dirty="0">
                <a:solidFill>
                  <a:srgbClr val="FF0000"/>
                </a:solidFill>
                <a:latin typeface="+mj-ea"/>
                <a:ea typeface="+mj-ea"/>
                <a:cs typeface="+mn-cs"/>
              </a:rPr>
              <a:t>我痛恨那罪恶的家庭，带给我们只有痛苦和损害，因此在一月前就和家里根本脱离关系！事实告诉我们：时代的青年大多应是革命潮流中的青年，只有和时代先驱共同进退，只有革命才是伟大的，也只有革命才是我们的出路，为了它我们应该牺牲一切奋斗到底</a:t>
            </a:r>
            <a:r>
              <a:rPr lang="en-US" altLang="zh-CN" dirty="0">
                <a:solidFill>
                  <a:srgbClr val="FF0000"/>
                </a:solidFill>
                <a:latin typeface="+mj-ea"/>
                <a:ea typeface="+mj-ea"/>
                <a:cs typeface="+mn-cs"/>
              </a:rPr>
              <a:t>——</a:t>
            </a:r>
            <a:r>
              <a:rPr lang="zh-CN" altLang="en-US" dirty="0">
                <a:solidFill>
                  <a:srgbClr val="FF0000"/>
                </a:solidFill>
                <a:latin typeface="+mj-ea"/>
                <a:ea typeface="+mj-ea"/>
                <a:cs typeface="+mn-cs"/>
              </a:rPr>
              <a:t>理想世界的出现！</a:t>
            </a:r>
          </a:p>
          <a:p>
            <a:pPr fontAlgn="auto">
              <a:spcAft>
                <a:spcPts val="0"/>
              </a:spcAft>
              <a:buFont typeface="Wingdings 2" panose="05020102010507070707"/>
              <a:buChar char=""/>
              <a:defRPr/>
            </a:pPr>
            <a:endParaRPr lang="zh-CN" altLang="en-US" dirty="0">
              <a:cs typeface="+mn-cs"/>
            </a:endParaRPr>
          </a:p>
        </p:txBody>
      </p:sp>
      <p:pic>
        <p:nvPicPr>
          <p:cNvPr id="37891" name="Picture 2"/>
          <p:cNvPicPr>
            <a:picLocks noGrp="1" noChangeAspect="1" noChangeArrowheads="1"/>
          </p:cNvPicPr>
          <p:nvPr>
            <p:ph sz="half" idx="2"/>
          </p:nvPr>
        </p:nvPicPr>
        <p:blipFill>
          <a:blip r:embed="rId2" cstate="print"/>
          <a:srcRect/>
          <a:stretch>
            <a:fillRect/>
          </a:stretch>
        </p:blipFill>
        <p:spPr>
          <a:xfrm>
            <a:off x="5220335" y="2049780"/>
            <a:ext cx="2736215" cy="3395345"/>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标题 1"/>
          <p:cNvSpPr>
            <a:spLocks noGrp="1"/>
          </p:cNvSpPr>
          <p:nvPr>
            <p:ph type="title"/>
          </p:nvPr>
        </p:nvSpPr>
        <p:spPr>
          <a:xfrm>
            <a:off x="457200" y="274955"/>
            <a:ext cx="8230235" cy="1143635"/>
          </a:xfrm>
        </p:spPr>
        <p:txBody>
          <a:bodyPr/>
          <a:lstStyle/>
          <a:p>
            <a:r>
              <a:rPr lang="zh-CN" altLang="en-US">
                <a:solidFill>
                  <a:srgbClr val="FF0000"/>
                </a:solidFill>
              </a:rPr>
              <a:t>张露萍在延安写的自传</a:t>
            </a:r>
          </a:p>
        </p:txBody>
      </p:sp>
      <p:sp>
        <p:nvSpPr>
          <p:cNvPr id="3" name="内容占位符 2"/>
          <p:cNvSpPr>
            <a:spLocks noGrp="1"/>
          </p:cNvSpPr>
          <p:nvPr>
            <p:ph sz="half" idx="2"/>
          </p:nvPr>
        </p:nvSpPr>
        <p:spPr>
          <a:xfrm>
            <a:off x="457200" y="1428750"/>
            <a:ext cx="4040505" cy="4697730"/>
          </a:xfrm>
        </p:spPr>
        <p:txBody>
          <a:bodyPr rtlCol="0">
            <a:normAutofit/>
          </a:bodyPr>
          <a:lstStyle/>
          <a:p>
            <a:pPr fontAlgn="auto">
              <a:spcAft>
                <a:spcPts val="0"/>
              </a:spcAft>
              <a:buFont typeface="Wingdings 2" panose="05020102010507070707"/>
              <a:buChar char=""/>
              <a:defRPr/>
            </a:pPr>
            <a:endParaRPr lang="en-US" altLang="zh-CN" dirty="0">
              <a:solidFill>
                <a:srgbClr val="FF0000"/>
              </a:solidFill>
              <a:latin typeface="+mj-ea"/>
              <a:ea typeface="+mj-ea"/>
              <a:cs typeface="+mn-cs"/>
            </a:endParaRPr>
          </a:p>
          <a:p>
            <a:pPr fontAlgn="auto">
              <a:spcAft>
                <a:spcPts val="0"/>
              </a:spcAft>
              <a:buFont typeface="Wingdings 2" panose="05020102010507070707"/>
              <a:buChar char=""/>
              <a:defRPr/>
            </a:pPr>
            <a:r>
              <a:rPr lang="zh-CN" altLang="en-US" dirty="0">
                <a:solidFill>
                  <a:srgbClr val="FF0000"/>
                </a:solidFill>
                <a:latin typeface="+mj-ea"/>
                <a:ea typeface="+mj-ea"/>
                <a:cs typeface="+mn-cs"/>
              </a:rPr>
              <a:t>从到抗大后，由于和李清在一起玩，他的“行动”，一切的都引起我注意到共产党员的好，党的伟大，加上他常常灌输我党的教育的结果，开始要求入组织的心非常切，希望能直接的受到党的教育。</a:t>
            </a:r>
          </a:p>
        </p:txBody>
      </p:sp>
      <p:pic>
        <p:nvPicPr>
          <p:cNvPr id="38915" name="Picture 2"/>
          <p:cNvPicPr>
            <a:picLocks noGrp="1" noChangeAspect="1" noChangeArrowheads="1"/>
          </p:cNvPicPr>
          <p:nvPr>
            <p:ph sz="quarter" idx="4"/>
          </p:nvPr>
        </p:nvPicPr>
        <p:blipFill>
          <a:blip r:embed="rId2" cstate="print"/>
          <a:srcRect/>
          <a:stretch>
            <a:fillRect/>
          </a:stretch>
        </p:blipFill>
        <p:spPr>
          <a:xfrm>
            <a:off x="6454775" y="1484630"/>
            <a:ext cx="1705610" cy="2219960"/>
          </a:xfrm>
        </p:spPr>
      </p:pic>
      <p:pic>
        <p:nvPicPr>
          <p:cNvPr id="5" name="Picture 3"/>
          <p:cNvPicPr>
            <a:picLocks noChangeAspect="1" noChangeArrowheads="1"/>
          </p:cNvPicPr>
          <p:nvPr/>
        </p:nvPicPr>
        <p:blipFill>
          <a:blip r:embed="rId3" cstate="print"/>
          <a:srcRect/>
          <a:stretch>
            <a:fillRect/>
          </a:stretch>
        </p:blipFill>
        <p:spPr bwMode="auto">
          <a:xfrm>
            <a:off x="4643755" y="3213100"/>
            <a:ext cx="1800225" cy="22999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4"/>
          <p:cNvSpPr>
            <a:spLocks noGrp="1" noChangeArrowheads="1"/>
          </p:cNvSpPr>
          <p:nvPr>
            <p:ph type="title" idx="4294967295"/>
          </p:nvPr>
        </p:nvSpPr>
        <p:spPr>
          <a:xfrm>
            <a:off x="457200" y="276225"/>
            <a:ext cx="8075930" cy="1065530"/>
          </a:xfrm>
        </p:spPr>
        <p:txBody>
          <a:bodyPr rtlCol="0">
            <a:normAutofit/>
          </a:bodyPr>
          <a:lstStyle/>
          <a:p>
            <a:pPr fontAlgn="auto">
              <a:spcAft>
                <a:spcPts val="0"/>
              </a:spcAft>
              <a:defRPr/>
            </a:pPr>
            <a:r>
              <a:rPr lang="zh-CN" altLang="en-US" dirty="0">
                <a:solidFill>
                  <a:srgbClr val="FF0000"/>
                </a:solidFill>
                <a:latin typeface="+mj-ea"/>
                <a:sym typeface="仿宋" panose="02010609060101010101" pitchFamily="49" charset="-122"/>
              </a:rPr>
              <a:t>延安培训时中组部对黎琳鉴定</a:t>
            </a:r>
          </a:p>
        </p:txBody>
      </p:sp>
      <p:sp>
        <p:nvSpPr>
          <p:cNvPr id="31747" name="内容占位符 5"/>
          <p:cNvSpPr>
            <a:spLocks noGrp="1" noChangeArrowheads="1"/>
          </p:cNvSpPr>
          <p:nvPr>
            <p:ph idx="1"/>
          </p:nvPr>
        </p:nvSpPr>
        <p:spPr>
          <a:xfrm>
            <a:off x="457200" y="1600200"/>
            <a:ext cx="8229600" cy="4686300"/>
          </a:xfrm>
        </p:spPr>
        <p:txBody>
          <a:bodyPr rtlCol="0">
            <a:normAutofit/>
          </a:bodyPr>
          <a:lstStyle/>
          <a:p>
            <a:pPr algn="just" fontAlgn="auto">
              <a:spcBef>
                <a:spcPct val="30000"/>
              </a:spcBef>
              <a:spcAft>
                <a:spcPct val="10000"/>
              </a:spcAft>
              <a:defRPr/>
            </a:pPr>
            <a:r>
              <a:rPr lang="zh-CN" sz="3200" b="1" dirty="0">
                <a:solidFill>
                  <a:srgbClr val="FF0000"/>
                </a:solidFill>
                <a:latin typeface="+mj-ea"/>
                <a:ea typeface="+mj-ea"/>
                <a:cs typeface="+mn-cs"/>
                <a:sym typeface="仿宋" panose="02010609060101010101" pitchFamily="49" charset="-122"/>
              </a:rPr>
              <a:t>四、学习表现：</a:t>
            </a:r>
          </a:p>
          <a:p>
            <a:pPr algn="just" fontAlgn="auto">
              <a:spcBef>
                <a:spcPct val="30000"/>
              </a:spcBef>
              <a:spcAft>
                <a:spcPct val="10000"/>
              </a:spcAft>
              <a:buFont typeface="Wingdings" panose="05000000000000000000" pitchFamily="2" charset="2"/>
              <a:buChar char="v"/>
              <a:defRPr/>
            </a:pPr>
            <a:r>
              <a:rPr lang="zh-CN" sz="3200" b="1" dirty="0">
                <a:solidFill>
                  <a:srgbClr val="FF0000"/>
                </a:solidFill>
                <a:latin typeface="+mj-ea"/>
                <a:ea typeface="+mj-ea"/>
                <a:cs typeface="+mn-cs"/>
                <a:sym typeface="仿宋" panose="02010609060101010101" pitchFamily="49" charset="-122"/>
              </a:rPr>
              <a:t>优点</a:t>
            </a:r>
            <a:r>
              <a:rPr lang="zh-CN" sz="3200" dirty="0">
                <a:solidFill>
                  <a:srgbClr val="FF0000"/>
                </a:solidFill>
                <a:latin typeface="+mj-ea"/>
                <a:ea typeface="+mj-ea"/>
                <a:cs typeface="+mn-cs"/>
                <a:sym typeface="仿宋" panose="02010609060101010101" pitchFamily="49" charset="-122"/>
              </a:rPr>
              <a:t>：学习有经常的积极性，能利用所有时间埋头苦干，认真学习毫不马虎，无论上课、学习精神都能集中，笔记清楚，有中心，讨论会准备充分，发言积极有系统，有中心能借题发挥，了解问题相当深刻，进步快，能帮助别人学习。</a:t>
            </a:r>
          </a:p>
          <a:p>
            <a:pPr algn="just" fontAlgn="auto">
              <a:spcBef>
                <a:spcPct val="30000"/>
              </a:spcBef>
              <a:spcAft>
                <a:spcPct val="10000"/>
              </a:spcAft>
              <a:buFont typeface="Wingdings" panose="05000000000000000000" pitchFamily="2" charset="2"/>
              <a:buChar char="v"/>
              <a:defRPr/>
            </a:pPr>
            <a:r>
              <a:rPr lang="zh-CN" sz="3200" b="1" dirty="0">
                <a:solidFill>
                  <a:srgbClr val="FF0000"/>
                </a:solidFill>
                <a:latin typeface="+mj-ea"/>
                <a:ea typeface="+mj-ea"/>
                <a:cs typeface="+mn-cs"/>
                <a:sym typeface="仿宋" panose="02010609060101010101" pitchFamily="49" charset="-122"/>
              </a:rPr>
              <a:t>缺点</a:t>
            </a:r>
            <a:r>
              <a:rPr lang="zh-CN" sz="3200" dirty="0">
                <a:solidFill>
                  <a:srgbClr val="FF0000"/>
                </a:solidFill>
                <a:latin typeface="+mj-ea"/>
                <a:ea typeface="+mj-ea"/>
                <a:cs typeface="+mn-cs"/>
                <a:sym typeface="仿宋" panose="02010609060101010101" pitchFamily="49" charset="-122"/>
              </a:rPr>
              <a:t>：不太虚心，有时表现骄傲和露锋芒。</a:t>
            </a:r>
          </a:p>
          <a:p>
            <a:pPr fontAlgn="auto">
              <a:spcBef>
                <a:spcPct val="30000"/>
              </a:spcBef>
              <a:spcAft>
                <a:spcPct val="10000"/>
              </a:spcAft>
              <a:buFont typeface="Wingdings 2" panose="05020102010507070707"/>
              <a:buNone/>
              <a:defRPr/>
            </a:pPr>
            <a:endParaRPr lang="zh-CN" altLang="zh-CN" sz="3200" dirty="0">
              <a:solidFill>
                <a:srgbClr val="FF0000"/>
              </a:solidFill>
              <a:latin typeface="+mj-ea"/>
              <a:ea typeface="+mj-ea"/>
              <a:cs typeface="+mn-cs"/>
              <a:sym typeface="仿宋" panose="02010609060101010101" pitchFamily="49"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4"/>
          <p:cNvSpPr>
            <a:spLocks noGrp="1" noChangeArrowheads="1"/>
          </p:cNvSpPr>
          <p:nvPr>
            <p:ph type="title" idx="4294967295"/>
          </p:nvPr>
        </p:nvSpPr>
        <p:spPr>
          <a:xfrm>
            <a:off x="459105" y="276225"/>
            <a:ext cx="8002270" cy="1065530"/>
          </a:xfrm>
        </p:spPr>
        <p:txBody>
          <a:bodyPr rtlCol="0">
            <a:normAutofit/>
          </a:bodyPr>
          <a:lstStyle/>
          <a:p>
            <a:pPr fontAlgn="auto">
              <a:spcAft>
                <a:spcPts val="0"/>
              </a:spcAft>
              <a:defRPr/>
            </a:pPr>
            <a:r>
              <a:rPr lang="zh-CN" altLang="en-US" dirty="0">
                <a:solidFill>
                  <a:srgbClr val="FF0000"/>
                </a:solidFill>
                <a:latin typeface="+mj-ea"/>
                <a:sym typeface="仿宋" panose="02010609060101010101" pitchFamily="49" charset="-122"/>
              </a:rPr>
              <a:t>延安培训时中组部对黎琳鉴定</a:t>
            </a:r>
          </a:p>
        </p:txBody>
      </p:sp>
      <p:sp>
        <p:nvSpPr>
          <p:cNvPr id="32771" name="内容占位符 5"/>
          <p:cNvSpPr>
            <a:spLocks noGrp="1" noChangeArrowheads="1"/>
          </p:cNvSpPr>
          <p:nvPr>
            <p:ph idx="1"/>
          </p:nvPr>
        </p:nvSpPr>
        <p:spPr>
          <a:xfrm>
            <a:off x="539750" y="1557655"/>
            <a:ext cx="8229600" cy="4686300"/>
          </a:xfrm>
        </p:spPr>
        <p:txBody>
          <a:bodyPr rtlCol="0">
            <a:normAutofit/>
          </a:bodyPr>
          <a:lstStyle/>
          <a:p>
            <a:pPr fontAlgn="auto">
              <a:lnSpc>
                <a:spcPct val="90000"/>
              </a:lnSpc>
              <a:spcAft>
                <a:spcPts val="0"/>
              </a:spcAft>
              <a:defRPr/>
            </a:pPr>
            <a:r>
              <a:rPr lang="zh-CN" sz="3200" b="1" dirty="0">
                <a:solidFill>
                  <a:srgbClr val="FF0000"/>
                </a:solidFill>
                <a:latin typeface="+mj-ea"/>
                <a:ea typeface="+mj-ea"/>
                <a:cs typeface="+mn-cs"/>
                <a:sym typeface="仿宋" panose="02010609060101010101" pitchFamily="49" charset="-122"/>
              </a:rPr>
              <a:t>五：党的观念意识：</a:t>
            </a:r>
          </a:p>
          <a:p>
            <a:pPr fontAlgn="auto">
              <a:lnSpc>
                <a:spcPct val="90000"/>
              </a:lnSpc>
              <a:spcAft>
                <a:spcPts val="0"/>
              </a:spcAft>
              <a:buFont typeface="Wingdings" panose="05000000000000000000" pitchFamily="2" charset="2"/>
              <a:buChar char="v"/>
              <a:defRPr/>
            </a:pPr>
            <a:r>
              <a:rPr lang="zh-CN" sz="3200" dirty="0">
                <a:solidFill>
                  <a:srgbClr val="FF0000"/>
                </a:solidFill>
                <a:latin typeface="+mj-ea"/>
                <a:ea typeface="+mj-ea"/>
                <a:cs typeface="+mn-cs"/>
                <a:sym typeface="仿宋" panose="02010609060101010101" pitchFamily="49" charset="-122"/>
              </a:rPr>
              <a:t>优点：能服从决议和响应号召，自我批评精神好，对公共事热心，守纪律，保存文件注意，能吃苦耐劳，群众关系好，党课了解后，能在实际行动中反映出来。</a:t>
            </a:r>
          </a:p>
          <a:p>
            <a:pPr fontAlgn="auto">
              <a:lnSpc>
                <a:spcPct val="90000"/>
              </a:lnSpc>
              <a:spcAft>
                <a:spcPts val="0"/>
              </a:spcAft>
              <a:buFont typeface="Wingdings" panose="05000000000000000000" pitchFamily="2" charset="2"/>
              <a:buChar char="v"/>
              <a:defRPr/>
            </a:pPr>
            <a:r>
              <a:rPr lang="zh-CN" sz="3200" dirty="0">
                <a:solidFill>
                  <a:srgbClr val="FF0000"/>
                </a:solidFill>
                <a:latin typeface="+mj-ea"/>
                <a:ea typeface="+mj-ea"/>
                <a:cs typeface="+mn-cs"/>
                <a:sym typeface="仿宋" panose="02010609060101010101" pitchFamily="49" charset="-122"/>
              </a:rPr>
              <a:t>缺点：友爱互助的精神不太够，有时表现出自私，不能克己利群，个别的问题，不能站在党的立场上（如平时讲话），对人不坦白，也不够诚恳，相当狡猾。</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360" y="1628775"/>
            <a:ext cx="8229600" cy="4526280"/>
          </a:xfrm>
        </p:spPr>
        <p:txBody>
          <a:bodyPr rtlCol="0">
            <a:normAutofit/>
          </a:bodyPr>
          <a:lstStyle/>
          <a:p>
            <a:pPr fontAlgn="auto">
              <a:lnSpc>
                <a:spcPct val="90000"/>
              </a:lnSpc>
              <a:spcAft>
                <a:spcPts val="0"/>
              </a:spcAft>
              <a:buFont typeface="Wingdings 2" panose="05020102010507070707"/>
              <a:buNone/>
              <a:defRPr/>
            </a:pPr>
            <a:r>
              <a:rPr lang="zh-CN" altLang="zh-CN" b="1" dirty="0">
                <a:solidFill>
                  <a:srgbClr val="FF0000"/>
                </a:solidFill>
                <a:latin typeface="+mn-ea"/>
                <a:cs typeface="+mn-cs"/>
                <a:sym typeface="仿宋" panose="02010609060101010101" pitchFamily="49" charset="-122"/>
              </a:rPr>
              <a:t>六：工作：</a:t>
            </a:r>
          </a:p>
          <a:p>
            <a:pPr fontAlgn="auto">
              <a:lnSpc>
                <a:spcPct val="90000"/>
              </a:lnSpc>
              <a:spcAft>
                <a:spcPts val="0"/>
              </a:spcAft>
              <a:buFont typeface="Wingdings 2" panose="05020102010507070707"/>
              <a:buNone/>
              <a:defRPr/>
            </a:pPr>
            <a:r>
              <a:rPr lang="zh-CN" altLang="zh-CN" b="1" dirty="0">
                <a:solidFill>
                  <a:srgbClr val="FF0000"/>
                </a:solidFill>
                <a:latin typeface="+mn-ea"/>
                <a:cs typeface="+mn-cs"/>
                <a:sym typeface="仿宋" panose="02010609060101010101" pitchFamily="49" charset="-122"/>
              </a:rPr>
              <a:t>①：有些文化娱乐的工作经验，能力相当强，有魄力；</a:t>
            </a:r>
          </a:p>
          <a:p>
            <a:pPr fontAlgn="auto">
              <a:lnSpc>
                <a:spcPct val="90000"/>
              </a:lnSpc>
              <a:spcAft>
                <a:spcPts val="0"/>
              </a:spcAft>
              <a:buFont typeface="Wingdings 2" panose="05020102010507070707"/>
              <a:buNone/>
              <a:defRPr/>
            </a:pPr>
            <a:r>
              <a:rPr lang="zh-CN" altLang="zh-CN" b="1" dirty="0">
                <a:solidFill>
                  <a:srgbClr val="FF0000"/>
                </a:solidFill>
                <a:latin typeface="+mn-ea"/>
                <a:cs typeface="+mn-cs"/>
                <a:sym typeface="仿宋" panose="02010609060101010101" pitchFamily="49" charset="-122"/>
              </a:rPr>
              <a:t>②：特点：脑筋相当聪明，感觉敏锐，露锋芒，能讲话；</a:t>
            </a:r>
          </a:p>
          <a:p>
            <a:pPr fontAlgn="auto">
              <a:lnSpc>
                <a:spcPct val="90000"/>
              </a:lnSpc>
              <a:spcAft>
                <a:spcPts val="0"/>
              </a:spcAft>
              <a:buFont typeface="Wingdings 2" panose="05020102010507070707"/>
              <a:buNone/>
              <a:defRPr/>
            </a:pPr>
            <a:r>
              <a:rPr lang="zh-CN" altLang="zh-CN" b="1" dirty="0">
                <a:solidFill>
                  <a:srgbClr val="FF0000"/>
                </a:solidFill>
                <a:latin typeface="+mn-ea"/>
                <a:cs typeface="+mn-cs"/>
                <a:sym typeface="仿宋" panose="02010609060101010101" pitchFamily="49" charset="-122"/>
              </a:rPr>
              <a:t>③：自己愿到妇训班学习或做青年工作；</a:t>
            </a:r>
          </a:p>
          <a:p>
            <a:pPr fontAlgn="auto">
              <a:lnSpc>
                <a:spcPct val="90000"/>
              </a:lnSpc>
              <a:spcAft>
                <a:spcPts val="0"/>
              </a:spcAft>
              <a:buFont typeface="Wingdings 2" panose="05020102010507070707"/>
              <a:buNone/>
              <a:defRPr/>
            </a:pPr>
            <a:r>
              <a:rPr lang="zh-CN" altLang="zh-CN" b="1" dirty="0">
                <a:solidFill>
                  <a:srgbClr val="FF0000"/>
                </a:solidFill>
                <a:latin typeface="+mn-ea"/>
                <a:cs typeface="+mn-cs"/>
                <a:sym typeface="仿宋" panose="02010609060101010101" pitchFamily="49" charset="-122"/>
              </a:rPr>
              <a:t>④：为人聪明，活泼，适合于青年工作。</a:t>
            </a:r>
          </a:p>
          <a:p>
            <a:pPr fontAlgn="auto">
              <a:lnSpc>
                <a:spcPct val="90000"/>
              </a:lnSpc>
              <a:spcAft>
                <a:spcPts val="0"/>
              </a:spcAft>
              <a:buFont typeface="Wingdings 2" panose="05020102010507070707"/>
              <a:buNone/>
              <a:defRPr/>
            </a:pPr>
            <a:endParaRPr lang="zh-CN" altLang="zh-CN" b="1" dirty="0">
              <a:latin typeface="+mn-ea"/>
              <a:cs typeface="+mn-cs"/>
            </a:endParaRPr>
          </a:p>
          <a:p>
            <a:pPr fontAlgn="auto">
              <a:spcAft>
                <a:spcPts val="0"/>
              </a:spcAft>
              <a:buFont typeface="Wingdings 2" panose="05020102010507070707"/>
              <a:buChar char=""/>
              <a:defRPr/>
            </a:pPr>
            <a:endParaRPr lang="zh-CN" altLang="en-US" dirty="0">
              <a:cs typeface="+mn-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cstate="print"/>
          <a:srcRect/>
          <a:stretch>
            <a:fillRect/>
          </a:stretch>
        </p:blipFill>
        <p:spPr bwMode="auto">
          <a:xfrm>
            <a:off x="899795" y="1033780"/>
            <a:ext cx="2877820" cy="3907790"/>
          </a:xfrm>
          <a:prstGeom prst="rect">
            <a:avLst/>
          </a:prstGeom>
          <a:noFill/>
          <a:ln w="9525">
            <a:noFill/>
            <a:miter lim="800000"/>
            <a:headEnd/>
            <a:tailEnd/>
          </a:ln>
        </p:spPr>
      </p:pic>
      <p:pic>
        <p:nvPicPr>
          <p:cNvPr id="36867" name="Picture 3"/>
          <p:cNvPicPr>
            <a:picLocks noChangeAspect="1" noChangeArrowheads="1"/>
          </p:cNvPicPr>
          <p:nvPr/>
        </p:nvPicPr>
        <p:blipFill>
          <a:blip r:embed="rId3" cstate="print"/>
          <a:srcRect/>
          <a:stretch>
            <a:fillRect/>
          </a:stretch>
        </p:blipFill>
        <p:spPr bwMode="auto">
          <a:xfrm>
            <a:off x="4800600" y="990600"/>
            <a:ext cx="2910205" cy="3950335"/>
          </a:xfrm>
          <a:prstGeom prst="rect">
            <a:avLst/>
          </a:prstGeom>
          <a:noFill/>
          <a:ln w="9525">
            <a:noFill/>
            <a:miter lim="800000"/>
            <a:headEnd/>
            <a:tailEnd/>
          </a:ln>
        </p:spPr>
      </p:pic>
      <p:pic>
        <p:nvPicPr>
          <p:cNvPr id="43011" name="Picture 4"/>
          <p:cNvPicPr>
            <a:picLocks noChangeAspect="1" noChangeArrowheads="1"/>
          </p:cNvPicPr>
          <p:nvPr/>
        </p:nvPicPr>
        <p:blipFill>
          <a:blip r:embed="rId4" cstate="print"/>
          <a:srcRect/>
          <a:stretch>
            <a:fillRect/>
          </a:stretch>
        </p:blipFill>
        <p:spPr bwMode="auto">
          <a:xfrm>
            <a:off x="4572000" y="4970145"/>
            <a:ext cx="3743325" cy="323850"/>
          </a:xfrm>
          <a:prstGeom prst="rect">
            <a:avLst/>
          </a:prstGeom>
          <a:noFill/>
          <a:ln w="9525">
            <a:noFill/>
            <a:miter lim="800000"/>
            <a:headEnd/>
            <a:tailEnd/>
          </a:ln>
        </p:spPr>
      </p:pic>
      <p:pic>
        <p:nvPicPr>
          <p:cNvPr id="43012" name="Picture 5"/>
          <p:cNvPicPr>
            <a:picLocks noChangeAspect="1" noChangeArrowheads="1"/>
          </p:cNvPicPr>
          <p:nvPr/>
        </p:nvPicPr>
        <p:blipFill>
          <a:blip r:embed="rId5" cstate="print"/>
          <a:srcRect/>
          <a:stretch>
            <a:fillRect/>
          </a:stretch>
        </p:blipFill>
        <p:spPr bwMode="auto">
          <a:xfrm>
            <a:off x="755650" y="4960620"/>
            <a:ext cx="3524250" cy="342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6866"/>
                                        </p:tgtEl>
                                        <p:attrNameLst>
                                          <p:attrName>style.visibility</p:attrName>
                                        </p:attrNameLst>
                                      </p:cBhvr>
                                      <p:to>
                                        <p:strVal val="visible"/>
                                      </p:to>
                                    </p:set>
                                    <p:animEffect>
                                      <p:cBhvr>
                                        <p:cTn id="7" dur="1000"/>
                                        <p:tgtEl>
                                          <p:spTgt spid="36866"/>
                                        </p:tgtEl>
                                      </p:cBhvr>
                                    </p:animEffect>
                                    <p:anim calcmode="lin" valueType="num">
                                      <p:cBhvr>
                                        <p:cTn id="8" dur="1000" fill="hold"/>
                                        <p:tgtEl>
                                          <p:spTgt spid="36866"/>
                                        </p:tgtEl>
                                        <p:attrNameLst>
                                          <p:attrName>ppt_x</p:attrName>
                                        </p:attrNameLst>
                                      </p:cBhvr>
                                      <p:tavLst>
                                        <p:tav tm="0">
                                          <p:val>
                                            <p:strVal val="#ppt_x"/>
                                          </p:val>
                                        </p:tav>
                                        <p:tav tm="100000">
                                          <p:val>
                                            <p:strVal val="#ppt_x"/>
                                          </p:val>
                                        </p:tav>
                                      </p:tavLst>
                                    </p:anim>
                                    <p:anim calcmode="lin" valueType="num">
                                      <p:cBhvr>
                                        <p:cTn id="9" dur="1000" fill="hold"/>
                                        <p:tgtEl>
                                          <p:spTgt spid="3686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6867"/>
                                        </p:tgtEl>
                                        <p:attrNameLst>
                                          <p:attrName>style.visibility</p:attrName>
                                        </p:attrNameLst>
                                      </p:cBhvr>
                                      <p:to>
                                        <p:strVal val="visible"/>
                                      </p:to>
                                    </p:set>
                                    <p:animEffect>
                                      <p:cBhvr>
                                        <p:cTn id="12" dur="1000"/>
                                        <p:tgtEl>
                                          <p:spTgt spid="36867"/>
                                        </p:tgtEl>
                                      </p:cBhvr>
                                    </p:animEffect>
                                    <p:anim calcmode="lin" valueType="num">
                                      <p:cBhvr>
                                        <p:cTn id="13" dur="1000" fill="hold"/>
                                        <p:tgtEl>
                                          <p:spTgt spid="36867"/>
                                        </p:tgtEl>
                                        <p:attrNameLst>
                                          <p:attrName>ppt_x</p:attrName>
                                        </p:attrNameLst>
                                      </p:cBhvr>
                                      <p:tavLst>
                                        <p:tav tm="0">
                                          <p:val>
                                            <p:strVal val="#ppt_x"/>
                                          </p:val>
                                        </p:tav>
                                        <p:tav tm="100000">
                                          <p:val>
                                            <p:strVal val="#ppt_x"/>
                                          </p:val>
                                        </p:tav>
                                      </p:tavLst>
                                    </p:anim>
                                    <p:anim calcmode="lin" valueType="num">
                                      <p:cBhvr>
                                        <p:cTn id="14" dur="1000" fill="hold"/>
                                        <p:tgtEl>
                                          <p:spTgt spid="368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1760" y="1167130"/>
            <a:ext cx="6146165" cy="43319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4140" y="3636010"/>
            <a:ext cx="1452880" cy="18516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6385" y="3624580"/>
            <a:ext cx="1497965" cy="18637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6300" y="1905635"/>
            <a:ext cx="1341120" cy="1751965"/>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0" y="5707380"/>
            <a:ext cx="9144000" cy="293370"/>
          </a:xfrm>
          <a:prstGeom prst="rect">
            <a:avLst/>
          </a:prstGeom>
          <a:solidFill>
            <a:srgbClr val="501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3"/>
          <p:cNvSpPr>
            <a:spLocks noGrp="1" noChangeArrowheads="1"/>
          </p:cNvSpPr>
          <p:nvPr>
            <p:ph type="title" idx="4294967295"/>
          </p:nvPr>
        </p:nvSpPr>
        <p:spPr>
          <a:xfrm>
            <a:off x="457200" y="276225"/>
            <a:ext cx="8075930" cy="1065530"/>
          </a:xfrm>
        </p:spPr>
        <p:txBody>
          <a:bodyPr rtlCol="0">
            <a:normAutofit/>
          </a:bodyPr>
          <a:lstStyle/>
          <a:p>
            <a:pPr fontAlgn="auto">
              <a:spcAft>
                <a:spcPts val="0"/>
              </a:spcAft>
              <a:defRPr/>
            </a:pPr>
            <a:r>
              <a:rPr lang="zh-CN" altLang="en-US" dirty="0">
                <a:solidFill>
                  <a:srgbClr val="FF0000"/>
                </a:solidFill>
                <a:latin typeface="+mj-ea"/>
                <a:sym typeface="仿宋" panose="02010609060101010101" pitchFamily="49" charset="-122"/>
              </a:rPr>
              <a:t>军统电台特支</a:t>
            </a:r>
          </a:p>
        </p:txBody>
      </p:sp>
      <p:sp>
        <p:nvSpPr>
          <p:cNvPr id="34819" name="内容占位符 6"/>
          <p:cNvSpPr>
            <a:spLocks noGrp="1" noChangeArrowheads="1"/>
          </p:cNvSpPr>
          <p:nvPr>
            <p:ph sz="quarter" idx="4294967295"/>
          </p:nvPr>
        </p:nvSpPr>
        <p:spPr>
          <a:xfrm>
            <a:off x="7020560" y="4328795"/>
            <a:ext cx="1440180" cy="1798955"/>
          </a:xfrm>
        </p:spPr>
        <p:txBody>
          <a:bodyPr rtlCol="0">
            <a:normAutofit/>
          </a:bodyPr>
          <a:lstStyle/>
          <a:p>
            <a:pPr marL="0" indent="0" algn="ctr" fontAlgn="auto">
              <a:lnSpc>
                <a:spcPct val="150000"/>
              </a:lnSpc>
              <a:spcAft>
                <a:spcPts val="0"/>
              </a:spcAft>
              <a:buFont typeface="Wingdings 2" panose="05020102010507070707" pitchFamily="18" charset="2"/>
              <a:buNone/>
              <a:defRPr/>
            </a:pPr>
            <a:endParaRPr lang="en-US" altLang="zh-CN" sz="2000" dirty="0">
              <a:latin typeface="+mj-ea"/>
              <a:ea typeface="+mj-ea"/>
              <a:cs typeface="+mn-cs"/>
              <a:sym typeface="仿宋" panose="02010609060101010101" pitchFamily="49" charset="-122"/>
            </a:endParaRPr>
          </a:p>
          <a:p>
            <a:pPr marL="0" indent="0" algn="ctr" fontAlgn="auto">
              <a:lnSpc>
                <a:spcPct val="150000"/>
              </a:lnSpc>
              <a:spcAft>
                <a:spcPts val="0"/>
              </a:spcAft>
              <a:buFont typeface="Wingdings 2" panose="05020102010507070707" pitchFamily="18" charset="2"/>
              <a:buNone/>
              <a:defRPr/>
            </a:pPr>
            <a:r>
              <a:rPr lang="zh-CN" altLang="en-US" sz="2000" dirty="0">
                <a:latin typeface="+mj-ea"/>
                <a:ea typeface="+mj-ea"/>
                <a:cs typeface="+mn-cs"/>
                <a:sym typeface="仿宋" panose="02010609060101010101" pitchFamily="49" charset="-122"/>
              </a:rPr>
              <a:t>安文元</a:t>
            </a:r>
          </a:p>
          <a:p>
            <a:pPr marL="0" indent="0" algn="ctr" fontAlgn="auto">
              <a:lnSpc>
                <a:spcPct val="80000"/>
              </a:lnSpc>
              <a:spcAft>
                <a:spcPts val="0"/>
              </a:spcAft>
              <a:buFontTx/>
              <a:buNone/>
              <a:defRPr/>
            </a:pPr>
            <a:endParaRPr lang="zh-CN" altLang="en-US" sz="1200" dirty="0">
              <a:solidFill>
                <a:srgbClr val="FF0000"/>
              </a:solidFill>
              <a:latin typeface="+mj-ea"/>
              <a:ea typeface="+mj-ea"/>
              <a:cs typeface="+mn-cs"/>
            </a:endParaRPr>
          </a:p>
        </p:txBody>
      </p:sp>
      <p:pic>
        <p:nvPicPr>
          <p:cNvPr id="44035" name="Picture 5"/>
          <p:cNvPicPr>
            <a:picLocks noChangeAspect="1" noChangeArrowheads="1"/>
          </p:cNvPicPr>
          <p:nvPr/>
        </p:nvPicPr>
        <p:blipFill>
          <a:blip r:embed="rId2" cstate="print"/>
          <a:srcRect/>
          <a:stretch>
            <a:fillRect/>
          </a:stretch>
        </p:blipFill>
        <p:spPr bwMode="auto">
          <a:xfrm>
            <a:off x="755650" y="1234440"/>
            <a:ext cx="1983740" cy="2651125"/>
          </a:xfrm>
          <a:prstGeom prst="rect">
            <a:avLst/>
          </a:prstGeom>
          <a:noFill/>
          <a:ln w="9525">
            <a:noFill/>
            <a:miter lim="800000"/>
            <a:headEnd/>
            <a:tailEnd/>
          </a:ln>
        </p:spPr>
      </p:pic>
      <p:pic>
        <p:nvPicPr>
          <p:cNvPr id="44036" name="Picture 3"/>
          <p:cNvPicPr>
            <a:picLocks noChangeAspect="1" noChangeArrowheads="1"/>
          </p:cNvPicPr>
          <p:nvPr/>
        </p:nvPicPr>
        <p:blipFill>
          <a:blip r:embed="rId3" cstate="print"/>
          <a:srcRect/>
          <a:stretch>
            <a:fillRect/>
          </a:stretch>
        </p:blipFill>
        <p:spPr bwMode="auto">
          <a:xfrm>
            <a:off x="4945380" y="1486535"/>
            <a:ext cx="1440180" cy="2029460"/>
          </a:xfrm>
          <a:prstGeom prst="rect">
            <a:avLst/>
          </a:prstGeom>
          <a:noFill/>
          <a:ln w="9525">
            <a:noFill/>
            <a:miter lim="800000"/>
            <a:headEnd/>
            <a:tailEnd/>
          </a:ln>
        </p:spPr>
      </p:pic>
      <p:sp>
        <p:nvSpPr>
          <p:cNvPr id="2" name="TextBox 1"/>
          <p:cNvSpPr txBox="1"/>
          <p:nvPr/>
        </p:nvSpPr>
        <p:spPr>
          <a:xfrm>
            <a:off x="5147945" y="3515995"/>
            <a:ext cx="1236980" cy="369570"/>
          </a:xfrm>
          <a:prstGeom prst="rect">
            <a:avLst/>
          </a:prstGeom>
          <a:noFill/>
        </p:spPr>
        <p:txBody>
          <a:bodyPr wrap="square" rtlCol="0">
            <a:spAutoFit/>
          </a:bodyPr>
          <a:lstStyle/>
          <a:p>
            <a:r>
              <a:rPr lang="zh-CN" altLang="en-US" dirty="0">
                <a:solidFill>
                  <a:srgbClr val="FF0000"/>
                </a:solidFill>
                <a:latin typeface="隶书" panose="02010509060101010101" pitchFamily="49" charset="-122"/>
                <a:ea typeface="隶书" panose="02010509060101010101" pitchFamily="49" charset="-122"/>
              </a:rPr>
              <a:t>冯传庆</a:t>
            </a:r>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2270" y="1494155"/>
            <a:ext cx="1520825" cy="19964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164070" y="3515995"/>
            <a:ext cx="1224280" cy="369570"/>
          </a:xfrm>
          <a:prstGeom prst="rect">
            <a:avLst/>
          </a:prstGeom>
          <a:noFill/>
        </p:spPr>
        <p:txBody>
          <a:bodyPr wrap="square" rtlCol="0">
            <a:spAutoFit/>
          </a:bodyPr>
          <a:lstStyle/>
          <a:p>
            <a:r>
              <a:rPr lang="zh-CN" altLang="en-US" dirty="0">
                <a:solidFill>
                  <a:srgbClr val="FF0000"/>
                </a:solidFill>
                <a:latin typeface="隶书" panose="02010509060101010101" pitchFamily="49" charset="-122"/>
                <a:ea typeface="隶书" panose="02010509060101010101" pitchFamily="49" charset="-122"/>
              </a:rPr>
              <a:t>杨光</a:t>
            </a:r>
          </a:p>
        </p:txBody>
      </p:sp>
      <p:sp>
        <p:nvSpPr>
          <p:cNvPr id="4" name="圆角矩形 3"/>
          <p:cNvSpPr/>
          <p:nvPr/>
        </p:nvSpPr>
        <p:spPr>
          <a:xfrm>
            <a:off x="3131820" y="1619250"/>
            <a:ext cx="1384300" cy="17640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FF0000"/>
                </a:solidFill>
                <a:latin typeface="+mj-ea"/>
                <a:ea typeface="+mj-ea"/>
              </a:rPr>
              <a:t>张蔚林</a:t>
            </a:r>
          </a:p>
        </p:txBody>
      </p:sp>
      <p:sp>
        <p:nvSpPr>
          <p:cNvPr id="5" name="圆角矩形 4"/>
          <p:cNvSpPr/>
          <p:nvPr/>
        </p:nvSpPr>
        <p:spPr>
          <a:xfrm>
            <a:off x="1935480" y="4359910"/>
            <a:ext cx="1376680" cy="18002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FF0000"/>
                </a:solidFill>
                <a:latin typeface="+mj-ea"/>
                <a:ea typeface="+mj-ea"/>
                <a:sym typeface="仿宋" panose="02010609060101010101" pitchFamily="49" charset="-122"/>
              </a:rPr>
              <a:t>赵力耕</a:t>
            </a:r>
            <a:endParaRPr lang="zh-CN" altLang="en-US" sz="2400" dirty="0"/>
          </a:p>
        </p:txBody>
      </p:sp>
      <p:sp>
        <p:nvSpPr>
          <p:cNvPr id="6" name="圆角矩形 5"/>
          <p:cNvSpPr/>
          <p:nvPr/>
        </p:nvSpPr>
        <p:spPr>
          <a:xfrm>
            <a:off x="5292090" y="4293235"/>
            <a:ext cx="1296035" cy="18002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FF0000"/>
                </a:solidFill>
                <a:latin typeface="+mj-ea"/>
                <a:ea typeface="+mj-ea"/>
                <a:sym typeface="仿宋" panose="02010609060101010101" pitchFamily="49" charset="-122"/>
              </a:rPr>
              <a:t>陈国柱</a:t>
            </a:r>
            <a:endParaRPr lang="zh-CN" altLang="en-US" sz="2400" dirty="0"/>
          </a:p>
        </p:txBody>
      </p:sp>
      <p:sp>
        <p:nvSpPr>
          <p:cNvPr id="7" name="圆角矩形 6"/>
          <p:cNvSpPr/>
          <p:nvPr/>
        </p:nvSpPr>
        <p:spPr>
          <a:xfrm>
            <a:off x="3636010" y="4328795"/>
            <a:ext cx="1309370" cy="18002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FF0000"/>
                </a:solidFill>
                <a:latin typeface="+mj-ea"/>
                <a:ea typeface="+mj-ea"/>
                <a:sym typeface="仿宋" panose="02010609060101010101" pitchFamily="49" charset="-122"/>
              </a:rPr>
              <a:t>王席珍</a:t>
            </a:r>
            <a:endParaRPr lang="en-US" altLang="zh-CN" sz="2400" dirty="0">
              <a:solidFill>
                <a:srgbClr val="FF0000"/>
              </a:solidFill>
              <a:latin typeface="+mj-ea"/>
              <a:ea typeface="+mj-ea"/>
              <a:sym typeface="仿宋" panose="02010609060101010101" pitchFamily="49" charset="-122"/>
            </a:endParaRPr>
          </a:p>
          <a:p>
            <a:pPr algn="ctr"/>
            <a:endParaRPr lang="zh-CN" alt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标题 1"/>
          <p:cNvSpPr>
            <a:spLocks noGrp="1"/>
          </p:cNvSpPr>
          <p:nvPr>
            <p:ph type="title"/>
          </p:nvPr>
        </p:nvSpPr>
        <p:spPr>
          <a:xfrm>
            <a:off x="457200" y="274955"/>
            <a:ext cx="8230235" cy="1143635"/>
          </a:xfrm>
        </p:spPr>
        <p:txBody>
          <a:bodyPr/>
          <a:lstStyle/>
          <a:p>
            <a:r>
              <a:rPr lang="en-US" altLang="zh-CN" sz="4000" dirty="0">
                <a:solidFill>
                  <a:srgbClr val="FF0000"/>
                </a:solidFill>
                <a:latin typeface="+mn-ea"/>
                <a:ea typeface="+mn-ea"/>
              </a:rPr>
              <a:t>《</a:t>
            </a:r>
            <a:r>
              <a:rPr lang="zh-CN" altLang="en-US" sz="4000" dirty="0">
                <a:solidFill>
                  <a:srgbClr val="FF0000"/>
                </a:solidFill>
                <a:latin typeface="+mn-ea"/>
                <a:ea typeface="+mn-ea"/>
              </a:rPr>
              <a:t>美国间谍在中国</a:t>
            </a:r>
            <a:r>
              <a:rPr lang="en-US" altLang="zh-CN" sz="4000" dirty="0">
                <a:solidFill>
                  <a:srgbClr val="FF0000"/>
                </a:solidFill>
                <a:latin typeface="+mn-ea"/>
                <a:ea typeface="+mn-ea"/>
              </a:rPr>
              <a:t>》</a:t>
            </a:r>
            <a:r>
              <a:rPr lang="zh-CN" altLang="en-US" sz="4000" dirty="0">
                <a:solidFill>
                  <a:srgbClr val="FF0000"/>
                </a:solidFill>
                <a:latin typeface="+mn-ea"/>
                <a:ea typeface="+mn-ea"/>
              </a:rPr>
              <a:t>记载</a:t>
            </a:r>
          </a:p>
        </p:txBody>
      </p:sp>
      <p:sp>
        <p:nvSpPr>
          <p:cNvPr id="3" name="内容占位符 2"/>
          <p:cNvSpPr>
            <a:spLocks noGrp="1"/>
          </p:cNvSpPr>
          <p:nvPr>
            <p:ph sz="half" idx="1"/>
          </p:nvPr>
        </p:nvSpPr>
        <p:spPr>
          <a:xfrm>
            <a:off x="457200" y="1600200"/>
            <a:ext cx="4686300" cy="4526280"/>
          </a:xfrm>
        </p:spPr>
        <p:txBody>
          <a:bodyPr rtlCol="0">
            <a:normAutofit/>
          </a:bodyPr>
          <a:lstStyle/>
          <a:p>
            <a:pPr marL="0" indent="0" fontAlgn="auto">
              <a:spcAft>
                <a:spcPts val="0"/>
              </a:spcAft>
              <a:buNone/>
              <a:defRPr/>
            </a:pPr>
            <a:r>
              <a:rPr lang="zh-CN" altLang="en-US" dirty="0">
                <a:solidFill>
                  <a:srgbClr val="FF0000"/>
                </a:solidFill>
                <a:latin typeface="+mn-ea"/>
                <a:cs typeface="+mn-cs"/>
              </a:rPr>
              <a:t>一九四二年二月，当发现自己情报王国的核心即电讯总台内有共产党的七人谍报圈时，戴笠惊恐万分。戴笠自己总部的六位特工，包括负责数百个无线电设备和数千名工作在戴笠情报机构接收站的话务员的冯传庆中校，竟在他眼皮底下建立了共产党秘密情报小组。</a:t>
            </a:r>
          </a:p>
        </p:txBody>
      </p:sp>
      <p:pic>
        <p:nvPicPr>
          <p:cNvPr id="45059" name="Picture 2"/>
          <p:cNvPicPr>
            <a:picLocks noGrp="1" noChangeAspect="1" noChangeArrowheads="1"/>
          </p:cNvPicPr>
          <p:nvPr>
            <p:ph sz="half" idx="2"/>
          </p:nvPr>
        </p:nvPicPr>
        <p:blipFill>
          <a:blip r:embed="rId2" cstate="print"/>
          <a:srcRect/>
          <a:stretch>
            <a:fillRect/>
          </a:stretch>
        </p:blipFill>
        <p:spPr>
          <a:xfrm>
            <a:off x="5786755" y="2428875"/>
            <a:ext cx="2557145" cy="2786380"/>
          </a:xfr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p:cNvSpPr>
          <p:nvPr>
            <p:ph type="title"/>
          </p:nvPr>
        </p:nvSpPr>
        <p:spPr>
          <a:xfrm>
            <a:off x="457200" y="274955"/>
            <a:ext cx="8230235" cy="1143635"/>
          </a:xfrm>
        </p:spPr>
        <p:txBody>
          <a:bodyPr/>
          <a:lstStyle/>
          <a:p>
            <a:r>
              <a:rPr lang="en-US" altLang="zh-CN" sz="4000" dirty="0">
                <a:solidFill>
                  <a:srgbClr val="FF0000"/>
                </a:solidFill>
                <a:latin typeface="+mn-ea"/>
                <a:ea typeface="+mn-ea"/>
              </a:rPr>
              <a:t>《</a:t>
            </a:r>
            <a:r>
              <a:rPr lang="zh-CN" altLang="en-US" sz="4000" dirty="0">
                <a:solidFill>
                  <a:srgbClr val="FF0000"/>
                </a:solidFill>
                <a:latin typeface="+mn-ea"/>
                <a:ea typeface="+mn-ea"/>
              </a:rPr>
              <a:t>美国间谍在中国</a:t>
            </a:r>
            <a:r>
              <a:rPr lang="en-US" altLang="zh-CN" sz="4000" dirty="0">
                <a:solidFill>
                  <a:srgbClr val="FF0000"/>
                </a:solidFill>
                <a:latin typeface="+mn-ea"/>
                <a:ea typeface="+mn-ea"/>
              </a:rPr>
              <a:t>》</a:t>
            </a:r>
            <a:r>
              <a:rPr lang="zh-CN" altLang="en-US" sz="4000" dirty="0">
                <a:solidFill>
                  <a:srgbClr val="FF0000"/>
                </a:solidFill>
                <a:latin typeface="+mn-ea"/>
                <a:ea typeface="+mn-ea"/>
              </a:rPr>
              <a:t>记载</a:t>
            </a:r>
          </a:p>
        </p:txBody>
      </p:sp>
      <p:sp>
        <p:nvSpPr>
          <p:cNvPr id="3" name="内容占位符 2"/>
          <p:cNvSpPr>
            <a:spLocks noGrp="1"/>
          </p:cNvSpPr>
          <p:nvPr>
            <p:ph idx="1"/>
          </p:nvPr>
        </p:nvSpPr>
        <p:spPr>
          <a:xfrm>
            <a:off x="457200" y="1600200"/>
            <a:ext cx="8230235" cy="4526915"/>
          </a:xfrm>
        </p:spPr>
        <p:txBody>
          <a:bodyPr rtlCol="0">
            <a:normAutofit fontScale="92500" lnSpcReduction="20000"/>
          </a:bodyPr>
          <a:lstStyle/>
          <a:p>
            <a:pPr marL="0" indent="0" fontAlgn="auto">
              <a:spcAft>
                <a:spcPts val="0"/>
              </a:spcAft>
              <a:buNone/>
              <a:defRPr/>
            </a:pPr>
            <a:r>
              <a:rPr lang="zh-CN" altLang="en-US" dirty="0">
                <a:solidFill>
                  <a:srgbClr val="FF0000"/>
                </a:solidFill>
                <a:latin typeface="+mn-ea"/>
                <a:cs typeface="+mn-cs"/>
              </a:rPr>
              <a:t>该小组由年轻貌美的张露萍女士领导，一九三九年冬，康生的社会部将她从延安派往重庆，直接在共产党将军叶剑英的手下工作。据中国共产党官方历史学家所说：“这个特别党支部就像匕首，直插戴笠军统局的心脏。”但这还是保守的说法，延安从戴笠那里得来的情报包括：“军统局电讯总部的人事图表、戴笠部署在全国的无线电设备分布网、其频率、波长及密码书等都被陆续送往曾家岩路十五号（周恩来和叶剑英在重庆的住宅地），有关数百部无线电站和数千名话务员的秘密任务的情报全都落到了中国共产党的手里。”</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标题 3"/>
          <p:cNvSpPr>
            <a:spLocks noGrp="1"/>
          </p:cNvSpPr>
          <p:nvPr>
            <p:ph type="title"/>
          </p:nvPr>
        </p:nvSpPr>
        <p:spPr>
          <a:xfrm>
            <a:off x="457200" y="274955"/>
            <a:ext cx="8230235" cy="1143635"/>
          </a:xfrm>
        </p:spPr>
        <p:txBody>
          <a:bodyPr/>
          <a:lstStyle/>
          <a:p>
            <a:r>
              <a:rPr lang="en-US" altLang="zh-CN" sz="4000" dirty="0">
                <a:solidFill>
                  <a:srgbClr val="FF0000"/>
                </a:solidFill>
                <a:latin typeface="+mn-ea"/>
                <a:ea typeface="+mn-ea"/>
              </a:rPr>
              <a:t>《</a:t>
            </a:r>
            <a:r>
              <a:rPr lang="zh-CN" altLang="en-US" sz="4000" dirty="0">
                <a:solidFill>
                  <a:srgbClr val="FF0000"/>
                </a:solidFill>
                <a:latin typeface="+mn-ea"/>
                <a:ea typeface="+mn-ea"/>
              </a:rPr>
              <a:t>美国间谍在中国</a:t>
            </a:r>
            <a:r>
              <a:rPr lang="en-US" altLang="zh-CN" sz="4000" dirty="0">
                <a:solidFill>
                  <a:srgbClr val="FF0000"/>
                </a:solidFill>
                <a:latin typeface="+mn-ea"/>
                <a:ea typeface="+mn-ea"/>
              </a:rPr>
              <a:t>》</a:t>
            </a:r>
            <a:r>
              <a:rPr lang="zh-CN" altLang="en-US" sz="4000" dirty="0">
                <a:solidFill>
                  <a:srgbClr val="FF0000"/>
                </a:solidFill>
                <a:latin typeface="+mn-ea"/>
                <a:ea typeface="+mn-ea"/>
              </a:rPr>
              <a:t>记载</a:t>
            </a:r>
            <a:endParaRPr lang="zh-CN" altLang="en-US" sz="4000" dirty="0">
              <a:latin typeface="+mn-ea"/>
              <a:ea typeface="+mn-ea"/>
            </a:endParaRPr>
          </a:p>
        </p:txBody>
      </p:sp>
      <p:sp>
        <p:nvSpPr>
          <p:cNvPr id="3" name="内容占位符 2"/>
          <p:cNvSpPr>
            <a:spLocks noGrp="1"/>
          </p:cNvSpPr>
          <p:nvPr>
            <p:ph sz="half" idx="1"/>
          </p:nvPr>
        </p:nvSpPr>
        <p:spPr>
          <a:xfrm>
            <a:off x="457200" y="1600200"/>
            <a:ext cx="4039235" cy="4526915"/>
          </a:xfrm>
        </p:spPr>
        <p:txBody>
          <a:bodyPr rtlCol="0">
            <a:normAutofit/>
          </a:bodyPr>
          <a:lstStyle/>
          <a:p>
            <a:pPr marL="0" indent="0" fontAlgn="auto">
              <a:spcAft>
                <a:spcPts val="0"/>
              </a:spcAft>
              <a:buNone/>
              <a:defRPr/>
            </a:pPr>
            <a:r>
              <a:rPr lang="zh-CN" altLang="en-US" dirty="0">
                <a:solidFill>
                  <a:srgbClr val="FF0000"/>
                </a:solidFill>
                <a:latin typeface="+mn-ea"/>
                <a:cs typeface="+mn-cs"/>
              </a:rPr>
              <a:t>一九四二年初，张露萍谍报圈的暴露激怒了戴笠。所有七位中国共产党特工立即被捕，并遭严刑拷打。戴笠建议立刻处死他们，但遭到蒋介石的否决，蒋下令对他们缓期执行。</a:t>
            </a:r>
            <a:endParaRPr lang="en-US" altLang="zh-CN" dirty="0">
              <a:solidFill>
                <a:srgbClr val="FF0000"/>
              </a:solidFill>
              <a:latin typeface="+mn-ea"/>
              <a:cs typeface="+mn-cs"/>
            </a:endParaRPr>
          </a:p>
        </p:txBody>
      </p:sp>
      <p:sp>
        <p:nvSpPr>
          <p:cNvPr id="2" name="内容占位符 1"/>
          <p:cNvSpPr>
            <a:spLocks noGrp="1"/>
          </p:cNvSpPr>
          <p:nvPr>
            <p:ph sz="half" idx="2"/>
          </p:nvPr>
        </p:nvSpPr>
        <p:spPr>
          <a:xfrm>
            <a:off x="4648200" y="1600200"/>
            <a:ext cx="4039235" cy="4526915"/>
          </a:xfrm>
        </p:spPr>
        <p:txBody>
          <a:bodyPr/>
          <a:lstStyle/>
          <a:p>
            <a:pPr marL="0" indent="0">
              <a:buNone/>
            </a:pPr>
            <a:r>
              <a:rPr lang="zh-CN" altLang="en-US" dirty="0">
                <a:solidFill>
                  <a:srgbClr val="FF0000"/>
                </a:solidFill>
                <a:latin typeface="+mn-ea"/>
                <a:cs typeface="+mn-cs"/>
              </a:rPr>
              <a:t>（张露萍活动受到阎宝航个人关系的掩护，他与宋美龄关系密切）</a:t>
            </a:r>
          </a:p>
          <a:p>
            <a:endParaRPr lang="zh-CN" altLang="en-US" dirty="0"/>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3755" y="3068955"/>
            <a:ext cx="2057400" cy="2847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内容占位符 2"/>
          <p:cNvSpPr>
            <a:spLocks noGrp="1"/>
          </p:cNvSpPr>
          <p:nvPr>
            <p:ph idx="1"/>
          </p:nvPr>
        </p:nvSpPr>
        <p:spPr>
          <a:xfrm>
            <a:off x="457200" y="928370"/>
            <a:ext cx="8229600" cy="5197475"/>
          </a:xfrm>
        </p:spPr>
        <p:txBody>
          <a:bodyPr/>
          <a:lstStyle/>
          <a:p>
            <a:r>
              <a:rPr lang="zh-CN" altLang="en-US" sz="2800" dirty="0">
                <a:solidFill>
                  <a:srgbClr val="FF0000"/>
                </a:solidFill>
                <a:latin typeface="隶书" panose="02010509060101010101" pitchFamily="49" charset="-122"/>
                <a:ea typeface="隶书" panose="02010509060101010101" pitchFamily="49" charset="-122"/>
              </a:rPr>
              <a:t>他曾是张学良的高级幕僚和挚友；曾是蒋介石和宋美龄身边的红人；曾是国民政府“新生活运动”的副总干事，官至国民政府军事委员会政治部少将。然而，这个“虔诚的基督教徒”，国民党军统局戴笠和中统局局长徐恩增的朋友，却是由中共中央副主席周恩来亲自介绍和发展入党的“红色大间谍”。周恩来交给他的任务就是让他用在国民党中的高层职位和人际关系，暗中为延安和共产国际收集战略情报；就是让他用善良之身团结一切可以团结的力量，为解放全中国而统战；就是让他用博学的才华为中国共产党培养更多的干部。</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4860033" y="3522336"/>
            <a:ext cx="3240360" cy="20282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5605" y="1428750"/>
            <a:ext cx="4032250" cy="4832350"/>
          </a:xfrm>
          <a:prstGeom prst="rect">
            <a:avLst/>
          </a:prstGeom>
          <a:noFill/>
        </p:spPr>
        <p:txBody>
          <a:bodyPr wrap="square" rtlCol="0">
            <a:spAutoFit/>
          </a:bodyPr>
          <a:lstStyle/>
          <a:p>
            <a:r>
              <a:rPr lang="zh-CN" altLang="zh-CN" sz="2800" dirty="0">
                <a:solidFill>
                  <a:srgbClr val="FF0000"/>
                </a:solidFill>
                <a:latin typeface="华文楷体" panose="02010600040101010101" pitchFamily="2" charset="-122"/>
                <a:ea typeface="华文楷体" panose="02010600040101010101" pitchFamily="2" charset="-122"/>
              </a:rPr>
              <a:t>张露萍被捕后，曾经在曾家岩五十号的巷子里出现过一次。为什么她被捕了，又出来了呢？我们当时判断有两种可能：一个是她很坚定，什么也不承认，特务机关没有办法而采取“放长线钓大鱼”的手段，把她放出来，看她跟谁说话，</a:t>
            </a:r>
            <a:endParaRPr lang="zh-CN" altLang="en-US" sz="2800" dirty="0">
              <a:solidFill>
                <a:srgbClr val="FF0000"/>
              </a:solidFill>
              <a:latin typeface="华文楷体" panose="02010600040101010101" pitchFamily="2" charset="-122"/>
              <a:ea typeface="华文楷体" panose="02010600040101010101" pitchFamily="2" charset="-122"/>
            </a:endParaRPr>
          </a:p>
        </p:txBody>
      </p:sp>
      <p:pic>
        <p:nvPicPr>
          <p:cNvPr id="3" name="图片 2">
            <a:extLst>
              <a:ext uri="{FF2B5EF4-FFF2-40B4-BE49-F238E27FC236}">
                <a16:creationId xmlns:a16="http://schemas.microsoft.com/office/drawing/2014/main" xmlns="" id="{D8629AD7-C2CE-455C-9922-6D5F026DD7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1400740"/>
            <a:ext cx="2196368" cy="2244284"/>
          </a:xfrm>
          <a:prstGeom prst="rect">
            <a:avLst/>
          </a:prstGeom>
        </p:spPr>
      </p:pic>
      <p:sp>
        <p:nvSpPr>
          <p:cNvPr id="4" name="文本框 3">
            <a:extLst>
              <a:ext uri="{FF2B5EF4-FFF2-40B4-BE49-F238E27FC236}">
                <a16:creationId xmlns:a16="http://schemas.microsoft.com/office/drawing/2014/main" xmlns="" id="{ED7CD5EA-4CB9-4722-9765-8C8A83998581}"/>
              </a:ext>
            </a:extLst>
          </p:cNvPr>
          <p:cNvSpPr txBox="1"/>
          <p:nvPr/>
        </p:nvSpPr>
        <p:spPr>
          <a:xfrm>
            <a:off x="7020272" y="2276872"/>
            <a:ext cx="1785684" cy="369332"/>
          </a:xfrm>
          <a:prstGeom prst="rect">
            <a:avLst/>
          </a:prstGeom>
          <a:noFill/>
        </p:spPr>
        <p:txBody>
          <a:bodyPr wrap="square" rtlCol="0">
            <a:spAutoFit/>
          </a:bodyPr>
          <a:lstStyle/>
          <a:p>
            <a:r>
              <a:rPr lang="zh-CN" altLang="en-US" dirty="0">
                <a:solidFill>
                  <a:srgbClr val="FF0000"/>
                </a:solidFill>
              </a:rPr>
              <a:t>中间为雷英夫</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27584" y="928370"/>
            <a:ext cx="7530921" cy="4401205"/>
          </a:xfrm>
          <a:prstGeom prst="rect">
            <a:avLst/>
          </a:prstGeom>
        </p:spPr>
        <p:txBody>
          <a:bodyPr wrap="square">
            <a:spAutoFit/>
          </a:bodyPr>
          <a:lstStyle/>
          <a:p>
            <a:pPr marL="0" indent="0">
              <a:buNone/>
            </a:pPr>
            <a:r>
              <a:rPr lang="zh-CN" altLang="zh-CN" sz="2800" dirty="0">
                <a:solidFill>
                  <a:srgbClr val="FF0000"/>
                </a:solidFill>
                <a:latin typeface="华文楷体" panose="02010600040101010101" pitchFamily="2" charset="-122"/>
                <a:ea typeface="华文楷体" panose="02010600040101010101" pitchFamily="2" charset="-122"/>
              </a:rPr>
              <a:t>看她到底进不进周公馆，如果谁同她讲话就抓谁，如果进周公馆就砸周公馆；第二种可能就是她叛变了，引着国民党特务来抓人。但是张露萍出现了以后，见到我们的同志并没有说话，脸绷得紧紧的，表情很严肃。经过我们门口的时候，她离大门只有一米远，跨一步就可以进到院子里来，但她不进，连看都不看就走过去了。因此，我们当时判断是第一种可能性，但也不能完全排除第二种可能性，因为到底是怎么一回事还搞不清楚，只是一种估计。</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611505" y="980440"/>
            <a:ext cx="7776845" cy="4022090"/>
          </a:xfrm>
        </p:spPr>
        <p:txBody>
          <a:bodyPr/>
          <a:lstStyle/>
          <a:p>
            <a:pPr marL="0" indent="0">
              <a:buNone/>
            </a:pPr>
            <a:r>
              <a:rPr lang="zh-CN" altLang="zh-CN" dirty="0">
                <a:solidFill>
                  <a:srgbClr val="FF0000"/>
                </a:solidFill>
                <a:latin typeface="华文楷体" panose="02010600040101010101" pitchFamily="2" charset="-122"/>
                <a:ea typeface="华文楷体" panose="02010600040101010101" pitchFamily="2" charset="-122"/>
              </a:rPr>
              <a:t>现在看来，张露萍同志看穿了敌人的阴谋，她采取的行动是很正确，很聪明，很成熟的。后来，我们看到有些材料上讲，国民党特务机关认为，领导张露萍的不是“周公馆”，而是重庆地下市委。这就说明，张露萍同志的行动保护了南方局领导机关没有受到损失。</a:t>
            </a:r>
            <a:endParaRPr lang="zh-CN" altLang="en-US" dirty="0">
              <a:solidFill>
                <a:srgbClr val="FF0000"/>
              </a:solidFill>
              <a:latin typeface="华文楷体" panose="02010600040101010101" pitchFamily="2" charset="-122"/>
              <a:ea typeface="华文楷体" panose="02010600040101010101" pitchFamily="2" charset="-122"/>
            </a:endParaRPr>
          </a:p>
          <a:p>
            <a:endParaRPr lang="zh-CN" altLang="en-US" dirty="0"/>
          </a:p>
          <a:p>
            <a:pPr marL="0" indent="0">
              <a:buNone/>
            </a:pPr>
            <a:endParaRPr lang="zh-CN" altLang="en-US" dirty="0"/>
          </a:p>
        </p:txBody>
      </p:sp>
      <p:pic>
        <p:nvPicPr>
          <p:cNvPr id="5" name="Picture 3"/>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3616442"/>
            <a:ext cx="3454990" cy="22456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Grp="1" noChangeAspect="1" noChangeArrowheads="1"/>
          </p:cNvPicPr>
          <p:nvPr>
            <p:ph sz="half" idx="1"/>
          </p:nvPr>
        </p:nvPicPr>
        <p:blipFill>
          <a:blip r:embed="rId2" cstate="print"/>
          <a:srcRect/>
          <a:stretch>
            <a:fillRect/>
          </a:stretch>
        </p:blipFill>
        <p:spPr bwMode="auto">
          <a:xfrm>
            <a:off x="539750" y="1196975"/>
            <a:ext cx="4184015" cy="2091690"/>
          </a:xfrm>
          <a:prstGeom prst="rect">
            <a:avLst/>
          </a:prstGeom>
          <a:noFill/>
          <a:ln w="9525">
            <a:noFill/>
            <a:miter lim="800000"/>
            <a:headEnd/>
            <a:tailEnd/>
          </a:ln>
        </p:spPr>
      </p:pic>
      <p:pic>
        <p:nvPicPr>
          <p:cNvPr id="6" name="Picture 2"/>
          <p:cNvPicPr>
            <a:picLocks noGrp="1" noChangeAspect="1" noChangeArrowheads="1"/>
          </p:cNvPicPr>
          <p:nvPr>
            <p:ph sz="half" idx="2"/>
          </p:nvPr>
        </p:nvPicPr>
        <p:blipFill>
          <a:blip r:embed="rId3" cstate="print"/>
          <a:srcRect/>
          <a:stretch>
            <a:fillRect/>
          </a:stretch>
        </p:blipFill>
        <p:spPr>
          <a:xfrm>
            <a:off x="3420110" y="3717290"/>
            <a:ext cx="4536440" cy="2143125"/>
          </a:xfrm>
        </p:spPr>
      </p:pic>
      <p:sp>
        <p:nvSpPr>
          <p:cNvPr id="7" name="TextBox 6"/>
          <p:cNvSpPr txBox="1"/>
          <p:nvPr/>
        </p:nvSpPr>
        <p:spPr>
          <a:xfrm>
            <a:off x="5076190" y="2204720"/>
            <a:ext cx="2722880" cy="400050"/>
          </a:xfrm>
          <a:prstGeom prst="rect">
            <a:avLst/>
          </a:prstGeom>
          <a:noFill/>
        </p:spPr>
        <p:txBody>
          <a:bodyPr wrap="none" rtlCol="0">
            <a:spAutoFit/>
          </a:bodyPr>
          <a:lstStyle/>
          <a:p>
            <a:r>
              <a:rPr lang="zh-CN" altLang="en-US" sz="2000" dirty="0">
                <a:solidFill>
                  <a:srgbClr val="FF0000"/>
                </a:solidFill>
              </a:rPr>
              <a:t>国民党军统白公馆监狱</a:t>
            </a:r>
          </a:p>
        </p:txBody>
      </p:sp>
      <p:sp>
        <p:nvSpPr>
          <p:cNvPr id="8" name="TextBox 7"/>
          <p:cNvSpPr txBox="1"/>
          <p:nvPr/>
        </p:nvSpPr>
        <p:spPr>
          <a:xfrm>
            <a:off x="755650" y="4509135"/>
            <a:ext cx="2214880" cy="400050"/>
          </a:xfrm>
          <a:prstGeom prst="rect">
            <a:avLst/>
          </a:prstGeom>
          <a:noFill/>
        </p:spPr>
        <p:txBody>
          <a:bodyPr wrap="none" rtlCol="0">
            <a:spAutoFit/>
          </a:bodyPr>
          <a:lstStyle/>
          <a:p>
            <a:r>
              <a:rPr lang="zh-CN" altLang="en-US" sz="2000" dirty="0">
                <a:solidFill>
                  <a:srgbClr val="FF0000"/>
                </a:solidFill>
              </a:rPr>
              <a:t>国民党息烽集中营</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3"/>
          <p:cNvPicPr>
            <a:picLocks noChangeAspect="1" noChangeArrowheads="1"/>
          </p:cNvPicPr>
          <p:nvPr/>
        </p:nvPicPr>
        <p:blipFill>
          <a:blip r:embed="rId2" cstate="print"/>
          <a:srcRect/>
          <a:stretch>
            <a:fillRect/>
          </a:stretch>
        </p:blipFill>
        <p:spPr bwMode="auto">
          <a:xfrm>
            <a:off x="1000125" y="1214120"/>
            <a:ext cx="1883410" cy="229679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904875" y="4116705"/>
            <a:ext cx="2091690" cy="17240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6125" y="3786505"/>
            <a:ext cx="5256530" cy="24434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357245" y="1000125"/>
            <a:ext cx="5215255" cy="2246630"/>
          </a:xfrm>
          <a:prstGeom prst="rect">
            <a:avLst/>
          </a:prstGeom>
          <a:noFill/>
        </p:spPr>
        <p:txBody>
          <a:bodyPr wrap="square" rtlCol="0">
            <a:spAutoFit/>
          </a:bodyPr>
          <a:lstStyle/>
          <a:p>
            <a:r>
              <a:rPr lang="zh-CN" altLang="en-US" sz="2800" dirty="0">
                <a:solidFill>
                  <a:srgbClr val="FF0000"/>
                </a:solidFill>
                <a:latin typeface="隶书" panose="02010509060101010101" pitchFamily="49" charset="-122"/>
                <a:ea typeface="隶书" panose="02010509060101010101" pitchFamily="49" charset="-122"/>
              </a:rPr>
              <a:t>韩子栋，</a:t>
            </a:r>
            <a:r>
              <a:rPr lang="en-US" altLang="zh-CN" sz="2800" dirty="0">
                <a:solidFill>
                  <a:srgbClr val="FF0000"/>
                </a:solidFill>
                <a:latin typeface="隶书" panose="02010509060101010101" pitchFamily="49" charset="-122"/>
                <a:ea typeface="隶书" panose="02010509060101010101" pitchFamily="49" charset="-122"/>
              </a:rPr>
              <a:t>《</a:t>
            </a:r>
            <a:r>
              <a:rPr lang="zh-CN" altLang="en-US" sz="2800" dirty="0">
                <a:solidFill>
                  <a:srgbClr val="FF0000"/>
                </a:solidFill>
                <a:latin typeface="隶书" panose="02010509060101010101" pitchFamily="49" charset="-122"/>
                <a:ea typeface="隶书" panose="02010509060101010101" pitchFamily="49" charset="-122"/>
              </a:rPr>
              <a:t>红岩</a:t>
            </a:r>
            <a:r>
              <a:rPr lang="en-US" altLang="zh-CN" sz="2800" dirty="0">
                <a:solidFill>
                  <a:srgbClr val="FF0000"/>
                </a:solidFill>
                <a:latin typeface="隶书" panose="02010509060101010101" pitchFamily="49" charset="-122"/>
                <a:ea typeface="隶书" panose="02010509060101010101" pitchFamily="49" charset="-122"/>
              </a:rPr>
              <a:t>》</a:t>
            </a:r>
            <a:r>
              <a:rPr lang="zh-CN" altLang="en-US" sz="2800" dirty="0">
                <a:solidFill>
                  <a:srgbClr val="FF0000"/>
                </a:solidFill>
                <a:latin typeface="隶书" panose="02010509060101010101" pitchFamily="49" charset="-122"/>
                <a:ea typeface="隶书" panose="02010509060101010101" pitchFamily="49" charset="-122"/>
              </a:rPr>
              <a:t>小说疯老头华子良原型。</a:t>
            </a:r>
            <a:r>
              <a:rPr lang="en-US" altLang="zh-CN" sz="2800" dirty="0">
                <a:solidFill>
                  <a:srgbClr val="FF0000"/>
                </a:solidFill>
                <a:latin typeface="隶书" panose="02010509060101010101" pitchFamily="49" charset="-122"/>
                <a:ea typeface="隶书" panose="02010509060101010101" pitchFamily="49" charset="-122"/>
              </a:rPr>
              <a:t>1933</a:t>
            </a:r>
            <a:r>
              <a:rPr lang="zh-CN" altLang="en-US" sz="2800" dirty="0">
                <a:solidFill>
                  <a:srgbClr val="FF0000"/>
                </a:solidFill>
                <a:latin typeface="隶书" panose="02010509060101010101" pitchFamily="49" charset="-122"/>
                <a:ea typeface="隶书" panose="02010509060101010101" pitchFamily="49" charset="-122"/>
              </a:rPr>
              <a:t>年入党后打入国民党特务组织“蓝衣社”，后暴露被捕。先后在北平、益阳、贵州、重庆关押。</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sz="half" idx="2"/>
          </p:nvPr>
        </p:nvSpPr>
        <p:spPr>
          <a:xfrm>
            <a:off x="4648200" y="857250"/>
            <a:ext cx="4038600" cy="2000250"/>
          </a:xfrm>
        </p:spPr>
        <p:txBody>
          <a:bodyPr rtlCol="0">
            <a:normAutofit/>
          </a:bodyPr>
          <a:lstStyle/>
          <a:p>
            <a:pPr fontAlgn="auto">
              <a:spcAft>
                <a:spcPts val="0"/>
              </a:spcAft>
              <a:buFont typeface="Wingdings 2" panose="05020102010507070707"/>
              <a:buChar char=""/>
              <a:defRPr/>
            </a:pPr>
            <a:endParaRPr lang="en-US" altLang="zh-CN" sz="2400" dirty="0">
              <a:latin typeface="+mj-ea"/>
              <a:ea typeface="+mj-ea"/>
              <a:cs typeface="+mn-cs"/>
            </a:endParaRPr>
          </a:p>
          <a:p>
            <a:pPr fontAlgn="auto">
              <a:spcAft>
                <a:spcPts val="0"/>
              </a:spcAft>
              <a:buFont typeface="Wingdings 2" panose="05020102010507070707"/>
              <a:buChar char=""/>
              <a:defRPr/>
            </a:pPr>
            <a:r>
              <a:rPr lang="zh-CN" altLang="en-US" sz="2400" dirty="0">
                <a:solidFill>
                  <a:srgbClr val="FF0000"/>
                </a:solidFill>
                <a:latin typeface="+mj-ea"/>
                <a:ea typeface="+mj-ea"/>
                <a:cs typeface="+mn-cs"/>
              </a:rPr>
              <a:t>一九四四年十二月十九日，日本即将对贵州地区进行军事进攻时，他们被即刻处死。</a:t>
            </a:r>
            <a:endParaRPr lang="en-US" altLang="zh-CN" sz="2400" dirty="0">
              <a:solidFill>
                <a:srgbClr val="FF0000"/>
              </a:solidFill>
              <a:latin typeface="+mj-ea"/>
              <a:ea typeface="+mj-ea"/>
              <a:cs typeface="+mn-cs"/>
            </a:endParaRPr>
          </a:p>
          <a:p>
            <a:pPr fontAlgn="auto">
              <a:spcAft>
                <a:spcPts val="0"/>
              </a:spcAft>
              <a:buFont typeface="Wingdings 2" panose="05020102010507070707"/>
              <a:buChar char=""/>
              <a:defRPr/>
            </a:pPr>
            <a:endParaRPr lang="zh-CN" altLang="en-US" dirty="0">
              <a:cs typeface="+mn-cs"/>
            </a:endParaRPr>
          </a:p>
        </p:txBody>
      </p:sp>
      <p:pic>
        <p:nvPicPr>
          <p:cNvPr id="49154" name="Picture 2"/>
          <p:cNvPicPr>
            <a:picLocks noGrp="1" noChangeAspect="1" noChangeArrowheads="1"/>
          </p:cNvPicPr>
          <p:nvPr>
            <p:ph sz="half" idx="1"/>
          </p:nvPr>
        </p:nvPicPr>
        <p:blipFill>
          <a:blip r:embed="rId2" cstate="print"/>
          <a:srcRect/>
          <a:stretch>
            <a:fillRect/>
          </a:stretch>
        </p:blipFill>
        <p:spPr>
          <a:xfrm>
            <a:off x="539750" y="836930"/>
            <a:ext cx="3818255" cy="2552700"/>
          </a:xfrm>
        </p:spPr>
      </p:pic>
      <p:pic>
        <p:nvPicPr>
          <p:cNvPr id="8" name="Picture 3"/>
          <p:cNvPicPr>
            <a:picLocks noChangeAspect="1" noChangeArrowheads="1"/>
          </p:cNvPicPr>
          <p:nvPr/>
        </p:nvPicPr>
        <p:blipFill>
          <a:blip r:embed="rId3" cstate="print"/>
          <a:srcRect/>
          <a:stretch>
            <a:fillRect/>
          </a:stretch>
        </p:blipFill>
        <p:spPr bwMode="auto">
          <a:xfrm>
            <a:off x="4714875" y="2929255"/>
            <a:ext cx="2970530" cy="3571875"/>
          </a:xfrm>
          <a:prstGeom prst="rect">
            <a:avLst/>
          </a:prstGeom>
          <a:noFill/>
          <a:ln w="9525">
            <a:noFill/>
            <a:miter lim="800000"/>
            <a:headEnd/>
            <a:tailEnd/>
          </a:ln>
        </p:spPr>
      </p:pic>
      <p:pic>
        <p:nvPicPr>
          <p:cNvPr id="57345" name="Picture 1"/>
          <p:cNvPicPr>
            <a:picLocks noChangeAspect="1" noChangeArrowheads="1"/>
          </p:cNvPicPr>
          <p:nvPr/>
        </p:nvPicPr>
        <p:blipFill>
          <a:blip r:embed="rId4" cstate="print"/>
          <a:srcRect/>
          <a:stretch>
            <a:fillRect/>
          </a:stretch>
        </p:blipFill>
        <p:spPr bwMode="auto">
          <a:xfrm>
            <a:off x="971550" y="3357245"/>
            <a:ext cx="2592070" cy="319341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p:cNvPicPr>
            <a:picLocks noGrp="1" noChangeAspect="1" noChangeArrowheads="1"/>
          </p:cNvPicPr>
          <p:nvPr>
            <p:ph idx="1"/>
          </p:nvPr>
        </p:nvPicPr>
        <p:blipFill>
          <a:blip r:embed="rId2" cstate="print"/>
          <a:srcRect/>
          <a:stretch>
            <a:fillRect/>
          </a:stretch>
        </p:blipFill>
        <p:spPr>
          <a:xfrm>
            <a:off x="785495" y="1000125"/>
            <a:ext cx="2680335" cy="3500755"/>
          </a:xfrm>
        </p:spPr>
      </p:pic>
      <p:pic>
        <p:nvPicPr>
          <p:cNvPr id="40963" name="Picture 4"/>
          <p:cNvPicPr>
            <a:picLocks noChangeAspect="1" noChangeArrowheads="1"/>
          </p:cNvPicPr>
          <p:nvPr/>
        </p:nvPicPr>
        <p:blipFill>
          <a:blip r:embed="rId3" cstate="print"/>
          <a:srcRect/>
          <a:stretch>
            <a:fillRect/>
          </a:stretch>
        </p:blipFill>
        <p:spPr bwMode="auto">
          <a:xfrm>
            <a:off x="4000500" y="1000125"/>
            <a:ext cx="4143375" cy="525907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963"/>
                                        </p:tgtEl>
                                        <p:attrNameLst>
                                          <p:attrName>style.visibility</p:attrName>
                                        </p:attrNameLst>
                                      </p:cBhvr>
                                      <p:to>
                                        <p:strVal val="visible"/>
                                      </p:to>
                                    </p:set>
                                    <p:animEffect>
                                      <p:cBhvr>
                                        <p:cTn id="7" dur="1000"/>
                                        <p:tgtEl>
                                          <p:spTgt spid="40963"/>
                                        </p:tgtEl>
                                      </p:cBhvr>
                                    </p:animEffect>
                                    <p:anim calcmode="lin" valueType="num">
                                      <p:cBhvr>
                                        <p:cTn id="8" dur="1000" fill="hold"/>
                                        <p:tgtEl>
                                          <p:spTgt spid="40963"/>
                                        </p:tgtEl>
                                        <p:attrNameLst>
                                          <p:attrName>ppt_x</p:attrName>
                                        </p:attrNameLst>
                                      </p:cBhvr>
                                      <p:tavLst>
                                        <p:tav tm="0">
                                          <p:val>
                                            <p:strVal val="#ppt_x"/>
                                          </p:val>
                                        </p:tav>
                                        <p:tav tm="100000">
                                          <p:val>
                                            <p:strVal val="#ppt_x"/>
                                          </p:val>
                                        </p:tav>
                                      </p:tavLst>
                                    </p:anim>
                                    <p:anim calcmode="lin" valueType="num">
                                      <p:cBhvr>
                                        <p:cTn id="9" dur="1000" fill="hold"/>
                                        <p:tgtEl>
                                          <p:spTgt spid="409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descr="C:\Users\apple\Desktop\MAIN201210311628000529432975559.jpg"/>
          <p:cNvPicPr>
            <a:picLocks noGrp="1" noChangeAspect="1" noChangeArrowheads="1"/>
          </p:cNvPicPr>
          <p:nvPr>
            <p:ph idx="1"/>
          </p:nvPr>
        </p:nvPicPr>
        <p:blipFill>
          <a:blip r:embed="rId2" cstate="print"/>
          <a:srcRect/>
          <a:stretch>
            <a:fillRect/>
          </a:stretch>
        </p:blipFill>
        <p:spPr>
          <a:xfrm>
            <a:off x="3347864" y="2954140"/>
            <a:ext cx="5309294" cy="2952328"/>
          </a:xfrm>
        </p:spPr>
      </p:pic>
      <p:pic>
        <p:nvPicPr>
          <p:cNvPr id="4099" name="Picture 3" descr="C:\Users\lh\Desktop\55周年活动009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2348880"/>
            <a:ext cx="2088232" cy="284796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E:\2018年\2017年交出版社忠诚与信仰文稿和图片\60、李清来重庆纪念张露萍.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813328"/>
            <a:ext cx="2769096" cy="207682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38475" y="1355081"/>
            <a:ext cx="2857461" cy="461665"/>
          </a:xfrm>
          <a:prstGeom prst="rect">
            <a:avLst/>
          </a:prstGeom>
          <a:noFill/>
        </p:spPr>
        <p:txBody>
          <a:bodyPr wrap="square" rtlCol="0">
            <a:spAutoFit/>
          </a:bodyPr>
          <a:lstStyle/>
          <a:p>
            <a:r>
              <a:rPr lang="zh-CN" altLang="en-US" sz="2400" dirty="0">
                <a:solidFill>
                  <a:srgbClr val="FF0000"/>
                </a:solidFill>
                <a:latin typeface="+mj-ea"/>
                <a:ea typeface="+mj-ea"/>
              </a:rPr>
              <a:t>张露萍丈夫李清</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p:cNvPicPr>
            <a:picLocks noGrp="1" noChangeAspect="1" noChangeArrowheads="1"/>
          </p:cNvPicPr>
          <p:nvPr>
            <p:ph idx="1"/>
          </p:nvPr>
        </p:nvPicPr>
        <p:blipFill>
          <a:blip r:embed="rId2" cstate="print"/>
          <a:srcRect/>
          <a:stretch>
            <a:fillRect/>
          </a:stretch>
        </p:blipFill>
        <p:spPr>
          <a:xfrm>
            <a:off x="857250" y="3429000"/>
            <a:ext cx="1838325" cy="2466975"/>
          </a:xfrm>
        </p:spPr>
      </p:pic>
      <p:pic>
        <p:nvPicPr>
          <p:cNvPr id="52226" name="Picture 3"/>
          <p:cNvPicPr>
            <a:picLocks noChangeAspect="1" noChangeArrowheads="1"/>
          </p:cNvPicPr>
          <p:nvPr/>
        </p:nvPicPr>
        <p:blipFill>
          <a:blip r:embed="rId3" cstate="print"/>
          <a:srcRect/>
          <a:stretch>
            <a:fillRect/>
          </a:stretch>
        </p:blipFill>
        <p:spPr bwMode="auto">
          <a:xfrm>
            <a:off x="2929255" y="786130"/>
            <a:ext cx="1642745" cy="2126615"/>
          </a:xfrm>
          <a:prstGeom prst="rect">
            <a:avLst/>
          </a:prstGeom>
          <a:noFill/>
          <a:ln w="9525">
            <a:noFill/>
            <a:miter lim="800000"/>
            <a:headEnd/>
            <a:tailEnd/>
          </a:ln>
        </p:spPr>
      </p:pic>
      <p:pic>
        <p:nvPicPr>
          <p:cNvPr id="52227" name="Picture 4"/>
          <p:cNvPicPr>
            <a:picLocks noChangeAspect="1" noChangeArrowheads="1"/>
          </p:cNvPicPr>
          <p:nvPr/>
        </p:nvPicPr>
        <p:blipFill>
          <a:blip r:embed="rId4" cstate="print"/>
          <a:srcRect/>
          <a:stretch>
            <a:fillRect/>
          </a:stretch>
        </p:blipFill>
        <p:spPr bwMode="auto">
          <a:xfrm>
            <a:off x="4716145" y="2136140"/>
            <a:ext cx="1784350" cy="2601595"/>
          </a:xfrm>
          <a:prstGeom prst="rect">
            <a:avLst/>
          </a:prstGeom>
          <a:noFill/>
          <a:ln w="9525">
            <a:noFill/>
            <a:miter lim="800000"/>
            <a:headEnd/>
            <a:tailEnd/>
          </a:ln>
        </p:spPr>
      </p:pic>
      <p:pic>
        <p:nvPicPr>
          <p:cNvPr id="52228" name="Picture 6"/>
          <p:cNvPicPr>
            <a:picLocks noChangeAspect="1" noChangeArrowheads="1"/>
          </p:cNvPicPr>
          <p:nvPr/>
        </p:nvPicPr>
        <p:blipFill>
          <a:blip r:embed="rId5" cstate="print"/>
          <a:srcRect/>
          <a:stretch>
            <a:fillRect/>
          </a:stretch>
        </p:blipFill>
        <p:spPr bwMode="auto">
          <a:xfrm>
            <a:off x="6715125" y="3643630"/>
            <a:ext cx="1673225" cy="2240915"/>
          </a:xfrm>
          <a:prstGeom prst="rect">
            <a:avLst/>
          </a:prstGeom>
          <a:noFill/>
          <a:ln w="9525">
            <a:noFill/>
            <a:miter lim="800000"/>
            <a:headEnd/>
            <a:tailEnd/>
          </a:ln>
        </p:spPr>
      </p:pic>
      <p:pic>
        <p:nvPicPr>
          <p:cNvPr id="52229" name="Picture 7"/>
          <p:cNvPicPr>
            <a:picLocks noChangeAspect="1" noChangeArrowheads="1"/>
          </p:cNvPicPr>
          <p:nvPr/>
        </p:nvPicPr>
        <p:blipFill>
          <a:blip r:embed="rId6" cstate="print"/>
          <a:srcRect/>
          <a:stretch>
            <a:fillRect/>
          </a:stretch>
        </p:blipFill>
        <p:spPr bwMode="auto">
          <a:xfrm>
            <a:off x="6572250" y="857250"/>
            <a:ext cx="1630045" cy="2136140"/>
          </a:xfrm>
          <a:prstGeom prst="rect">
            <a:avLst/>
          </a:prstGeom>
          <a:noFill/>
          <a:ln w="9525">
            <a:noFill/>
            <a:miter lim="800000"/>
            <a:headEnd/>
            <a:tailEnd/>
          </a:ln>
        </p:spPr>
      </p:pic>
      <p:pic>
        <p:nvPicPr>
          <p:cNvPr id="52230" name="Picture 2"/>
          <p:cNvPicPr>
            <a:picLocks noChangeAspect="1" noChangeArrowheads="1"/>
          </p:cNvPicPr>
          <p:nvPr/>
        </p:nvPicPr>
        <p:blipFill>
          <a:blip r:embed="rId7" cstate="print"/>
          <a:srcRect/>
          <a:stretch>
            <a:fillRect/>
          </a:stretch>
        </p:blipFill>
        <p:spPr bwMode="auto">
          <a:xfrm>
            <a:off x="323215" y="857250"/>
            <a:ext cx="1738630" cy="2357120"/>
          </a:xfrm>
          <a:prstGeom prst="rect">
            <a:avLst/>
          </a:prstGeom>
          <a:noFill/>
          <a:ln w="9525">
            <a:noFill/>
            <a:miter lim="800000"/>
            <a:headEnd/>
            <a:tailEnd/>
          </a:ln>
        </p:spPr>
      </p:pic>
      <p:pic>
        <p:nvPicPr>
          <p:cNvPr id="52231" name="Picture 3"/>
          <p:cNvPicPr>
            <a:picLocks noChangeAspect="1" noChangeArrowheads="1"/>
          </p:cNvPicPr>
          <p:nvPr/>
        </p:nvPicPr>
        <p:blipFill>
          <a:blip r:embed="rId8" cstate="print"/>
          <a:srcRect/>
          <a:stretch>
            <a:fillRect/>
          </a:stretch>
        </p:blipFill>
        <p:spPr bwMode="auto">
          <a:xfrm>
            <a:off x="2874645" y="3215640"/>
            <a:ext cx="1751330" cy="23221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405" y="1052830"/>
            <a:ext cx="43688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noChangeArrowheads="1"/>
          </p:cNvPicPr>
          <p:nvPr/>
        </p:nvPicPr>
        <p:blipFill>
          <a:blip r:embed="rId3" cstate="print">
            <a:lum bright="12000"/>
          </a:blip>
          <a:srcRect/>
          <a:stretch>
            <a:fillRect/>
          </a:stretch>
        </p:blipFill>
        <p:spPr>
          <a:xfrm>
            <a:off x="538480" y="3982085"/>
            <a:ext cx="1915795" cy="1753235"/>
          </a:xfrm>
          <a:prstGeom prst="rect">
            <a:avLst/>
          </a:prstGeom>
          <a:noFill/>
        </p:spPr>
      </p:pic>
      <p:pic>
        <p:nvPicPr>
          <p:cNvPr id="4" name="Picture 7"/>
          <p:cNvPicPr>
            <a:picLocks noChangeAspect="1" noChangeArrowheads="1"/>
          </p:cNvPicPr>
          <p:nvPr/>
        </p:nvPicPr>
        <p:blipFill>
          <a:blip r:embed="rId4" cstate="print">
            <a:lum bright="6000"/>
          </a:blip>
          <a:srcRect/>
          <a:stretch>
            <a:fillRect/>
          </a:stretch>
        </p:blipFill>
        <p:spPr bwMode="auto">
          <a:xfrm>
            <a:off x="2523490" y="4137025"/>
            <a:ext cx="2381885" cy="2032635"/>
          </a:xfrm>
          <a:prstGeom prst="rect">
            <a:avLst/>
          </a:prstGeom>
          <a:noFill/>
          <a:ln w="9525">
            <a:noFill/>
            <a:miter lim="800000"/>
            <a:headEnd/>
            <a:tailEnd/>
          </a:ln>
        </p:spPr>
      </p:pic>
      <p:pic>
        <p:nvPicPr>
          <p:cNvPr id="5" name="Picture 6"/>
          <p:cNvPicPr>
            <a:picLocks noChangeAspect="1" noChangeArrowheads="1"/>
          </p:cNvPicPr>
          <p:nvPr/>
        </p:nvPicPr>
        <p:blipFill>
          <a:blip r:embed="rId5" cstate="print">
            <a:lum bright="12000"/>
          </a:blip>
          <a:srcRect/>
          <a:stretch>
            <a:fillRect/>
          </a:stretch>
        </p:blipFill>
        <p:spPr bwMode="auto">
          <a:xfrm>
            <a:off x="6395085" y="1567180"/>
            <a:ext cx="1950720" cy="1681480"/>
          </a:xfrm>
          <a:prstGeom prst="rect">
            <a:avLst/>
          </a:prstGeom>
          <a:noFill/>
          <a:ln w="9525">
            <a:noFill/>
            <a:miter lim="800000"/>
            <a:headEnd/>
            <a:tailEnd/>
          </a:ln>
        </p:spPr>
      </p:pic>
      <p:pic>
        <p:nvPicPr>
          <p:cNvPr id="6" name="Picture 3"/>
          <p:cNvPicPr>
            <a:picLocks noChangeAspect="1" noChangeArrowheads="1"/>
          </p:cNvPicPr>
          <p:nvPr/>
        </p:nvPicPr>
        <p:blipFill>
          <a:blip r:embed="rId6" cstate="print">
            <a:lum bright="6000"/>
          </a:blip>
          <a:srcRect/>
          <a:stretch>
            <a:fillRect/>
          </a:stretch>
        </p:blipFill>
        <p:spPr bwMode="auto">
          <a:xfrm>
            <a:off x="5933440" y="3171190"/>
            <a:ext cx="1950720" cy="1684020"/>
          </a:xfrm>
          <a:prstGeom prst="rect">
            <a:avLst/>
          </a:prstGeom>
          <a:noFill/>
          <a:ln w="9525">
            <a:noFill/>
            <a:miter lim="800000"/>
            <a:headEnd/>
            <a:tailEnd/>
          </a:ln>
        </p:spPr>
      </p:pic>
      <p:pic>
        <p:nvPicPr>
          <p:cNvPr id="7" name="Picture 4"/>
          <p:cNvPicPr>
            <a:picLocks noChangeAspect="1" noChangeArrowheads="1"/>
          </p:cNvPicPr>
          <p:nvPr/>
        </p:nvPicPr>
        <p:blipFill>
          <a:blip r:embed="rId7" cstate="print">
            <a:lum bright="12000"/>
          </a:blip>
          <a:srcRect/>
          <a:stretch>
            <a:fillRect/>
          </a:stretch>
        </p:blipFill>
        <p:spPr bwMode="auto">
          <a:xfrm>
            <a:off x="5009515" y="4801235"/>
            <a:ext cx="2110740" cy="18688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600200"/>
            <a:ext cx="8230235" cy="4526915"/>
          </a:xfrm>
        </p:spPr>
        <p:txBody>
          <a:bodyPr rtlCol="0">
            <a:normAutofit lnSpcReduction="10000"/>
          </a:bodyPr>
          <a:lstStyle/>
          <a:p>
            <a:pPr fontAlgn="auto">
              <a:spcAft>
                <a:spcPts val="0"/>
              </a:spcAft>
              <a:buFont typeface="Wingdings 2" panose="05020102010507070707"/>
              <a:buNone/>
              <a:defRPr/>
            </a:pPr>
            <a:r>
              <a:rPr lang="en-US" altLang="zh-CN" dirty="0">
                <a:solidFill>
                  <a:srgbClr val="FF0000"/>
                </a:solidFill>
                <a:latin typeface="+mn-ea"/>
                <a:cs typeface="+mn-cs"/>
              </a:rPr>
              <a:t>     </a:t>
            </a:r>
            <a:r>
              <a:rPr lang="zh-CN" altLang="en-US" dirty="0">
                <a:solidFill>
                  <a:srgbClr val="FF0000"/>
                </a:solidFill>
                <a:latin typeface="+mn-ea"/>
                <a:cs typeface="+mn-cs"/>
              </a:rPr>
              <a:t>张露萍严守秘密，不惜放弃自己的生命，为什么？</a:t>
            </a:r>
            <a:endParaRPr lang="en-US" altLang="zh-CN" dirty="0">
              <a:solidFill>
                <a:srgbClr val="FF0000"/>
              </a:solidFill>
              <a:latin typeface="+mn-ea"/>
              <a:cs typeface="+mn-cs"/>
            </a:endParaRPr>
          </a:p>
          <a:p>
            <a:pPr fontAlgn="auto">
              <a:spcAft>
                <a:spcPts val="0"/>
              </a:spcAft>
              <a:buFont typeface="Wingdings 2" panose="05020102010507070707"/>
              <a:buNone/>
              <a:defRPr/>
            </a:pPr>
            <a:endParaRPr lang="en-US" altLang="zh-CN" dirty="0">
              <a:solidFill>
                <a:srgbClr val="FF0000"/>
              </a:solidFill>
              <a:latin typeface="+mn-ea"/>
              <a:cs typeface="+mn-cs"/>
            </a:endParaRPr>
          </a:p>
          <a:p>
            <a:pPr fontAlgn="auto">
              <a:spcAft>
                <a:spcPts val="0"/>
              </a:spcAft>
              <a:buFont typeface="Wingdings 2" panose="05020102010507070707"/>
              <a:buNone/>
              <a:defRPr/>
            </a:pPr>
            <a:r>
              <a:rPr lang="en-US" altLang="zh-CN" dirty="0">
                <a:solidFill>
                  <a:srgbClr val="FF0000"/>
                </a:solidFill>
                <a:latin typeface="+mn-ea"/>
                <a:cs typeface="+mn-cs"/>
              </a:rPr>
              <a:t>   </a:t>
            </a:r>
            <a:r>
              <a:rPr lang="zh-CN" altLang="en-US" dirty="0">
                <a:solidFill>
                  <a:srgbClr val="FF0000"/>
                </a:solidFill>
                <a:latin typeface="+mn-ea"/>
                <a:cs typeface="+mn-cs"/>
              </a:rPr>
              <a:t>对共产主义信仰的一种执着，她相信人类未来的美好会出现，甚至愿意为这种美好去付出。</a:t>
            </a:r>
            <a:endParaRPr lang="en-US" altLang="zh-CN" dirty="0">
              <a:solidFill>
                <a:srgbClr val="FF0000"/>
              </a:solidFill>
              <a:latin typeface="+mn-ea"/>
              <a:cs typeface="+mn-cs"/>
            </a:endParaRPr>
          </a:p>
          <a:p>
            <a:pPr fontAlgn="auto">
              <a:spcAft>
                <a:spcPts val="0"/>
              </a:spcAft>
              <a:buFont typeface="Wingdings 2" panose="05020102010507070707"/>
              <a:buNone/>
              <a:defRPr/>
            </a:pPr>
            <a:endParaRPr lang="en-US" altLang="zh-CN" dirty="0">
              <a:solidFill>
                <a:srgbClr val="FF0000"/>
              </a:solidFill>
              <a:latin typeface="+mn-ea"/>
              <a:cs typeface="+mn-cs"/>
            </a:endParaRPr>
          </a:p>
          <a:p>
            <a:pPr fontAlgn="auto">
              <a:spcAft>
                <a:spcPts val="0"/>
              </a:spcAft>
              <a:buFont typeface="Wingdings 2" panose="05020102010507070707"/>
              <a:buNone/>
              <a:defRPr/>
            </a:pPr>
            <a:r>
              <a:rPr lang="en-US" altLang="zh-CN" dirty="0">
                <a:solidFill>
                  <a:srgbClr val="FF0000"/>
                </a:solidFill>
                <a:latin typeface="+mn-ea"/>
                <a:cs typeface="+mn-cs"/>
              </a:rPr>
              <a:t>   </a:t>
            </a:r>
            <a:r>
              <a:rPr lang="zh-CN" altLang="en-US" dirty="0">
                <a:solidFill>
                  <a:srgbClr val="FF0000"/>
                </a:solidFill>
                <a:latin typeface="+mn-ea"/>
                <a:cs typeface="+mn-cs"/>
              </a:rPr>
              <a:t>她敬畏自己的崇高使命，她内心有一种强大的力量</a:t>
            </a:r>
            <a:r>
              <a:rPr lang="en-US" altLang="zh-CN" dirty="0">
                <a:solidFill>
                  <a:srgbClr val="FF0000"/>
                </a:solidFill>
                <a:latin typeface="+mn-ea"/>
                <a:cs typeface="+mn-cs"/>
              </a:rPr>
              <a:t>——</a:t>
            </a:r>
            <a:r>
              <a:rPr lang="zh-CN" altLang="en-US" dirty="0">
                <a:solidFill>
                  <a:srgbClr val="FF0000"/>
                </a:solidFill>
                <a:latin typeface="+mn-ea"/>
                <a:cs typeface="+mn-cs"/>
              </a:rPr>
              <a:t>我是党的人</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矩形 4"/>
          <p:cNvSpPr>
            <a:spLocks noChangeArrowheads="1"/>
          </p:cNvSpPr>
          <p:nvPr/>
        </p:nvSpPr>
        <p:spPr bwMode="auto">
          <a:xfrm>
            <a:off x="928370" y="1000125"/>
            <a:ext cx="7501255" cy="397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dirty="0">
                <a:solidFill>
                  <a:srgbClr val="FF0000"/>
                </a:solidFill>
                <a:latin typeface="+mj-ea"/>
                <a:ea typeface="+mj-ea"/>
                <a:sym typeface="楷体" panose="02010609060101010101" pitchFamily="49" charset="-122"/>
              </a:rPr>
              <a:t>信仰的力量，这是党性和人性的高度统一所表现出来的能量。</a:t>
            </a:r>
            <a:endParaRPr lang="en-US" altLang="zh-CN" sz="3600" dirty="0">
              <a:solidFill>
                <a:srgbClr val="FF0000"/>
              </a:solidFill>
              <a:latin typeface="+mj-ea"/>
              <a:ea typeface="+mj-ea"/>
              <a:sym typeface="楷体" panose="02010609060101010101" pitchFamily="49" charset="-122"/>
            </a:endParaRPr>
          </a:p>
          <a:p>
            <a:pPr eaLnBrk="1" hangingPunct="1"/>
            <a:endParaRPr lang="zh-CN" altLang="en-US" sz="3600" dirty="0">
              <a:solidFill>
                <a:srgbClr val="000000"/>
              </a:solidFill>
              <a:latin typeface="楷体" panose="02010609060101010101" pitchFamily="49" charset="-122"/>
              <a:ea typeface="楷体" panose="02010609060101010101" pitchFamily="49" charset="-122"/>
              <a:sym typeface="楷体" panose="02010609060101010101" pitchFamily="49" charset="-122"/>
            </a:endParaRPr>
          </a:p>
          <a:p>
            <a:pPr eaLnBrk="1" hangingPunct="1"/>
            <a:endParaRPr lang="zh-CN" altLang="en-US" sz="3600" dirty="0">
              <a:solidFill>
                <a:srgbClr val="000000"/>
              </a:solidFill>
              <a:latin typeface="楷体" panose="02010609060101010101" pitchFamily="49" charset="-122"/>
              <a:ea typeface="楷体" panose="02010609060101010101" pitchFamily="49" charset="-122"/>
              <a:sym typeface="楷体" panose="02010609060101010101" pitchFamily="49" charset="-122"/>
            </a:endParaRPr>
          </a:p>
          <a:p>
            <a:pPr eaLnBrk="1" hangingPunct="1"/>
            <a:r>
              <a:rPr lang="zh-CN" altLang="en-US" sz="3600" dirty="0">
                <a:solidFill>
                  <a:srgbClr val="FF0000"/>
                </a:solidFill>
                <a:latin typeface="+mj-ea"/>
                <a:ea typeface="+mj-ea"/>
                <a:sym typeface="楷体" panose="02010609060101010101" pitchFamily="49" charset="-122"/>
              </a:rPr>
              <a:t>忠诚与背叛，这是伴随有政治选择的人一生的两个指标。</a:t>
            </a:r>
            <a:endParaRPr lang="en-US" altLang="zh-CN" sz="3600" dirty="0">
              <a:solidFill>
                <a:srgbClr val="FF0000"/>
              </a:solidFill>
              <a:latin typeface="+mj-ea"/>
              <a:ea typeface="+mj-ea"/>
              <a:sym typeface="楷体" panose="02010609060101010101" pitchFamily="49" charset="-122"/>
            </a:endParaRPr>
          </a:p>
          <a:p>
            <a:pPr eaLnBrk="1" hangingPunct="1"/>
            <a:endParaRPr lang="zh-CN" altLang="en-US" sz="3600" dirty="0">
              <a:solidFill>
                <a:srgbClr val="000000"/>
              </a:solidFill>
              <a:latin typeface="楷体" panose="02010609060101010101" pitchFamily="49" charset="-122"/>
              <a:ea typeface="楷体" panose="02010609060101010101" pitchFamily="49" charset="-122"/>
              <a:sym typeface="楷体" panose="02010609060101010101" pitchFamily="49" charset="-122"/>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80440"/>
            <a:ext cx="8229600" cy="5145405"/>
          </a:xfrm>
        </p:spPr>
        <p:txBody>
          <a:bodyPr rtlCol="0">
            <a:normAutofit/>
          </a:bodyPr>
          <a:lstStyle/>
          <a:p>
            <a:pPr marL="0" indent="0" fontAlgn="auto">
              <a:spcAft>
                <a:spcPts val="0"/>
              </a:spcAft>
              <a:buNone/>
              <a:defRPr/>
            </a:pPr>
            <a:r>
              <a:rPr lang="zh-CN" altLang="en-US" sz="2800" b="1" dirty="0">
                <a:solidFill>
                  <a:srgbClr val="FF0000"/>
                </a:solidFill>
                <a:latin typeface="华文楷体" panose="02010600040101010101" pitchFamily="2" charset="-122"/>
                <a:ea typeface="华文楷体" panose="02010600040101010101" pitchFamily="2" charset="-122"/>
              </a:rPr>
              <a:t>习总书记指出：</a:t>
            </a:r>
            <a:endParaRPr lang="en-US" altLang="zh-CN" sz="2800" b="1" dirty="0">
              <a:solidFill>
                <a:srgbClr val="FF0000"/>
              </a:solidFill>
              <a:latin typeface="华文楷体" panose="02010600040101010101" pitchFamily="2" charset="-122"/>
              <a:ea typeface="华文楷体" panose="02010600040101010101" pitchFamily="2" charset="-122"/>
            </a:endParaRPr>
          </a:p>
          <a:p>
            <a:pPr marL="0" indent="0" fontAlgn="auto">
              <a:spcAft>
                <a:spcPts val="0"/>
              </a:spcAft>
              <a:buNone/>
              <a:defRPr/>
            </a:pPr>
            <a:r>
              <a:rPr lang="zh-CN" altLang="en-US" sz="2800" b="1" dirty="0">
                <a:solidFill>
                  <a:srgbClr val="FF0000"/>
                </a:solidFill>
                <a:latin typeface="华文楷体" panose="02010600040101010101" pitchFamily="2" charset="-122"/>
                <a:ea typeface="华文楷体" panose="02010600040101010101" pitchFamily="2" charset="-122"/>
              </a:rPr>
              <a:t>理想信念是共产党人的精神之“钙”，必须加强思想政治建设，解决好世界观、人生观、价值观这个“总开关”问题。</a:t>
            </a:r>
            <a:endParaRPr lang="en-US" altLang="zh-CN" sz="2800" b="1" dirty="0">
              <a:solidFill>
                <a:srgbClr val="FF0000"/>
              </a:solidFill>
              <a:latin typeface="华文楷体" panose="02010600040101010101" pitchFamily="2" charset="-122"/>
              <a:ea typeface="华文楷体" panose="02010600040101010101" pitchFamily="2" charset="-122"/>
            </a:endParaRPr>
          </a:p>
          <a:p>
            <a:pPr marL="0" indent="0" fontAlgn="auto">
              <a:spcAft>
                <a:spcPts val="0"/>
              </a:spcAft>
              <a:buNone/>
              <a:defRPr/>
            </a:pPr>
            <a:endParaRPr lang="zh-CN" altLang="en-US" sz="2800" b="1" dirty="0">
              <a:solidFill>
                <a:srgbClr val="FF0000"/>
              </a:solidFill>
              <a:latin typeface="华文楷体" panose="02010600040101010101" pitchFamily="2" charset="-122"/>
              <a:ea typeface="华文楷体" panose="02010600040101010101" pitchFamily="2" charset="-122"/>
              <a:cs typeface="+mn-cs"/>
            </a:endParaRPr>
          </a:p>
          <a:p>
            <a:pPr marL="0" indent="0" fontAlgn="auto">
              <a:spcAft>
                <a:spcPts val="0"/>
              </a:spcAft>
              <a:buNone/>
              <a:defRPr/>
            </a:pPr>
            <a:r>
              <a:rPr lang="zh-CN" altLang="en-US" sz="2800" b="1" dirty="0">
                <a:solidFill>
                  <a:srgbClr val="FF0000"/>
                </a:solidFill>
                <a:latin typeface="华文楷体" panose="02010600040101010101" pitchFamily="2" charset="-122"/>
                <a:ea typeface="华文楷体" panose="02010600040101010101" pitchFamily="2" charset="-122"/>
                <a:cs typeface="+mn-cs"/>
              </a:rPr>
              <a:t>地下党时期</a:t>
            </a:r>
            <a:r>
              <a:rPr lang="zh-CN" altLang="en-US" sz="2800" dirty="0">
                <a:solidFill>
                  <a:srgbClr val="FF0000"/>
                </a:solidFill>
                <a:latin typeface="华文楷体" panose="02010600040101010101" pitchFamily="2" charset="-122"/>
                <a:ea typeface="华文楷体" panose="02010600040101010101" pitchFamily="2" charset="-122"/>
                <a:cs typeface="+mn-cs"/>
              </a:rPr>
              <a:t>共产党员随时面对的考验是生死问题</a:t>
            </a:r>
            <a:endParaRPr lang="en-US" altLang="zh-CN" sz="2800" dirty="0">
              <a:solidFill>
                <a:srgbClr val="FF0000"/>
              </a:solidFill>
              <a:latin typeface="华文楷体" panose="02010600040101010101" pitchFamily="2" charset="-122"/>
              <a:ea typeface="华文楷体" panose="02010600040101010101" pitchFamily="2" charset="-122"/>
              <a:cs typeface="+mn-cs"/>
            </a:endParaRPr>
          </a:p>
          <a:p>
            <a:pPr marL="0" indent="0" fontAlgn="auto">
              <a:spcAft>
                <a:spcPts val="0"/>
              </a:spcAft>
              <a:buNone/>
              <a:defRPr/>
            </a:pPr>
            <a:r>
              <a:rPr lang="zh-CN" altLang="en-US" sz="2800" b="1" dirty="0">
                <a:solidFill>
                  <a:srgbClr val="FF0000"/>
                </a:solidFill>
                <a:latin typeface="华文楷体" panose="02010600040101010101" pitchFamily="2" charset="-122"/>
                <a:ea typeface="华文楷体" panose="02010600040101010101" pitchFamily="2" charset="-122"/>
                <a:cs typeface="+mn-cs"/>
              </a:rPr>
              <a:t>和平建设时期</a:t>
            </a:r>
            <a:r>
              <a:rPr lang="zh-CN" altLang="en-US" sz="2800" dirty="0">
                <a:solidFill>
                  <a:srgbClr val="FF0000"/>
                </a:solidFill>
                <a:latin typeface="华文楷体" panose="02010600040101010101" pitchFamily="2" charset="-122"/>
                <a:ea typeface="华文楷体" panose="02010600040101010101" pitchFamily="2" charset="-122"/>
                <a:cs typeface="+mn-cs"/>
              </a:rPr>
              <a:t>共产党员随时面临的考验是名利问题</a:t>
            </a:r>
            <a:endParaRPr lang="en-US" altLang="zh-CN" sz="2800" dirty="0">
              <a:solidFill>
                <a:srgbClr val="FF0000"/>
              </a:solidFill>
              <a:latin typeface="华文楷体" panose="02010600040101010101" pitchFamily="2" charset="-122"/>
              <a:ea typeface="华文楷体" panose="02010600040101010101" pitchFamily="2" charset="-122"/>
              <a:cs typeface="+mn-cs"/>
            </a:endParaRPr>
          </a:p>
          <a:p>
            <a:pPr marL="0" indent="0" fontAlgn="auto">
              <a:spcAft>
                <a:spcPts val="0"/>
              </a:spcAft>
              <a:buNone/>
              <a:defRPr/>
            </a:pPr>
            <a:r>
              <a:rPr lang="zh-CN" altLang="en-US" sz="2800" b="1" dirty="0">
                <a:solidFill>
                  <a:srgbClr val="FF0000"/>
                </a:solidFill>
                <a:latin typeface="华文楷体" panose="02010600040101010101" pitchFamily="2" charset="-122"/>
                <a:ea typeface="华文楷体" panose="02010600040101010101" pitchFamily="2" charset="-122"/>
                <a:cs typeface="+mn-cs"/>
              </a:rPr>
              <a:t>地下党期间</a:t>
            </a:r>
            <a:r>
              <a:rPr lang="zh-CN" altLang="en-US" sz="2800" dirty="0">
                <a:solidFill>
                  <a:srgbClr val="FF0000"/>
                </a:solidFill>
                <a:latin typeface="华文楷体" panose="02010600040101010101" pitchFamily="2" charset="-122"/>
                <a:ea typeface="华文楷体" panose="02010600040101010101" pitchFamily="2" charset="-122"/>
                <a:cs typeface="+mn-cs"/>
              </a:rPr>
              <a:t>共产党员的价值取向是无私奉献</a:t>
            </a:r>
            <a:endParaRPr lang="en-US" altLang="zh-CN" sz="2800" dirty="0">
              <a:solidFill>
                <a:srgbClr val="FF0000"/>
              </a:solidFill>
              <a:latin typeface="华文楷体" panose="02010600040101010101" pitchFamily="2" charset="-122"/>
              <a:ea typeface="华文楷体" panose="02010600040101010101" pitchFamily="2" charset="-122"/>
              <a:cs typeface="+mn-cs"/>
            </a:endParaRPr>
          </a:p>
          <a:p>
            <a:pPr marL="0" indent="0" fontAlgn="auto">
              <a:spcAft>
                <a:spcPts val="0"/>
              </a:spcAft>
              <a:buNone/>
              <a:defRPr/>
            </a:pPr>
            <a:r>
              <a:rPr lang="zh-CN" altLang="en-US" sz="2800" b="1" dirty="0">
                <a:solidFill>
                  <a:srgbClr val="FF0000"/>
                </a:solidFill>
                <a:latin typeface="华文楷体" panose="02010600040101010101" pitchFamily="2" charset="-122"/>
                <a:ea typeface="华文楷体" panose="02010600040101010101" pitchFamily="2" charset="-122"/>
                <a:cs typeface="+mn-cs"/>
              </a:rPr>
              <a:t>和平建设</a:t>
            </a:r>
            <a:r>
              <a:rPr lang="zh-CN" altLang="en-US" sz="2800" dirty="0">
                <a:solidFill>
                  <a:srgbClr val="FF0000"/>
                </a:solidFill>
                <a:latin typeface="华文楷体" panose="02010600040101010101" pitchFamily="2" charset="-122"/>
                <a:ea typeface="华文楷体" panose="02010600040101010101" pitchFamily="2" charset="-122"/>
                <a:cs typeface="+mn-cs"/>
              </a:rPr>
              <a:t>时期共产党员的价值取向是立党为公</a:t>
            </a:r>
            <a:endParaRPr lang="en-US" altLang="zh-CN" sz="2800" dirty="0">
              <a:solidFill>
                <a:srgbClr val="FF0000"/>
              </a:solidFill>
              <a:latin typeface="华文楷体" panose="02010600040101010101" pitchFamily="2" charset="-122"/>
              <a:ea typeface="华文楷体" panose="02010600040101010101" pitchFamily="2" charset="-122"/>
              <a:cs typeface="+mn-cs"/>
            </a:endParaRPr>
          </a:p>
          <a:p>
            <a:pPr marL="0" indent="0" fontAlgn="auto">
              <a:spcAft>
                <a:spcPts val="0"/>
              </a:spcAft>
              <a:buNone/>
              <a:defRPr/>
            </a:pPr>
            <a:endParaRPr lang="en-US" altLang="zh-CN" sz="2800" b="1" dirty="0">
              <a:solidFill>
                <a:srgbClr val="FF0000"/>
              </a:solidFill>
              <a:latin typeface="华文楷体" panose="02010600040101010101" pitchFamily="2" charset="-122"/>
              <a:ea typeface="华文楷体" panose="02010600040101010101" pitchFamily="2" charset="-122"/>
            </a:endParaRPr>
          </a:p>
          <a:p>
            <a:pPr marL="0" indent="0" fontAlgn="auto">
              <a:spcAft>
                <a:spcPts val="0"/>
              </a:spcAft>
              <a:buFont typeface="Wingdings 2" panose="05020102010507070707"/>
              <a:buNone/>
              <a:defRPr/>
            </a:pPr>
            <a:endParaRPr lang="zh-CN" altLang="en-US" dirty="0">
              <a:cs typeface="+mn-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标题 1"/>
          <p:cNvSpPr>
            <a:spLocks noGrp="1"/>
          </p:cNvSpPr>
          <p:nvPr>
            <p:ph type="title"/>
          </p:nvPr>
        </p:nvSpPr>
        <p:spPr>
          <a:xfrm>
            <a:off x="457200" y="274955"/>
            <a:ext cx="8229600" cy="2296795"/>
          </a:xfrm>
        </p:spPr>
        <p:txBody>
          <a:bodyPr/>
          <a:lstStyle/>
          <a:p>
            <a:r>
              <a:rPr lang="zh-CN" altLang="en-US" sz="4000" dirty="0">
                <a:solidFill>
                  <a:srgbClr val="FF0000"/>
                </a:solidFill>
              </a:rPr>
              <a:t>三</a:t>
            </a:r>
            <a:r>
              <a:rPr lang="zh-CN" altLang="en-US" sz="4000" dirty="0" smtClean="0">
                <a:solidFill>
                  <a:srgbClr val="FF0000"/>
                </a:solidFill>
              </a:rPr>
              <a:t>、</a:t>
            </a:r>
            <a:r>
              <a:rPr lang="zh-CN" altLang="en-US" sz="4000" dirty="0">
                <a:solidFill>
                  <a:srgbClr val="FF0000"/>
                </a:solidFill>
                <a:latin typeface="+mj-ea"/>
                <a:sym typeface="华文楷体" panose="02010600040101010101" charset="-122"/>
              </a:rPr>
              <a:t>临刑寄语</a:t>
            </a:r>
            <a:r>
              <a:rPr lang="en-US" altLang="zh-CN" sz="4000" dirty="0">
                <a:solidFill>
                  <a:srgbClr val="FF0000"/>
                </a:solidFill>
                <a:latin typeface="+mj-ea"/>
                <a:sym typeface="华文楷体" panose="02010600040101010101" charset="-122"/>
              </a:rPr>
              <a:t>——</a:t>
            </a:r>
            <a:r>
              <a:rPr lang="zh-CN" altLang="en-US" sz="4000" dirty="0">
                <a:solidFill>
                  <a:srgbClr val="FF0000"/>
                </a:solidFill>
                <a:latin typeface="+mj-ea"/>
                <a:sym typeface="华文楷体" panose="02010600040101010101" charset="-122"/>
              </a:rPr>
              <a:t>“狱中八条”</a:t>
            </a:r>
            <a:r>
              <a:rPr lang="en-US" altLang="zh-CN" sz="4000" dirty="0">
                <a:solidFill>
                  <a:srgbClr val="FF0000"/>
                </a:solidFill>
                <a:latin typeface="+mj-ea"/>
                <a:sym typeface="华文楷体" panose="02010600040101010101" charset="-122"/>
              </a:rPr>
              <a:t/>
            </a:r>
            <a:br>
              <a:rPr lang="en-US" altLang="zh-CN" sz="4000" dirty="0">
                <a:solidFill>
                  <a:srgbClr val="FF0000"/>
                </a:solidFill>
                <a:latin typeface="+mj-ea"/>
                <a:sym typeface="华文楷体" panose="02010600040101010101" charset="-122"/>
              </a:rPr>
            </a:br>
            <a:endParaRPr lang="zh-CN" altLang="en-US" sz="4000" dirty="0">
              <a:solidFill>
                <a:srgbClr val="FF0000"/>
              </a:solidFill>
            </a:endParaRPr>
          </a:p>
        </p:txBody>
      </p:sp>
      <p:sp>
        <p:nvSpPr>
          <p:cNvPr id="3" name="内容占位符 2"/>
          <p:cNvSpPr>
            <a:spLocks noGrp="1"/>
          </p:cNvSpPr>
          <p:nvPr>
            <p:ph idx="1"/>
          </p:nvPr>
        </p:nvSpPr>
        <p:spPr>
          <a:xfrm>
            <a:off x="457200" y="1600200"/>
            <a:ext cx="8230235" cy="4526915"/>
          </a:xfrm>
        </p:spPr>
        <p:txBody>
          <a:bodyPr>
            <a:normAutofit/>
          </a:bodyPr>
          <a:lstStyle/>
          <a:p>
            <a:endParaRPr lang="en-US" altLang="zh-CN" dirty="0"/>
          </a:p>
          <a:p>
            <a:pPr marL="0" indent="0">
              <a:buNone/>
            </a:pPr>
            <a:r>
              <a:rPr lang="en-US" altLang="zh-CN" dirty="0">
                <a:solidFill>
                  <a:srgbClr val="FF0000"/>
                </a:solidFill>
                <a:latin typeface="隶书" panose="02010509060101010101" pitchFamily="49" charset="-122"/>
                <a:ea typeface="隶书" panose="02010509060101010101" pitchFamily="49" charset="-122"/>
              </a:rPr>
              <a:t>   1</a:t>
            </a:r>
            <a:r>
              <a:rPr lang="zh-CN" altLang="en-US" dirty="0">
                <a:solidFill>
                  <a:srgbClr val="FF0000"/>
                </a:solidFill>
                <a:latin typeface="隶书" panose="02010509060101010101" pitchFamily="49" charset="-122"/>
                <a:ea typeface="隶书" panose="02010509060101010101" pitchFamily="49" charset="-122"/>
              </a:rPr>
              <a:t>、狱中讨论总结</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noChangeArrowheads="1"/>
          </p:cNvSpPr>
          <p:nvPr>
            <p:ph type="title"/>
          </p:nvPr>
        </p:nvSpPr>
        <p:spPr>
          <a:xfrm>
            <a:off x="457200" y="274638"/>
            <a:ext cx="8147050" cy="1066800"/>
          </a:xfrm>
        </p:spPr>
        <p:txBody>
          <a:bodyPr/>
          <a:lstStyle/>
          <a:p>
            <a:r>
              <a:rPr lang="zh-CN" altLang="en-US" sz="3200" b="1" dirty="0">
                <a:solidFill>
                  <a:srgbClr val="FF0000"/>
                </a:solidFill>
                <a:latin typeface="+mn-ea"/>
                <a:ea typeface="+mn-ea"/>
                <a:sym typeface="楷体" panose="02010609060101010101" pitchFamily="49" charset="-122"/>
              </a:rPr>
              <a:t>歌乐山下，悲声壮绝！</a:t>
            </a:r>
          </a:p>
        </p:txBody>
      </p:sp>
      <p:pic>
        <p:nvPicPr>
          <p:cNvPr id="4" name="Picture 3" descr="C:\Users\lh\Desktop\c9bda5518d0dc926">
            <a:extLst>
              <a:ext uri="{FF2B5EF4-FFF2-40B4-BE49-F238E27FC236}">
                <a16:creationId xmlns:a16="http://schemas.microsoft.com/office/drawing/2014/main" xmlns="" id="{4FE46604-1454-7042-9DB7-FD41A4F84CE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456" y="1628801"/>
            <a:ext cx="2820311" cy="18001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C:\Users\lh\Desktop\W020090701374126070381.jpg">
            <a:extLst>
              <a:ext uri="{FF2B5EF4-FFF2-40B4-BE49-F238E27FC236}">
                <a16:creationId xmlns:a16="http://schemas.microsoft.com/office/drawing/2014/main" xmlns="" id="{1C0E6CEF-CAD8-4945-B3E0-E8DBA3F2C7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4077072"/>
            <a:ext cx="2820312" cy="1800200"/>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xmlns="" id="{24716FE4-4305-2743-99AE-4763477875EA}"/>
              </a:ext>
            </a:extLst>
          </p:cNvPr>
          <p:cNvSpPr txBox="1"/>
          <p:nvPr/>
        </p:nvSpPr>
        <p:spPr>
          <a:xfrm>
            <a:off x="4283968" y="1700808"/>
            <a:ext cx="4104456" cy="3785652"/>
          </a:xfrm>
          <a:prstGeom prst="rect">
            <a:avLst/>
          </a:prstGeom>
          <a:noFill/>
        </p:spPr>
        <p:txBody>
          <a:bodyPr wrap="square" rtlCol="0">
            <a:spAutoFit/>
          </a:bodyPr>
          <a:lstStyle/>
          <a:p>
            <a:r>
              <a:rPr kumimoji="1" lang="zh-CN" altLang="en-US" dirty="0"/>
              <a:t>      </a:t>
            </a:r>
            <a:r>
              <a:rPr kumimoji="1" lang="zh-CN" altLang="en-US" sz="2400" dirty="0">
                <a:solidFill>
                  <a:srgbClr val="FF0000"/>
                </a:solidFill>
                <a:latin typeface="+mn-ea"/>
                <a:ea typeface="+mn-ea"/>
              </a:rPr>
              <a:t>从</a:t>
            </a:r>
            <a:r>
              <a:rPr kumimoji="1" lang="en-US" altLang="zh-CN" sz="2400" dirty="0">
                <a:solidFill>
                  <a:srgbClr val="FF0000"/>
                </a:solidFill>
                <a:latin typeface="+mn-ea"/>
                <a:ea typeface="+mn-ea"/>
              </a:rPr>
              <a:t>1949</a:t>
            </a:r>
            <a:r>
              <a:rPr kumimoji="1" lang="zh-CN" altLang="en-US" sz="2400" dirty="0">
                <a:solidFill>
                  <a:srgbClr val="FF0000"/>
                </a:solidFill>
                <a:latin typeface="+mn-ea"/>
                <a:ea typeface="+mn-ea"/>
              </a:rPr>
              <a:t>年</a:t>
            </a:r>
            <a:r>
              <a:rPr kumimoji="1" lang="en-US" altLang="zh-CN" sz="2400" dirty="0">
                <a:solidFill>
                  <a:srgbClr val="FF0000"/>
                </a:solidFill>
                <a:latin typeface="+mn-ea"/>
                <a:ea typeface="+mn-ea"/>
              </a:rPr>
              <a:t>10</a:t>
            </a:r>
            <a:r>
              <a:rPr kumimoji="1" lang="zh-CN" altLang="en-US" sz="2400" dirty="0">
                <a:solidFill>
                  <a:srgbClr val="FF0000"/>
                </a:solidFill>
                <a:latin typeface="+mn-ea"/>
                <a:ea typeface="+mn-ea"/>
              </a:rPr>
              <a:t>月</a:t>
            </a:r>
            <a:r>
              <a:rPr kumimoji="1" lang="en-US" altLang="zh-CN" sz="2400" dirty="0">
                <a:solidFill>
                  <a:srgbClr val="FF0000"/>
                </a:solidFill>
                <a:latin typeface="+mn-ea"/>
                <a:ea typeface="+mn-ea"/>
              </a:rPr>
              <a:t>1</a:t>
            </a:r>
            <a:r>
              <a:rPr kumimoji="1" lang="zh-CN" altLang="en-US" sz="2400" dirty="0">
                <a:solidFill>
                  <a:srgbClr val="FF0000"/>
                </a:solidFill>
                <a:latin typeface="+mn-ea"/>
                <a:ea typeface="+mn-ea"/>
              </a:rPr>
              <a:t>日新中国成立到</a:t>
            </a:r>
            <a:r>
              <a:rPr kumimoji="1" lang="en-US" altLang="zh-CN" sz="2400" dirty="0">
                <a:solidFill>
                  <a:srgbClr val="FF0000"/>
                </a:solidFill>
                <a:latin typeface="+mn-ea"/>
                <a:ea typeface="+mn-ea"/>
              </a:rPr>
              <a:t>11</a:t>
            </a:r>
            <a:r>
              <a:rPr kumimoji="1" lang="zh-CN" altLang="en-US" sz="2400" dirty="0">
                <a:solidFill>
                  <a:srgbClr val="FF0000"/>
                </a:solidFill>
                <a:latin typeface="+mn-ea"/>
                <a:ea typeface="+mn-ea"/>
              </a:rPr>
              <a:t>月</a:t>
            </a:r>
            <a:r>
              <a:rPr kumimoji="1" lang="en-US" altLang="zh-CN" sz="2400" dirty="0">
                <a:solidFill>
                  <a:srgbClr val="FF0000"/>
                </a:solidFill>
                <a:latin typeface="+mn-ea"/>
                <a:ea typeface="+mn-ea"/>
              </a:rPr>
              <a:t>27</a:t>
            </a:r>
            <a:r>
              <a:rPr kumimoji="1" lang="zh-CN" altLang="en-US" sz="2400" dirty="0">
                <a:solidFill>
                  <a:srgbClr val="FF0000"/>
                </a:solidFill>
                <a:latin typeface="+mn-ea"/>
                <a:ea typeface="+mn-ea"/>
              </a:rPr>
              <a:t>日被屠杀的最后五十七天</a:t>
            </a:r>
            <a:endParaRPr kumimoji="1" lang="en-US" altLang="zh-CN" sz="2400" dirty="0">
              <a:solidFill>
                <a:srgbClr val="FF0000"/>
              </a:solidFill>
              <a:latin typeface="+mn-ea"/>
              <a:ea typeface="+mn-ea"/>
            </a:endParaRPr>
          </a:p>
          <a:p>
            <a:r>
              <a:rPr kumimoji="1" lang="zh-CN" altLang="en-US" sz="2400" dirty="0">
                <a:solidFill>
                  <a:srgbClr val="FF0000"/>
                </a:solidFill>
                <a:latin typeface="+mn-ea"/>
                <a:ea typeface="+mn-ea"/>
              </a:rPr>
              <a:t>     </a:t>
            </a:r>
            <a:endParaRPr kumimoji="1" lang="en-US" altLang="zh-CN" sz="2400" dirty="0">
              <a:solidFill>
                <a:srgbClr val="FF0000"/>
              </a:solidFill>
              <a:latin typeface="+mn-ea"/>
              <a:ea typeface="+mn-ea"/>
            </a:endParaRPr>
          </a:p>
          <a:p>
            <a:r>
              <a:rPr kumimoji="1" lang="en-US" altLang="zh-CN" sz="2400" dirty="0">
                <a:solidFill>
                  <a:srgbClr val="FF0000"/>
                </a:solidFill>
                <a:latin typeface="+mn-ea"/>
                <a:ea typeface="+mn-ea"/>
              </a:rPr>
              <a:t>     </a:t>
            </a:r>
            <a:r>
              <a:rPr kumimoji="1" lang="zh-CN" altLang="en-US" sz="2400" dirty="0">
                <a:solidFill>
                  <a:srgbClr val="FF0000"/>
                </a:solidFill>
                <a:latin typeface="+mn-ea"/>
                <a:ea typeface="+mn-ea"/>
              </a:rPr>
              <a:t>从大喜到大悲</a:t>
            </a:r>
            <a:endParaRPr kumimoji="1" lang="en-US" altLang="zh-CN" sz="2400" dirty="0">
              <a:solidFill>
                <a:srgbClr val="FF0000"/>
              </a:solidFill>
              <a:latin typeface="+mn-ea"/>
              <a:ea typeface="+mn-ea"/>
            </a:endParaRPr>
          </a:p>
          <a:p>
            <a:r>
              <a:rPr kumimoji="1" lang="zh-CN" altLang="en-US" sz="2400" dirty="0">
                <a:solidFill>
                  <a:srgbClr val="FF0000"/>
                </a:solidFill>
                <a:latin typeface="+mn-ea"/>
                <a:ea typeface="+mn-ea"/>
              </a:rPr>
              <a:t>     从盼望出狱到面对死亡</a:t>
            </a:r>
            <a:endParaRPr kumimoji="1" lang="en-US" altLang="zh-CN" sz="2400" dirty="0">
              <a:solidFill>
                <a:srgbClr val="FF0000"/>
              </a:solidFill>
              <a:latin typeface="+mn-ea"/>
              <a:ea typeface="+mn-ea"/>
            </a:endParaRPr>
          </a:p>
          <a:p>
            <a:r>
              <a:rPr kumimoji="1" lang="zh-CN" altLang="en-US" sz="2400" dirty="0">
                <a:solidFill>
                  <a:srgbClr val="FF0000"/>
                </a:solidFill>
                <a:latin typeface="+mn-ea"/>
                <a:ea typeface="+mn-ea"/>
              </a:rPr>
              <a:t>     从要死得其所到血与泪的嘱托</a:t>
            </a:r>
            <a:endParaRPr kumimoji="1" lang="en-US" altLang="zh-CN" sz="2400" dirty="0">
              <a:solidFill>
                <a:srgbClr val="FF0000"/>
              </a:solidFill>
              <a:latin typeface="+mn-ea"/>
              <a:ea typeface="+mn-ea"/>
            </a:endParaRPr>
          </a:p>
          <a:p>
            <a:r>
              <a:rPr kumimoji="1" lang="zh-CN" altLang="en-US" sz="2400" dirty="0">
                <a:solidFill>
                  <a:srgbClr val="FF0000"/>
                </a:solidFill>
                <a:latin typeface="+mn-ea"/>
                <a:ea typeface="+mn-ea"/>
              </a:rPr>
              <a:t>      用死亡捍卫生命的意义</a:t>
            </a:r>
            <a:endParaRPr kumimoji="1" lang="en-US" altLang="zh-CN" sz="2400" dirty="0">
              <a:solidFill>
                <a:srgbClr val="FF0000"/>
              </a:solidFill>
              <a:latin typeface="+mn-ea"/>
              <a:ea typeface="+mn-ea"/>
            </a:endParaRPr>
          </a:p>
          <a:p>
            <a:r>
              <a:rPr kumimoji="1" lang="zh-CN" altLang="en-US" sz="2400" dirty="0">
                <a:solidFill>
                  <a:srgbClr val="FF0000"/>
                </a:solidFill>
                <a:latin typeface="+mn-ea"/>
                <a:ea typeface="+mn-ea"/>
              </a:rPr>
              <a:t>      用生命表达绝对的忠诚</a:t>
            </a:r>
          </a:p>
        </p:txBody>
      </p:sp>
    </p:spTree>
    <p:extLst>
      <p:ext uri="{BB962C8B-B14F-4D97-AF65-F5344CB8AC3E}">
        <p14:creationId xmlns:p14="http://schemas.microsoft.com/office/powerpoint/2010/main" val="30839427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xmlns="" id="{EED57C17-C81B-480A-9137-E241372D578C}"/>
              </a:ext>
            </a:extLst>
          </p:cNvPr>
          <p:cNvSpPr>
            <a:spLocks noGrp="1"/>
          </p:cNvSpPr>
          <p:nvPr>
            <p:ph type="title"/>
          </p:nvPr>
        </p:nvSpPr>
        <p:spPr/>
        <p:txBody>
          <a:bodyPr/>
          <a:lstStyle/>
          <a:p>
            <a:r>
              <a:rPr lang="zh-CN" altLang="zh-CN" sz="2800" kern="100" dirty="0">
                <a:solidFill>
                  <a:srgbClr val="FF0000"/>
                </a:solidFill>
                <a:effectLst/>
                <a:latin typeface="华文楷体" panose="02010600040101010101" pitchFamily="2" charset="-122"/>
                <a:ea typeface="华文楷体" panose="02010600040101010101" pitchFamily="2" charset="-122"/>
                <a:cs typeface="Times New Roman" panose="02020603050405020304" pitchFamily="18" charset="0"/>
              </a:rPr>
              <a:t>生命的存在，死亡的出现，是客观存在的自然规律</a:t>
            </a:r>
            <a:endParaRPr lang="zh-CN" altLang="en-US" sz="2800" dirty="0">
              <a:solidFill>
                <a:srgbClr val="FF0000"/>
              </a:solidFill>
              <a:latin typeface="华文楷体" panose="02010600040101010101" pitchFamily="2" charset="-122"/>
              <a:ea typeface="华文楷体" panose="02010600040101010101" pitchFamily="2" charset="-122"/>
            </a:endParaRPr>
          </a:p>
        </p:txBody>
      </p:sp>
      <p:sp>
        <p:nvSpPr>
          <p:cNvPr id="5" name="内容占位符 4">
            <a:extLst>
              <a:ext uri="{FF2B5EF4-FFF2-40B4-BE49-F238E27FC236}">
                <a16:creationId xmlns:a16="http://schemas.microsoft.com/office/drawing/2014/main" xmlns="" id="{CB27409D-6E99-4571-B927-3534A2FDC8FD}"/>
              </a:ext>
            </a:extLst>
          </p:cNvPr>
          <p:cNvSpPr>
            <a:spLocks noGrp="1"/>
          </p:cNvSpPr>
          <p:nvPr>
            <p:ph idx="1"/>
          </p:nvPr>
        </p:nvSpPr>
        <p:spPr>
          <a:xfrm>
            <a:off x="457200" y="1417638"/>
            <a:ext cx="8229600" cy="4708525"/>
          </a:xfrm>
        </p:spPr>
        <p:txBody>
          <a:bodyPr/>
          <a:lstStyle/>
          <a:p>
            <a:pPr marL="0" indent="0">
              <a:buNone/>
            </a:pP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400" kern="100" dirty="0">
                <a:solidFill>
                  <a:srgbClr val="FF0000"/>
                </a:solidFill>
                <a:effectLst/>
                <a:latin typeface="+mn-ea"/>
                <a:cs typeface="Times New Roman" panose="02020603050405020304" pitchFamily="18" charset="0"/>
              </a:rPr>
              <a:t>试图把生命个体的物质现象予以永恒的努力，在人类历史发展的过程中没有成功的记录。</a:t>
            </a:r>
            <a:endParaRPr lang="en-US" altLang="zh-CN" sz="2400" kern="100" dirty="0">
              <a:solidFill>
                <a:srgbClr val="FF0000"/>
              </a:solidFill>
              <a:effectLst/>
              <a:latin typeface="+mn-ea"/>
              <a:cs typeface="Times New Roman" panose="02020603050405020304" pitchFamily="18" charset="0"/>
            </a:endParaRPr>
          </a:p>
          <a:p>
            <a:pPr marL="0" indent="0">
              <a:buNone/>
            </a:pPr>
            <a:r>
              <a:rPr lang="en-US" altLang="zh-CN" sz="2400" kern="100" dirty="0">
                <a:solidFill>
                  <a:srgbClr val="FF0000"/>
                </a:solidFill>
                <a:latin typeface="+mn-ea"/>
                <a:cs typeface="Times New Roman" panose="02020603050405020304" pitchFamily="18" charset="0"/>
              </a:rPr>
              <a:t>       </a:t>
            </a:r>
            <a:r>
              <a:rPr lang="zh-CN" altLang="zh-CN" sz="2400" kern="100" dirty="0">
                <a:solidFill>
                  <a:srgbClr val="FF0000"/>
                </a:solidFill>
                <a:effectLst/>
                <a:latin typeface="+mn-ea"/>
                <a:cs typeface="Times New Roman" panose="02020603050405020304" pitchFamily="18" charset="0"/>
              </a:rPr>
              <a:t>生是物质运动的必然，死也是一种必然。在死亡这个问题上，有的人不考虑它，也不存在恐惧，该干什么就干什么，该死的时候就死；</a:t>
            </a:r>
            <a:endParaRPr lang="en-US" altLang="zh-CN" sz="2400" kern="100" dirty="0">
              <a:solidFill>
                <a:srgbClr val="FF0000"/>
              </a:solidFill>
              <a:effectLst/>
              <a:latin typeface="+mn-ea"/>
              <a:cs typeface="Times New Roman" panose="02020603050405020304" pitchFamily="18" charset="0"/>
            </a:endParaRPr>
          </a:p>
          <a:p>
            <a:pPr marL="0" indent="0">
              <a:buNone/>
            </a:pPr>
            <a:r>
              <a:rPr lang="en-US" altLang="zh-CN" sz="2400" kern="100" dirty="0">
                <a:solidFill>
                  <a:srgbClr val="FF0000"/>
                </a:solidFill>
                <a:latin typeface="+mn-ea"/>
                <a:cs typeface="Times New Roman" panose="02020603050405020304" pitchFamily="18" charset="0"/>
              </a:rPr>
              <a:t>      </a:t>
            </a:r>
            <a:r>
              <a:rPr lang="zh-CN" altLang="zh-CN" sz="2400" kern="100" dirty="0">
                <a:solidFill>
                  <a:srgbClr val="FF0000"/>
                </a:solidFill>
                <a:effectLst/>
                <a:latin typeface="+mn-ea"/>
                <a:cs typeface="Times New Roman" panose="02020603050405020304" pitchFamily="18" charset="0"/>
              </a:rPr>
              <a:t>有的人害怕它，尽量的地回避，很小心地过生活，保护自己，但最后也躲不了死亡的来临；</a:t>
            </a:r>
            <a:endParaRPr lang="en-US" altLang="zh-CN" sz="2400" kern="100" dirty="0">
              <a:solidFill>
                <a:srgbClr val="FF0000"/>
              </a:solidFill>
              <a:effectLst/>
              <a:latin typeface="+mn-ea"/>
              <a:cs typeface="Times New Roman" panose="02020603050405020304" pitchFamily="18" charset="0"/>
            </a:endParaRPr>
          </a:p>
          <a:p>
            <a:pPr marL="0" indent="0">
              <a:buNone/>
            </a:pPr>
            <a:r>
              <a:rPr lang="en-US" altLang="zh-CN" sz="2400" kern="100" dirty="0">
                <a:solidFill>
                  <a:srgbClr val="FF0000"/>
                </a:solidFill>
                <a:latin typeface="+mn-ea"/>
                <a:cs typeface="Times New Roman" panose="02020603050405020304" pitchFamily="18" charset="0"/>
              </a:rPr>
              <a:t>     </a:t>
            </a:r>
            <a:r>
              <a:rPr lang="zh-CN" altLang="zh-CN" sz="2400" kern="100" dirty="0">
                <a:solidFill>
                  <a:srgbClr val="FF0000"/>
                </a:solidFill>
                <a:effectLst/>
                <a:latin typeface="+mn-ea"/>
                <a:cs typeface="Times New Roman" panose="02020603050405020304" pitchFamily="18" charset="0"/>
              </a:rPr>
              <a:t>有的人把死看成是自己的终极，故十分看重生的作为和生活的质量，死亡来时也无悔；</a:t>
            </a:r>
            <a:endParaRPr lang="en-US" altLang="zh-CN" sz="2400" kern="100" dirty="0">
              <a:solidFill>
                <a:srgbClr val="FF0000"/>
              </a:solidFill>
              <a:effectLst/>
              <a:latin typeface="+mn-ea"/>
              <a:cs typeface="Times New Roman" panose="02020603050405020304" pitchFamily="18" charset="0"/>
            </a:endParaRPr>
          </a:p>
          <a:p>
            <a:pPr marL="0" indent="0">
              <a:buNone/>
            </a:pPr>
            <a:r>
              <a:rPr lang="en-US" altLang="zh-CN" sz="2400" kern="100" dirty="0">
                <a:solidFill>
                  <a:srgbClr val="FF0000"/>
                </a:solidFill>
                <a:latin typeface="+mn-ea"/>
                <a:cs typeface="Times New Roman" panose="02020603050405020304" pitchFamily="18" charset="0"/>
              </a:rPr>
              <a:t>    </a:t>
            </a:r>
            <a:r>
              <a:rPr lang="zh-CN" altLang="zh-CN" sz="2400" kern="100" dirty="0">
                <a:solidFill>
                  <a:srgbClr val="FF0000"/>
                </a:solidFill>
                <a:effectLst/>
                <a:latin typeface="+mn-ea"/>
                <a:cs typeface="Times New Roman" panose="02020603050405020304" pitchFamily="18" charset="0"/>
              </a:rPr>
              <a:t>还有的人，对死却是有准备的，或者是主动的</a:t>
            </a:r>
            <a:r>
              <a:rPr lang="zh-CN" altLang="en-US" sz="2400" kern="100" dirty="0">
                <a:solidFill>
                  <a:srgbClr val="FF0000"/>
                </a:solidFill>
                <a:effectLst/>
                <a:latin typeface="+mn-ea"/>
                <a:cs typeface="Times New Roman" panose="02020603050405020304" pitchFamily="18" charset="0"/>
              </a:rPr>
              <a:t>，</a:t>
            </a:r>
            <a:r>
              <a:rPr lang="zh-CN" altLang="en-US" sz="2400" kern="100" dirty="0">
                <a:solidFill>
                  <a:srgbClr val="FF0000"/>
                </a:solidFill>
                <a:latin typeface="+mn-ea"/>
                <a:cs typeface="Times New Roman" panose="02020603050405020304" pitchFamily="18" charset="0"/>
              </a:rPr>
              <a:t>白公馆、渣滓洞被关押的革命志士就是面对死亡，死得其所</a:t>
            </a:r>
            <a:endParaRPr lang="zh-CN" altLang="en-US" sz="2400" dirty="0">
              <a:solidFill>
                <a:srgbClr val="FF0000"/>
              </a:solidFill>
              <a:latin typeface="+mn-ea"/>
            </a:endParaRPr>
          </a:p>
        </p:txBody>
      </p:sp>
    </p:spTree>
    <p:extLst>
      <p:ext uri="{BB962C8B-B14F-4D97-AF65-F5344CB8AC3E}">
        <p14:creationId xmlns:p14="http://schemas.microsoft.com/office/powerpoint/2010/main" val="195029589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noChangeArrowheads="1"/>
          </p:cNvSpPr>
          <p:nvPr>
            <p:ph type="title" idx="4294967295"/>
          </p:nvPr>
        </p:nvSpPr>
        <p:spPr>
          <a:xfrm>
            <a:off x="457200" y="274638"/>
            <a:ext cx="7775575" cy="993775"/>
          </a:xfrm>
        </p:spPr>
        <p:txBody>
          <a:bodyPr rtlCol="0">
            <a:normAutofit/>
          </a:bodyPr>
          <a:lstStyle/>
          <a:p>
            <a:pPr fontAlgn="auto">
              <a:spcAft>
                <a:spcPts val="0"/>
              </a:spcAft>
              <a:defRPr/>
            </a:pPr>
            <a:r>
              <a:rPr lang="zh-CN" altLang="en-US" sz="3600" dirty="0">
                <a:solidFill>
                  <a:srgbClr val="FF0000"/>
                </a:solidFill>
                <a:latin typeface="+mn-ea"/>
                <a:ea typeface="+mn-ea"/>
                <a:sym typeface="楷体" panose="02010609060101010101" pitchFamily="49" charset="-122"/>
              </a:rPr>
              <a:t>狱中讨论：我们为什么被捕？</a:t>
            </a:r>
          </a:p>
        </p:txBody>
      </p:sp>
      <p:pic>
        <p:nvPicPr>
          <p:cNvPr id="9219" name="Picture 4" descr="06-1"/>
          <p:cNvPicPr>
            <a:picLocks noGrp="1" noChangeAspect="1" noChangeArrowheads="1"/>
          </p:cNvPicPr>
          <p:nvPr>
            <p:ph idx="1"/>
          </p:nvPr>
        </p:nvPicPr>
        <p:blipFill>
          <a:blip r:embed="rId2" cstate="print"/>
          <a:srcRect/>
          <a:stretch>
            <a:fillRect/>
          </a:stretch>
        </p:blipFill>
        <p:spPr>
          <a:xfrm>
            <a:off x="7321337" y="2826120"/>
            <a:ext cx="1181779" cy="2448272"/>
          </a:xfrm>
        </p:spPr>
      </p:pic>
      <p:pic>
        <p:nvPicPr>
          <p:cNvPr id="109571" name="Picture 5" descr="09-1"/>
          <p:cNvPicPr>
            <a:picLocks noChangeAspect="1" noChangeArrowheads="1"/>
          </p:cNvPicPr>
          <p:nvPr/>
        </p:nvPicPr>
        <p:blipFill>
          <a:blip r:embed="rId3" cstate="print"/>
          <a:srcRect/>
          <a:stretch>
            <a:fillRect/>
          </a:stretch>
        </p:blipFill>
        <p:spPr bwMode="auto">
          <a:xfrm>
            <a:off x="6048190" y="3219688"/>
            <a:ext cx="1252205" cy="1721480"/>
          </a:xfrm>
          <a:prstGeom prst="rect">
            <a:avLst/>
          </a:prstGeom>
          <a:noFill/>
          <a:ln w="9525">
            <a:noFill/>
            <a:miter lim="800000"/>
            <a:headEnd/>
            <a:tailEnd/>
          </a:ln>
        </p:spPr>
      </p:pic>
      <p:pic>
        <p:nvPicPr>
          <p:cNvPr id="109572" name="Picture 4" descr="45-1"/>
          <p:cNvPicPr>
            <a:picLocks noChangeAspect="1" noChangeArrowheads="1"/>
          </p:cNvPicPr>
          <p:nvPr/>
        </p:nvPicPr>
        <p:blipFill>
          <a:blip r:embed="rId4" cstate="print"/>
          <a:srcRect/>
          <a:stretch>
            <a:fillRect/>
          </a:stretch>
        </p:blipFill>
        <p:spPr bwMode="auto">
          <a:xfrm>
            <a:off x="395289" y="1755775"/>
            <a:ext cx="1224384" cy="1851352"/>
          </a:xfrm>
          <a:prstGeom prst="rect">
            <a:avLst/>
          </a:prstGeom>
          <a:noFill/>
          <a:ln w="9525">
            <a:noFill/>
            <a:miter lim="800000"/>
            <a:headEnd/>
            <a:tailEnd/>
          </a:ln>
        </p:spPr>
      </p:pic>
      <p:pic>
        <p:nvPicPr>
          <p:cNvPr id="109573" name="Picture 5" descr="78-1"/>
          <p:cNvPicPr>
            <a:picLocks noChangeAspect="1" noChangeArrowheads="1"/>
          </p:cNvPicPr>
          <p:nvPr/>
        </p:nvPicPr>
        <p:blipFill>
          <a:blip r:embed="rId5" cstate="print"/>
          <a:srcRect/>
          <a:stretch>
            <a:fillRect/>
          </a:stretch>
        </p:blipFill>
        <p:spPr bwMode="auto">
          <a:xfrm>
            <a:off x="3208090" y="2348880"/>
            <a:ext cx="1439863" cy="2052638"/>
          </a:xfrm>
          <a:prstGeom prst="rect">
            <a:avLst/>
          </a:prstGeom>
          <a:noFill/>
          <a:ln w="9525">
            <a:noFill/>
            <a:miter lim="800000"/>
            <a:headEnd/>
            <a:tailEnd/>
          </a:ln>
        </p:spPr>
      </p:pic>
      <p:pic>
        <p:nvPicPr>
          <p:cNvPr id="109574" name="Picture 9" descr="80-1"/>
          <p:cNvPicPr>
            <a:picLocks noChangeAspect="1" noChangeArrowheads="1"/>
          </p:cNvPicPr>
          <p:nvPr/>
        </p:nvPicPr>
        <p:blipFill>
          <a:blip r:embed="rId6" cstate="print"/>
          <a:srcRect/>
          <a:stretch>
            <a:fillRect/>
          </a:stretch>
        </p:blipFill>
        <p:spPr bwMode="auto">
          <a:xfrm>
            <a:off x="4732439" y="2750832"/>
            <a:ext cx="1252206" cy="1726930"/>
          </a:xfrm>
          <a:prstGeom prst="rect">
            <a:avLst/>
          </a:prstGeom>
          <a:noFill/>
          <a:ln w="9525">
            <a:noFill/>
            <a:miter lim="800000"/>
            <a:headEnd/>
            <a:tailEnd/>
          </a:ln>
        </p:spPr>
      </p:pic>
      <p:sp>
        <p:nvSpPr>
          <p:cNvPr id="2" name="TextBox 1"/>
          <p:cNvSpPr txBox="1"/>
          <p:nvPr/>
        </p:nvSpPr>
        <p:spPr>
          <a:xfrm>
            <a:off x="263746" y="3602209"/>
            <a:ext cx="1698868" cy="369332"/>
          </a:xfrm>
          <a:prstGeom prst="rect">
            <a:avLst/>
          </a:prstGeom>
          <a:noFill/>
        </p:spPr>
        <p:txBody>
          <a:bodyPr wrap="square" rtlCol="0">
            <a:spAutoFit/>
          </a:bodyPr>
          <a:lstStyle/>
          <a:p>
            <a:r>
              <a:rPr lang="zh-CN" altLang="en-US" dirty="0">
                <a:solidFill>
                  <a:srgbClr val="FF0000"/>
                </a:solidFill>
                <a:latin typeface="+mn-ea"/>
                <a:ea typeface="+mn-ea"/>
              </a:rPr>
              <a:t>江竹筠烈士</a:t>
            </a:r>
          </a:p>
        </p:txBody>
      </p:sp>
      <p:sp>
        <p:nvSpPr>
          <p:cNvPr id="3" name="TextBox 2"/>
          <p:cNvSpPr txBox="1"/>
          <p:nvPr/>
        </p:nvSpPr>
        <p:spPr>
          <a:xfrm>
            <a:off x="3208090" y="4477762"/>
            <a:ext cx="1376318" cy="369332"/>
          </a:xfrm>
          <a:prstGeom prst="rect">
            <a:avLst/>
          </a:prstGeom>
          <a:noFill/>
        </p:spPr>
        <p:txBody>
          <a:bodyPr wrap="square" rtlCol="0">
            <a:spAutoFit/>
          </a:bodyPr>
          <a:lstStyle/>
          <a:p>
            <a:r>
              <a:rPr lang="zh-CN" altLang="en-US" dirty="0">
                <a:solidFill>
                  <a:srgbClr val="FF0000"/>
                </a:solidFill>
                <a:latin typeface="+mn-ea"/>
                <a:ea typeface="+mn-ea"/>
              </a:rPr>
              <a:t>许晓轩烈士</a:t>
            </a:r>
          </a:p>
        </p:txBody>
      </p:sp>
      <p:sp>
        <p:nvSpPr>
          <p:cNvPr id="4" name="TextBox 3"/>
          <p:cNvSpPr txBox="1"/>
          <p:nvPr/>
        </p:nvSpPr>
        <p:spPr>
          <a:xfrm>
            <a:off x="4647953" y="4477762"/>
            <a:ext cx="1400235" cy="369332"/>
          </a:xfrm>
          <a:prstGeom prst="rect">
            <a:avLst/>
          </a:prstGeom>
          <a:noFill/>
        </p:spPr>
        <p:txBody>
          <a:bodyPr wrap="square" rtlCol="0">
            <a:spAutoFit/>
          </a:bodyPr>
          <a:lstStyle/>
          <a:p>
            <a:r>
              <a:rPr lang="zh-CN" altLang="en-US" dirty="0">
                <a:solidFill>
                  <a:srgbClr val="FF0000"/>
                </a:solidFill>
                <a:latin typeface="华文楷体" panose="02010600040101010101" pitchFamily="2" charset="-122"/>
                <a:ea typeface="华文楷体" panose="02010600040101010101" pitchFamily="2" charset="-122"/>
              </a:rPr>
              <a:t>许建业烈士</a:t>
            </a:r>
          </a:p>
        </p:txBody>
      </p:sp>
      <p:sp>
        <p:nvSpPr>
          <p:cNvPr id="5" name="TextBox 4"/>
          <p:cNvSpPr txBox="1"/>
          <p:nvPr/>
        </p:nvSpPr>
        <p:spPr>
          <a:xfrm>
            <a:off x="6069131" y="4977276"/>
            <a:ext cx="1252205" cy="369332"/>
          </a:xfrm>
          <a:prstGeom prst="rect">
            <a:avLst/>
          </a:prstGeom>
          <a:noFill/>
        </p:spPr>
        <p:txBody>
          <a:bodyPr wrap="square" rtlCol="0">
            <a:spAutoFit/>
          </a:bodyPr>
          <a:lstStyle/>
          <a:p>
            <a:r>
              <a:rPr lang="zh-CN" altLang="en-US" dirty="0">
                <a:solidFill>
                  <a:srgbClr val="FF0000"/>
                </a:solidFill>
                <a:latin typeface="+mn-ea"/>
                <a:ea typeface="+mn-ea"/>
              </a:rPr>
              <a:t>陈然烈士</a:t>
            </a:r>
          </a:p>
        </p:txBody>
      </p:sp>
      <p:sp>
        <p:nvSpPr>
          <p:cNvPr id="6" name="TextBox 5"/>
          <p:cNvSpPr txBox="1"/>
          <p:nvPr/>
        </p:nvSpPr>
        <p:spPr>
          <a:xfrm>
            <a:off x="7321336" y="5310500"/>
            <a:ext cx="1338828" cy="369332"/>
          </a:xfrm>
          <a:prstGeom prst="rect">
            <a:avLst/>
          </a:prstGeom>
          <a:noFill/>
        </p:spPr>
        <p:txBody>
          <a:bodyPr wrap="square" rtlCol="0">
            <a:spAutoFit/>
          </a:bodyPr>
          <a:lstStyle/>
          <a:p>
            <a:r>
              <a:rPr lang="zh-CN" altLang="en-US" dirty="0">
                <a:solidFill>
                  <a:srgbClr val="FF0000"/>
                </a:solidFill>
                <a:latin typeface="华文楷体" panose="02010600040101010101" pitchFamily="2" charset="-122"/>
                <a:ea typeface="华文楷体" panose="02010600040101010101" pitchFamily="2" charset="-122"/>
              </a:rPr>
              <a:t>刘国志烈士</a:t>
            </a:r>
          </a:p>
        </p:txBody>
      </p:sp>
      <p:pic>
        <p:nvPicPr>
          <p:cNvPr id="8" name="图片 7">
            <a:extLst>
              <a:ext uri="{FF2B5EF4-FFF2-40B4-BE49-F238E27FC236}">
                <a16:creationId xmlns:a16="http://schemas.microsoft.com/office/drawing/2014/main" xmlns="" id="{F1D7D2CB-C3B7-4AD0-9408-C0E72526656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71248" y="2116681"/>
            <a:ext cx="1323975" cy="1933575"/>
          </a:xfrm>
          <a:prstGeom prst="rect">
            <a:avLst/>
          </a:prstGeom>
        </p:spPr>
      </p:pic>
      <p:sp>
        <p:nvSpPr>
          <p:cNvPr id="9" name="文本框 8">
            <a:extLst>
              <a:ext uri="{FF2B5EF4-FFF2-40B4-BE49-F238E27FC236}">
                <a16:creationId xmlns:a16="http://schemas.microsoft.com/office/drawing/2014/main" xmlns="" id="{6164CBF2-34E5-4B6D-BAA4-2667C470C274}"/>
              </a:ext>
            </a:extLst>
          </p:cNvPr>
          <p:cNvSpPr txBox="1"/>
          <p:nvPr/>
        </p:nvSpPr>
        <p:spPr>
          <a:xfrm>
            <a:off x="1704684" y="4221088"/>
            <a:ext cx="1439862" cy="646331"/>
          </a:xfrm>
          <a:prstGeom prst="rect">
            <a:avLst/>
          </a:prstGeom>
          <a:noFill/>
        </p:spPr>
        <p:txBody>
          <a:bodyPr wrap="square" rtlCol="0">
            <a:spAutoFit/>
          </a:bodyPr>
          <a:lstStyle/>
          <a:p>
            <a:r>
              <a:rPr lang="zh-CN" altLang="en-US" dirty="0">
                <a:solidFill>
                  <a:srgbClr val="FF0000"/>
                </a:solidFill>
                <a:latin typeface="华文楷体" panose="02010600040101010101" pitchFamily="2" charset="-122"/>
                <a:ea typeface="华文楷体" panose="02010600040101010101" pitchFamily="2" charset="-122"/>
              </a:rPr>
              <a:t>张国维（张文江）</a:t>
            </a:r>
          </a:p>
        </p:txBody>
      </p:sp>
    </p:spTree>
    <p:extLst>
      <p:ext uri="{BB962C8B-B14F-4D97-AF65-F5344CB8AC3E}">
        <p14:creationId xmlns:p14="http://schemas.microsoft.com/office/powerpoint/2010/main" val="291117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219"/>
                                        </p:tgtEl>
                                        <p:attrNameLst>
                                          <p:attrName>style.visibility</p:attrName>
                                        </p:attrNameLst>
                                      </p:cBhvr>
                                      <p:to>
                                        <p:strVal val="visible"/>
                                      </p:to>
                                    </p:set>
                                    <p:animEffect>
                                      <p:cBhvr>
                                        <p:cTn id="7" dur="1000"/>
                                        <p:tgtEl>
                                          <p:spTgt spid="9219"/>
                                        </p:tgtEl>
                                      </p:cBhvr>
                                    </p:animEffect>
                                    <p:anim calcmode="lin" valueType="num">
                                      <p:cBhvr>
                                        <p:cTn id="8" dur="1000" fill="hold"/>
                                        <p:tgtEl>
                                          <p:spTgt spid="9219"/>
                                        </p:tgtEl>
                                        <p:attrNameLst>
                                          <p:attrName>ppt_x</p:attrName>
                                        </p:attrNameLst>
                                      </p:cBhvr>
                                      <p:tavLst>
                                        <p:tav tm="0">
                                          <p:val>
                                            <p:strVal val="#ppt_x"/>
                                          </p:val>
                                        </p:tav>
                                        <p:tav tm="100000">
                                          <p:val>
                                            <p:strVal val="#ppt_x"/>
                                          </p:val>
                                        </p:tav>
                                      </p:tavLst>
                                    </p:anim>
                                    <p:anim calcmode="lin" valueType="num">
                                      <p:cBhvr>
                                        <p:cTn id="9" dur="1000" fill="hold"/>
                                        <p:tgtEl>
                                          <p:spTgt spid="92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F27645C-09D1-4D23-BC26-4F6FD9E15A27}"/>
              </a:ext>
            </a:extLst>
          </p:cNvPr>
          <p:cNvSpPr>
            <a:spLocks noGrp="1"/>
          </p:cNvSpPr>
          <p:nvPr>
            <p:ph type="title"/>
          </p:nvPr>
        </p:nvSpPr>
        <p:spPr/>
        <p:txBody>
          <a:bodyPr/>
          <a:lstStyle/>
          <a:p>
            <a:r>
              <a:rPr lang="zh-CN" altLang="zh-CN" sz="2800" kern="100" dirty="0">
                <a:solidFill>
                  <a:srgbClr val="FF0000"/>
                </a:solidFill>
                <a:effectLst/>
                <a:latin typeface="华文楷体" panose="02010600040101010101" pitchFamily="2" charset="-122"/>
                <a:ea typeface="华文楷体" panose="02010600040101010101" pitchFamily="2" charset="-122"/>
                <a:cs typeface="Times New Roman" panose="02020603050405020304" pitchFamily="18" charset="0"/>
              </a:rPr>
              <a:t>张文江被捕前是重庆沙磁区学运特支委员，罗广斌曾受过他的直接领导</a:t>
            </a:r>
            <a:endParaRPr lang="zh-CN" altLang="en-US" sz="2800" dirty="0">
              <a:solidFill>
                <a:srgbClr val="FF0000"/>
              </a:solidFill>
              <a:latin typeface="华文楷体" panose="02010600040101010101" pitchFamily="2" charset="-122"/>
              <a:ea typeface="华文楷体" panose="02010600040101010101" pitchFamily="2" charset="-122"/>
            </a:endParaRPr>
          </a:p>
        </p:txBody>
      </p:sp>
      <p:sp>
        <p:nvSpPr>
          <p:cNvPr id="3" name="内容占位符 2">
            <a:extLst>
              <a:ext uri="{FF2B5EF4-FFF2-40B4-BE49-F238E27FC236}">
                <a16:creationId xmlns:a16="http://schemas.microsoft.com/office/drawing/2014/main" xmlns="" id="{D1936064-0CC5-40FC-A931-B3A8057CA634}"/>
              </a:ext>
            </a:extLst>
          </p:cNvPr>
          <p:cNvSpPr>
            <a:spLocks noGrp="1"/>
          </p:cNvSpPr>
          <p:nvPr>
            <p:ph idx="1"/>
          </p:nvPr>
        </p:nvSpPr>
        <p:spPr/>
        <p:txBody>
          <a:bodyPr/>
          <a:lstStyle/>
          <a:p>
            <a:pPr marL="0" indent="0">
              <a:buNone/>
            </a:pPr>
            <a:r>
              <a:rPr lang="en-US" altLang="zh-CN" sz="2000" kern="100" dirty="0">
                <a:effectLst/>
                <a:ea typeface="宋体" panose="02010600030101010101" pitchFamily="2" charset="-122"/>
                <a:cs typeface="Times New Roman" panose="02020603050405020304" pitchFamily="18" charset="0"/>
              </a:rPr>
              <a:t>         </a:t>
            </a:r>
            <a:r>
              <a:rPr lang="zh-CN" altLang="zh-CN" sz="2000" kern="100" dirty="0">
                <a:solidFill>
                  <a:srgbClr val="FF0000"/>
                </a:solidFill>
                <a:effectLst/>
                <a:latin typeface="+mn-ea"/>
                <a:cs typeface="Times New Roman" panose="02020603050405020304" pitchFamily="18" charset="0"/>
              </a:rPr>
              <a:t>张文江</a:t>
            </a:r>
            <a:r>
              <a:rPr lang="zh-CN" altLang="en-US" sz="2000" kern="100" dirty="0">
                <a:solidFill>
                  <a:srgbClr val="FF0000"/>
                </a:solidFill>
                <a:effectLst/>
                <a:latin typeface="+mn-ea"/>
                <a:cs typeface="Times New Roman" panose="02020603050405020304" pitchFamily="18" charset="0"/>
              </a:rPr>
              <a:t>分析：</a:t>
            </a:r>
            <a:r>
              <a:rPr lang="zh-CN" altLang="zh-CN" sz="2000" kern="100" dirty="0">
                <a:solidFill>
                  <a:srgbClr val="FF0000"/>
                </a:solidFill>
                <a:latin typeface="+mn-ea"/>
                <a:cs typeface="Times New Roman" panose="02020603050405020304" pitchFamily="18" charset="0"/>
              </a:rPr>
              <a:t>罗广斌的哥哥罗广文手握重兵</a:t>
            </a:r>
            <a:r>
              <a:rPr lang="zh-CN" altLang="en-US" sz="2000" kern="100" dirty="0">
                <a:solidFill>
                  <a:srgbClr val="FF0000"/>
                </a:solidFill>
                <a:latin typeface="+mn-ea"/>
                <a:cs typeface="Times New Roman" panose="02020603050405020304" pitchFamily="18" charset="0"/>
              </a:rPr>
              <a:t>，是固守</a:t>
            </a:r>
            <a:r>
              <a:rPr lang="zh-CN" altLang="zh-CN" sz="2000" kern="100" dirty="0">
                <a:solidFill>
                  <a:srgbClr val="FF0000"/>
                </a:solidFill>
                <a:latin typeface="+mn-ea"/>
                <a:cs typeface="Times New Roman" panose="02020603050405020304" pitchFamily="18" charset="0"/>
              </a:rPr>
              <a:t>四川、重庆</a:t>
            </a:r>
            <a:r>
              <a:rPr lang="zh-CN" altLang="en-US" sz="2000" kern="100" dirty="0">
                <a:solidFill>
                  <a:srgbClr val="FF0000"/>
                </a:solidFill>
                <a:latin typeface="+mn-ea"/>
                <a:cs typeface="Times New Roman" panose="02020603050405020304" pitchFamily="18" charset="0"/>
              </a:rPr>
              <a:t>的主力部队</a:t>
            </a:r>
            <a:r>
              <a:rPr lang="zh-CN" altLang="zh-CN" sz="2000" kern="100" dirty="0">
                <a:solidFill>
                  <a:srgbClr val="FF0000"/>
                </a:solidFill>
                <a:latin typeface="+mn-ea"/>
                <a:cs typeface="Times New Roman" panose="02020603050405020304" pitchFamily="18" charset="0"/>
              </a:rPr>
              <a:t>，</a:t>
            </a:r>
            <a:r>
              <a:rPr lang="zh-CN" altLang="en-US" sz="2000" kern="100" dirty="0">
                <a:solidFill>
                  <a:srgbClr val="FF0000"/>
                </a:solidFill>
                <a:latin typeface="+mn-ea"/>
                <a:cs typeface="Times New Roman" panose="02020603050405020304" pitchFamily="18" charset="0"/>
              </a:rPr>
              <a:t>手</a:t>
            </a:r>
            <a:r>
              <a:rPr lang="zh-CN" altLang="zh-CN" sz="2000" kern="100" dirty="0">
                <a:solidFill>
                  <a:srgbClr val="FF0000"/>
                </a:solidFill>
                <a:latin typeface="+mn-ea"/>
                <a:cs typeface="Times New Roman" panose="02020603050405020304" pitchFamily="18" charset="0"/>
              </a:rPr>
              <a:t>蒋介石倚重</a:t>
            </a:r>
            <a:r>
              <a:rPr lang="zh-CN" altLang="en-US" sz="2000" kern="100" dirty="0">
                <a:solidFill>
                  <a:srgbClr val="FF0000"/>
                </a:solidFill>
                <a:latin typeface="+mn-ea"/>
                <a:cs typeface="Times New Roman" panose="02020603050405020304" pitchFamily="18" charset="0"/>
              </a:rPr>
              <a:t>。</a:t>
            </a:r>
            <a:r>
              <a:rPr lang="zh-CN" altLang="zh-CN" sz="2000" kern="100" dirty="0">
                <a:solidFill>
                  <a:srgbClr val="FF0000"/>
                </a:solidFill>
                <a:latin typeface="+mn-ea"/>
                <a:cs typeface="Times New Roman" panose="02020603050405020304" pitchFamily="18" charset="0"/>
              </a:rPr>
              <a:t>罗广文本人与国民党特务头子徐远举又有私人交情</a:t>
            </a:r>
            <a:r>
              <a:rPr lang="zh-CN" altLang="en-US" sz="2000" kern="100" dirty="0">
                <a:solidFill>
                  <a:srgbClr val="FF0000"/>
                </a:solidFill>
                <a:latin typeface="+mn-ea"/>
                <a:cs typeface="Times New Roman" panose="02020603050405020304" pitchFamily="18" charset="0"/>
              </a:rPr>
              <a:t>。因此，</a:t>
            </a:r>
            <a:r>
              <a:rPr lang="zh-CN" altLang="zh-CN" sz="2000" kern="100" dirty="0">
                <a:solidFill>
                  <a:srgbClr val="FF0000"/>
                </a:solidFill>
                <a:latin typeface="+mn-ea"/>
                <a:cs typeface="Times New Roman" panose="02020603050405020304" pitchFamily="18" charset="0"/>
              </a:rPr>
              <a:t>罗文斌</a:t>
            </a:r>
            <a:r>
              <a:rPr lang="zh-CN" altLang="zh-CN" sz="2000" kern="100" dirty="0">
                <a:solidFill>
                  <a:srgbClr val="FF0000"/>
                </a:solidFill>
                <a:effectLst/>
                <a:latin typeface="+mn-ea"/>
                <a:cs typeface="Times New Roman" panose="02020603050405020304" pitchFamily="18" charset="0"/>
              </a:rPr>
              <a:t>是被捕的人中最有可能活着出去的</a:t>
            </a:r>
            <a:r>
              <a:rPr lang="zh-CN" altLang="en-US" sz="2000" kern="100" dirty="0">
                <a:solidFill>
                  <a:srgbClr val="FF0000"/>
                </a:solidFill>
                <a:effectLst/>
                <a:latin typeface="+mn-ea"/>
                <a:cs typeface="Times New Roman" panose="02020603050405020304" pitchFamily="18" charset="0"/>
              </a:rPr>
              <a:t>。</a:t>
            </a:r>
            <a:endParaRPr lang="en-US" altLang="zh-CN" sz="2000" kern="100" dirty="0">
              <a:solidFill>
                <a:srgbClr val="FF0000"/>
              </a:solidFill>
              <a:effectLst/>
              <a:latin typeface="+mn-ea"/>
              <a:cs typeface="Times New Roman" panose="02020603050405020304" pitchFamily="18" charset="0"/>
            </a:endParaRPr>
          </a:p>
          <a:p>
            <a:pPr marL="0" indent="0">
              <a:buNone/>
            </a:pPr>
            <a:r>
              <a:rPr lang="en-US" altLang="zh-CN" sz="2000" kern="100" dirty="0">
                <a:solidFill>
                  <a:srgbClr val="FF0000"/>
                </a:solidFill>
                <a:effectLst/>
                <a:latin typeface="+mn-ea"/>
              </a:rPr>
              <a:t>       </a:t>
            </a:r>
            <a:r>
              <a:rPr lang="zh-CN" altLang="en-US" sz="2000" kern="100" dirty="0">
                <a:solidFill>
                  <a:srgbClr val="FF0000"/>
                </a:solidFill>
                <a:effectLst/>
                <a:latin typeface="+mn-ea"/>
              </a:rPr>
              <a:t>张文江告诉罗广斌：</a:t>
            </a:r>
            <a:r>
              <a:rPr lang="en-US" altLang="zh-CN" sz="2000" kern="100" dirty="0">
                <a:solidFill>
                  <a:srgbClr val="FF0000"/>
                </a:solidFill>
                <a:effectLst/>
                <a:latin typeface="+mn-ea"/>
              </a:rPr>
              <a:t>……</a:t>
            </a:r>
            <a:r>
              <a:rPr lang="zh-CN" altLang="zh-CN" sz="2000" kern="100" dirty="0">
                <a:solidFill>
                  <a:srgbClr val="FF0000"/>
                </a:solidFill>
                <a:effectLst/>
                <a:latin typeface="+mn-ea"/>
              </a:rPr>
              <a:t>以前在外面搞地下党，成天风风火火，一切听从组织的安排，领导怎么说就怎么干，对上边交办的事很少去想过‘为什么’。这此进来了，也闲了，就常常回忆过去的工作经历，这才发现是有很多问题的，解放战争我军节节胜利，我们的农村武装斗争却搞一次败一次，大形势越来越好，而我们的直接面对的环境却越来越坏</a:t>
            </a:r>
            <a:r>
              <a:rPr lang="zh-CN" altLang="en-US" sz="2000" kern="100" dirty="0">
                <a:solidFill>
                  <a:srgbClr val="FF0000"/>
                </a:solidFill>
                <a:effectLst/>
                <a:latin typeface="+mn-ea"/>
              </a:rPr>
              <a:t>！</a:t>
            </a:r>
            <a:r>
              <a:rPr lang="zh-CN" altLang="zh-CN" sz="2000" kern="100" dirty="0">
                <a:solidFill>
                  <a:srgbClr val="FF0000"/>
                </a:solidFill>
                <a:effectLst/>
                <a:latin typeface="+mn-ea"/>
              </a:rPr>
              <a:t>我们秘密工作都要求单线联系，不准有横的联系，按理出几个叛徒不应该造成这么大的危害，可这次几乎是被一锅端了！你看现在渣滓洞，过去想见见不着的人，现在天天见着了，过去不想见的人，现在天天也在一起了，重庆地下党的各级领导和各个机关的干部大多到齐了！</a:t>
            </a:r>
            <a:endParaRPr lang="en-US" altLang="zh-CN" sz="2000" kern="100" dirty="0">
              <a:solidFill>
                <a:srgbClr val="FF0000"/>
              </a:solidFill>
              <a:effectLst/>
              <a:latin typeface="+mn-ea"/>
            </a:endParaRPr>
          </a:p>
          <a:p>
            <a:pPr marL="0" indent="0">
              <a:buNone/>
            </a:pPr>
            <a:endParaRPr lang="zh-CN" altLang="en-US" dirty="0"/>
          </a:p>
        </p:txBody>
      </p:sp>
    </p:spTree>
    <p:extLst>
      <p:ext uri="{BB962C8B-B14F-4D97-AF65-F5344CB8AC3E}">
        <p14:creationId xmlns:p14="http://schemas.microsoft.com/office/powerpoint/2010/main" val="363423259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38138"/>
          </a:xfrm>
        </p:spPr>
        <p:txBody>
          <a:bodyPr/>
          <a:lstStyle/>
          <a:p>
            <a:r>
              <a:rPr lang="zh-CN" altLang="en-US" sz="3600" dirty="0">
                <a:solidFill>
                  <a:srgbClr val="FF0000"/>
                </a:solidFill>
                <a:latin typeface="+mn-ea"/>
                <a:ea typeface="+mn-ea"/>
              </a:rPr>
              <a:t>江竹筠提出讨论：</a:t>
            </a:r>
          </a:p>
        </p:txBody>
      </p:sp>
      <p:sp>
        <p:nvSpPr>
          <p:cNvPr id="3" name="内容占位符 2"/>
          <p:cNvSpPr>
            <a:spLocks noGrp="1"/>
          </p:cNvSpPr>
          <p:nvPr>
            <p:ph idx="1"/>
          </p:nvPr>
        </p:nvSpPr>
        <p:spPr>
          <a:xfrm>
            <a:off x="467544" y="1052736"/>
            <a:ext cx="8219256" cy="5073427"/>
          </a:xfrm>
        </p:spPr>
        <p:txBody>
          <a:bodyPr/>
          <a:lstStyle/>
          <a:p>
            <a:pPr marL="0" indent="0">
              <a:buNone/>
            </a:pPr>
            <a:r>
              <a:rPr lang="zh-CN" altLang="en-US" sz="2800" dirty="0">
                <a:solidFill>
                  <a:srgbClr val="FF0000"/>
                </a:solidFill>
                <a:latin typeface="+mj-ea"/>
                <a:ea typeface="+mj-ea"/>
              </a:rPr>
              <a:t>   </a:t>
            </a:r>
            <a:r>
              <a:rPr lang="zh-CN" altLang="en-US" sz="2800" dirty="0">
                <a:solidFill>
                  <a:srgbClr val="FF0000"/>
                </a:solidFill>
                <a:latin typeface="+mn-ea"/>
              </a:rPr>
              <a:t>“不要以为组织是万能的，我们的组织里还有许多缺点”</a:t>
            </a:r>
            <a:endParaRPr lang="en-US" altLang="zh-CN" sz="2800" dirty="0">
              <a:solidFill>
                <a:srgbClr val="FF0000"/>
              </a:solidFill>
              <a:latin typeface="+mn-ea"/>
            </a:endParaRPr>
          </a:p>
          <a:p>
            <a:pPr marL="0" indent="0">
              <a:buNone/>
            </a:pPr>
            <a:r>
              <a:rPr lang="zh-CN" altLang="en-US" sz="2800" dirty="0">
                <a:solidFill>
                  <a:srgbClr val="FF0000"/>
                </a:solidFill>
                <a:latin typeface="+mn-ea"/>
              </a:rPr>
              <a:t>   崇拜上级，迷信组织，以为组织对任何事情都有办法，把组织理想化了，加上上级领导人，高高在上，不可捉摸，故意说大话，表示什么都知道，都有办法，更使下级干部依赖组织，削弱了独立作战的要求。  </a:t>
            </a:r>
            <a:endParaRPr lang="en-US" altLang="zh-CN" sz="2800" dirty="0">
              <a:solidFill>
                <a:srgbClr val="FF0000"/>
              </a:solidFill>
              <a:latin typeface="+mn-ea"/>
            </a:endParaRPr>
          </a:p>
          <a:p>
            <a:pPr marL="0" indent="0">
              <a:buNone/>
            </a:pPr>
            <a:r>
              <a:rPr lang="en-US" altLang="zh-CN" sz="2800" dirty="0">
                <a:solidFill>
                  <a:srgbClr val="FF0000"/>
                </a:solidFill>
                <a:latin typeface="+mn-ea"/>
              </a:rPr>
              <a:t>   </a:t>
            </a:r>
            <a:r>
              <a:rPr lang="zh-CN" altLang="en-US" sz="2800" dirty="0">
                <a:solidFill>
                  <a:srgbClr val="FF0000"/>
                </a:solidFill>
                <a:latin typeface="+mn-ea"/>
              </a:rPr>
              <a:t>我们要相信的，不是经常以组织的代表、组织的化身等面貌出现的领导人，而是组织的目标（这个目标是组织中个体的共同意愿），以及为实现这个目标而通过有效的组织形式和组织方法</a:t>
            </a:r>
          </a:p>
        </p:txBody>
      </p:sp>
    </p:spTree>
    <p:extLst>
      <p:ext uri="{BB962C8B-B14F-4D97-AF65-F5344CB8AC3E}">
        <p14:creationId xmlns:p14="http://schemas.microsoft.com/office/powerpoint/2010/main" val="413443426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800" dirty="0">
                <a:solidFill>
                  <a:srgbClr val="FF0000"/>
                </a:solidFill>
                <a:latin typeface="+mn-ea"/>
              </a:rPr>
              <a:t>产生的巨大的组织力量。这个组织力量，远远大于组织内个体力量的简单相加；个体力量的增强，组织力量则会增加；个体力量减弱，组织力量则会削弱；小部分个体力量的损失，会削弱组织的力量，却不足以摧毁组织的力量。</a:t>
            </a:r>
          </a:p>
          <a:p>
            <a:pPr marL="0" indent="0">
              <a:buNone/>
            </a:pPr>
            <a:endParaRPr lang="en-US" altLang="zh-CN" sz="2800" dirty="0">
              <a:solidFill>
                <a:srgbClr val="FF0000"/>
              </a:solidFill>
              <a:latin typeface="+mn-ea"/>
            </a:endParaRPr>
          </a:p>
          <a:p>
            <a:pPr marL="0" indent="0">
              <a:buNone/>
            </a:pPr>
            <a:r>
              <a:rPr lang="zh-CN" altLang="en-US" sz="2800" dirty="0">
                <a:solidFill>
                  <a:srgbClr val="FF0000"/>
                </a:solidFill>
                <a:latin typeface="+mn-ea"/>
              </a:rPr>
              <a:t>（</a:t>
            </a:r>
            <a:r>
              <a:rPr lang="en-US" altLang="zh-CN" sz="2800" dirty="0">
                <a:solidFill>
                  <a:srgbClr val="FF0000"/>
                </a:solidFill>
                <a:latin typeface="+mn-ea"/>
              </a:rPr>
              <a:t>1</a:t>
            </a:r>
            <a:r>
              <a:rPr lang="zh-CN" altLang="en-US" sz="2800" dirty="0">
                <a:solidFill>
                  <a:srgbClr val="FF0000"/>
                </a:solidFill>
                <a:latin typeface="+mn-ea"/>
              </a:rPr>
              <a:t>）被捕前的总结；（</a:t>
            </a:r>
            <a:r>
              <a:rPr lang="en-US" altLang="zh-CN" sz="2800" dirty="0">
                <a:solidFill>
                  <a:srgbClr val="FF0000"/>
                </a:solidFill>
                <a:latin typeface="+mn-ea"/>
              </a:rPr>
              <a:t>2</a:t>
            </a:r>
            <a:r>
              <a:rPr lang="zh-CN" altLang="en-US" sz="2800" dirty="0">
                <a:solidFill>
                  <a:srgbClr val="FF0000"/>
                </a:solidFill>
                <a:latin typeface="+mn-ea"/>
              </a:rPr>
              <a:t>）被捕时的案情应付；  （</a:t>
            </a:r>
            <a:r>
              <a:rPr lang="en-US" altLang="zh-CN" sz="2800" dirty="0">
                <a:solidFill>
                  <a:srgbClr val="FF0000"/>
                </a:solidFill>
                <a:latin typeface="+mn-ea"/>
              </a:rPr>
              <a:t>3</a:t>
            </a:r>
            <a:r>
              <a:rPr lang="zh-CN" altLang="en-US" sz="2800" dirty="0">
                <a:solidFill>
                  <a:srgbClr val="FF0000"/>
                </a:solidFill>
                <a:latin typeface="+mn-ea"/>
              </a:rPr>
              <a:t>）狱中学习情形</a:t>
            </a:r>
          </a:p>
          <a:p>
            <a:endParaRPr lang="zh-CN" altLang="en-US" sz="2800" dirty="0">
              <a:solidFill>
                <a:srgbClr val="FF0000"/>
              </a:solidFill>
              <a:latin typeface="+mj-ea"/>
              <a:ea typeface="+mj-ea"/>
            </a:endParaRPr>
          </a:p>
        </p:txBody>
      </p:sp>
    </p:spTree>
    <p:extLst>
      <p:ext uri="{BB962C8B-B14F-4D97-AF65-F5344CB8AC3E}">
        <p14:creationId xmlns:p14="http://schemas.microsoft.com/office/powerpoint/2010/main" val="228011665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27584" y="1124744"/>
            <a:ext cx="7704856" cy="5001419"/>
          </a:xfrm>
        </p:spPr>
        <p:txBody>
          <a:bodyPr/>
          <a:lstStyle/>
          <a:p>
            <a:pPr marL="0" indent="0">
              <a:buNone/>
            </a:pPr>
            <a:r>
              <a:rPr lang="zh-CN" altLang="en-US" sz="2800" dirty="0">
                <a:solidFill>
                  <a:srgbClr val="FF0000"/>
                </a:solidFill>
                <a:latin typeface="+mn-ea"/>
              </a:rPr>
              <a:t>许晓轩：要严格整党、整风</a:t>
            </a:r>
            <a:endParaRPr lang="en-US" altLang="zh-CN" sz="2800" dirty="0">
              <a:solidFill>
                <a:srgbClr val="FF0000"/>
              </a:solidFill>
              <a:latin typeface="+mn-ea"/>
            </a:endParaRPr>
          </a:p>
          <a:p>
            <a:pPr marL="0" indent="0">
              <a:buNone/>
            </a:pPr>
            <a:r>
              <a:rPr lang="zh-CN" altLang="en-US" sz="2800" dirty="0">
                <a:solidFill>
                  <a:srgbClr val="FF0000"/>
                </a:solidFill>
                <a:latin typeface="+mn-ea"/>
              </a:rPr>
              <a:t>许建业</a:t>
            </a:r>
            <a:r>
              <a:rPr lang="zh-CN" altLang="en-US" sz="2800" dirty="0" smtClean="0">
                <a:solidFill>
                  <a:srgbClr val="FF0000"/>
                </a:solidFill>
                <a:latin typeface="+mn-ea"/>
              </a:rPr>
              <a:t>：不要</a:t>
            </a:r>
            <a:r>
              <a:rPr lang="zh-CN" altLang="en-US" sz="2800" dirty="0">
                <a:solidFill>
                  <a:srgbClr val="FF0000"/>
                </a:solidFill>
                <a:latin typeface="+mn-ea"/>
              </a:rPr>
              <a:t>轻视敌人</a:t>
            </a:r>
            <a:endParaRPr lang="en-US" altLang="zh-CN" sz="2800" dirty="0">
              <a:solidFill>
                <a:srgbClr val="FF0000"/>
              </a:solidFill>
              <a:latin typeface="+mn-ea"/>
            </a:endParaRPr>
          </a:p>
          <a:p>
            <a:pPr marL="0" indent="0">
              <a:buNone/>
            </a:pPr>
            <a:r>
              <a:rPr lang="zh-CN" altLang="en-US" sz="2800" dirty="0">
                <a:solidFill>
                  <a:srgbClr val="FF0000"/>
                </a:solidFill>
                <a:latin typeface="+mn-ea"/>
              </a:rPr>
              <a:t>刘国鋕、陈然等人提出：党组织有的领导人，存在有严重的两面性</a:t>
            </a:r>
          </a:p>
          <a:p>
            <a:pPr marL="0" indent="0">
              <a:buNone/>
            </a:pPr>
            <a:endParaRPr lang="en-US" altLang="zh-CN" sz="2800" dirty="0">
              <a:solidFill>
                <a:srgbClr val="FF0000"/>
              </a:solidFill>
              <a:latin typeface="+mn-ea"/>
            </a:endParaRPr>
          </a:p>
          <a:p>
            <a:pPr marL="0" indent="0">
              <a:buNone/>
            </a:pPr>
            <a:r>
              <a:rPr lang="zh-CN" altLang="en-US" sz="2800" b="1" dirty="0">
                <a:solidFill>
                  <a:srgbClr val="FF0000"/>
                </a:solidFill>
                <a:latin typeface="+mn-ea"/>
              </a:rPr>
              <a:t>党内今后还会出刘国定、冉益智这样单叛徒吗？</a:t>
            </a:r>
            <a:endParaRPr lang="en-US" altLang="zh-CN" sz="2800" b="1" dirty="0">
              <a:solidFill>
                <a:srgbClr val="FF0000"/>
              </a:solidFill>
              <a:latin typeface="+mn-ea"/>
            </a:endParaRPr>
          </a:p>
          <a:p>
            <a:pPr marL="0" indent="0">
              <a:buNone/>
            </a:pPr>
            <a:endParaRPr lang="en-US" altLang="zh-CN" sz="2800" b="1" dirty="0">
              <a:solidFill>
                <a:srgbClr val="FF0000"/>
              </a:solidFill>
              <a:latin typeface="+mn-ea"/>
            </a:endParaRPr>
          </a:p>
          <a:p>
            <a:pPr marL="0" indent="0">
              <a:buNone/>
            </a:pPr>
            <a:r>
              <a:rPr lang="zh-CN" altLang="en-US" sz="2800" b="1" dirty="0">
                <a:solidFill>
                  <a:srgbClr val="FF0000"/>
                </a:solidFill>
                <a:latin typeface="+mn-ea"/>
              </a:rPr>
              <a:t> 谁能够总结形成文字报告给执政了的党？</a:t>
            </a:r>
          </a:p>
          <a:p>
            <a:pPr marL="0" indent="0">
              <a:buNone/>
            </a:pPr>
            <a:endParaRPr lang="zh-CN" altLang="en-US" dirty="0"/>
          </a:p>
        </p:txBody>
      </p:sp>
    </p:spTree>
    <p:extLst>
      <p:ext uri="{BB962C8B-B14F-4D97-AF65-F5344CB8AC3E}">
        <p14:creationId xmlns:p14="http://schemas.microsoft.com/office/powerpoint/2010/main" val="345973237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1.hexunimg.cn/2016-06-19/184474240.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764703"/>
            <a:ext cx="1786672" cy="23807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27584" y="3068960"/>
            <a:ext cx="7632849" cy="3329758"/>
          </a:xfrm>
          <a:prstGeom prst="rect">
            <a:avLst/>
          </a:prstGeom>
          <a:noFill/>
        </p:spPr>
        <p:txBody>
          <a:bodyPr wrap="square" rtlCol="0">
            <a:spAutoFit/>
          </a:bodyPr>
          <a:lstStyle/>
          <a:p>
            <a:pPr lvl="0" fontAlgn="auto">
              <a:lnSpc>
                <a:spcPct val="150000"/>
              </a:lnSpc>
              <a:spcBef>
                <a:spcPts val="1000"/>
              </a:spcBef>
              <a:spcAft>
                <a:spcPts val="0"/>
              </a:spcAft>
              <a:defRPr/>
            </a:pPr>
            <a:r>
              <a:rPr lang="zh-CN" altLang="zh-CN" sz="2400" dirty="0">
                <a:solidFill>
                  <a:srgbClr val="FF0000"/>
                </a:solidFill>
                <a:latin typeface="+mj-ea"/>
                <a:ea typeface="+mj-ea"/>
              </a:rPr>
              <a:t>张界供称：……他被捕的时候，记得是个学生身分，徐远举的亲信周顺思，常在课里谈他的情况，罗广斌被捕后是徐远举和陆坚如问知的，……在组织方面的详细生活情况是否谈了出来，犯人是记得他没有谈，这一点请求政府最好问问徐远举。他在看守所里精神奕奕，气志仰扬，毫没有生死顾虑，没有说过泄气的话，……”。 </a:t>
            </a:r>
            <a:endParaRPr lang="zh-CN" altLang="en-US" sz="2400" dirty="0">
              <a:solidFill>
                <a:srgbClr val="FF0000"/>
              </a:solidFill>
              <a:latin typeface="+mj-ea"/>
              <a:ea typeface="+mj-ea"/>
            </a:endParaRPr>
          </a:p>
        </p:txBody>
      </p:sp>
      <p:pic>
        <p:nvPicPr>
          <p:cNvPr id="6" name="Picture 5" descr="张界"/>
          <p:cNvPicPr>
            <a:picLocks noChangeAspect="1" noChangeArrowheads="1"/>
          </p:cNvPicPr>
          <p:nvPr/>
        </p:nvPicPr>
        <p:blipFill>
          <a:blip r:embed="rId3" cstate="print"/>
          <a:srcRect/>
          <a:stretch>
            <a:fillRect/>
          </a:stretch>
        </p:blipFill>
        <p:spPr bwMode="auto">
          <a:xfrm>
            <a:off x="6300192" y="1158021"/>
            <a:ext cx="1646302" cy="1944216"/>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Picture 4" descr="文字86-1"/>
          <p:cNvSpPr>
            <a:spLocks noChangeAspect="1" noChangeArrowheads="1"/>
          </p:cNvSpPr>
          <p:nvPr/>
        </p:nvSpPr>
        <p:spPr bwMode="auto">
          <a:xfrm>
            <a:off x="5294313" y="3505200"/>
            <a:ext cx="3381375" cy="404813"/>
          </a:xfrm>
          <a:prstGeom prst="rect">
            <a:avLst/>
          </a:prstGeom>
          <a:noFill/>
          <a:ln w="9525">
            <a:noFill/>
            <a:miter lim="800000"/>
          </a:ln>
        </p:spPr>
        <p:txBody>
          <a:bodyPr/>
          <a:lstStyle/>
          <a:p>
            <a:endParaRPr lang="zh-CN" altLang="zh-CN">
              <a:solidFill>
                <a:srgbClr val="000000"/>
              </a:solidFill>
              <a:latin typeface="Gill Sans MT" panose="020B0502020104020203"/>
              <a:ea typeface="华文中宋" panose="02010600040101010101" pitchFamily="2" charset="-122"/>
              <a:sym typeface="华文中宋" panose="02010600040101010101" pitchFamily="2" charset="-122"/>
            </a:endParaRPr>
          </a:p>
        </p:txBody>
      </p:sp>
      <p:pic>
        <p:nvPicPr>
          <p:cNvPr id="110594" name="Picture 5" descr="86-1"/>
          <p:cNvPicPr>
            <a:picLocks noChangeAspect="1" noChangeArrowheads="1"/>
          </p:cNvPicPr>
          <p:nvPr/>
        </p:nvPicPr>
        <p:blipFill>
          <a:blip r:embed="rId2" cstate="print"/>
          <a:srcRect/>
          <a:stretch>
            <a:fillRect/>
          </a:stretch>
        </p:blipFill>
        <p:spPr bwMode="auto">
          <a:xfrm>
            <a:off x="6442373" y="2996952"/>
            <a:ext cx="2233315" cy="2901362"/>
          </a:xfrm>
          <a:prstGeom prst="rect">
            <a:avLst/>
          </a:prstGeom>
          <a:noFill/>
          <a:ln w="9525">
            <a:noFill/>
            <a:miter lim="800000"/>
            <a:headEnd/>
            <a:tailEnd/>
          </a:ln>
        </p:spPr>
      </p:pic>
      <p:pic>
        <p:nvPicPr>
          <p:cNvPr id="110595" name="Picture 4" descr="83-1"/>
          <p:cNvPicPr>
            <a:picLocks noChangeAspect="1" noChangeArrowheads="1"/>
          </p:cNvPicPr>
          <p:nvPr/>
        </p:nvPicPr>
        <p:blipFill>
          <a:blip r:embed="rId3" cstate="print"/>
          <a:srcRect/>
          <a:stretch>
            <a:fillRect/>
          </a:stretch>
        </p:blipFill>
        <p:spPr bwMode="auto">
          <a:xfrm>
            <a:off x="899592" y="1460777"/>
            <a:ext cx="2218275" cy="2880345"/>
          </a:xfrm>
          <a:prstGeom prst="rect">
            <a:avLst/>
          </a:prstGeom>
          <a:noFill/>
          <a:ln w="9525">
            <a:noFill/>
            <a:miter lim="800000"/>
            <a:headEnd/>
            <a:tailEnd/>
          </a:ln>
        </p:spPr>
      </p:pic>
      <p:sp>
        <p:nvSpPr>
          <p:cNvPr id="25605" name="TextBox 1"/>
          <p:cNvSpPr>
            <a:spLocks noChangeArrowheads="1"/>
          </p:cNvSpPr>
          <p:nvPr/>
        </p:nvSpPr>
        <p:spPr bwMode="auto">
          <a:xfrm>
            <a:off x="611560" y="836613"/>
            <a:ext cx="2880320" cy="523220"/>
          </a:xfrm>
          <a:prstGeom prst="rect">
            <a:avLst/>
          </a:prstGeom>
          <a:noFill/>
          <a:ln w="9525">
            <a:noFill/>
            <a:miter lim="800000"/>
          </a:ln>
        </p:spPr>
        <p:txBody>
          <a:bodyPr wrap="square">
            <a:spAutoFit/>
          </a:bodyPr>
          <a:lstStyle/>
          <a:p>
            <a:pPr algn="ctr" fontAlgn="auto">
              <a:spcBef>
                <a:spcPts val="0"/>
              </a:spcBef>
              <a:spcAft>
                <a:spcPts val="0"/>
              </a:spcAft>
              <a:defRPr/>
            </a:pPr>
            <a:r>
              <a:rPr lang="zh-CN" altLang="en-US" sz="2800" dirty="0">
                <a:solidFill>
                  <a:srgbClr val="FF0000"/>
                </a:solidFill>
                <a:latin typeface="+mj-ea"/>
                <a:ea typeface="+mj-ea"/>
                <a:cs typeface="+mn-cs"/>
                <a:sym typeface="楷体" panose="02010609060101010101" pitchFamily="49" charset="-122"/>
              </a:rPr>
              <a:t>脱险志士罗广斌</a:t>
            </a:r>
          </a:p>
        </p:txBody>
      </p:sp>
      <p:sp>
        <p:nvSpPr>
          <p:cNvPr id="25606" name="TextBox 2"/>
          <p:cNvSpPr>
            <a:spLocks noChangeArrowheads="1"/>
          </p:cNvSpPr>
          <p:nvPr/>
        </p:nvSpPr>
        <p:spPr bwMode="auto">
          <a:xfrm>
            <a:off x="6084168" y="4581128"/>
            <a:ext cx="2880320" cy="1815882"/>
          </a:xfrm>
          <a:prstGeom prst="rect">
            <a:avLst/>
          </a:prstGeom>
          <a:noFill/>
          <a:ln w="9525">
            <a:noFill/>
            <a:miter lim="800000"/>
          </a:ln>
        </p:spPr>
        <p:txBody>
          <a:bodyPr wrap="square">
            <a:spAutoFit/>
          </a:bodyPr>
          <a:lstStyle/>
          <a:p>
            <a:pPr algn="ctr" fontAlgn="auto">
              <a:spcBef>
                <a:spcPts val="0"/>
              </a:spcBef>
              <a:spcAft>
                <a:spcPts val="0"/>
              </a:spcAft>
              <a:defRPr/>
            </a:pPr>
            <a:endParaRPr lang="en-US" altLang="zh-CN" sz="2800" dirty="0">
              <a:solidFill>
                <a:srgbClr val="FF0000"/>
              </a:solidFill>
              <a:latin typeface="+mj-ea"/>
              <a:ea typeface="+mj-ea"/>
              <a:cs typeface="+mn-cs"/>
              <a:sym typeface="楷体" panose="02010609060101010101" pitchFamily="49" charset="-122"/>
            </a:endParaRPr>
          </a:p>
          <a:p>
            <a:pPr algn="ctr" fontAlgn="auto">
              <a:spcBef>
                <a:spcPts val="0"/>
              </a:spcBef>
              <a:spcAft>
                <a:spcPts val="0"/>
              </a:spcAft>
              <a:defRPr/>
            </a:pPr>
            <a:endParaRPr lang="en-US" altLang="zh-CN" sz="2800" dirty="0">
              <a:solidFill>
                <a:srgbClr val="FF0000"/>
              </a:solidFill>
              <a:latin typeface="+mj-ea"/>
              <a:ea typeface="+mj-ea"/>
              <a:cs typeface="+mn-cs"/>
              <a:sym typeface="楷体" panose="02010609060101010101" pitchFamily="49" charset="-122"/>
            </a:endParaRPr>
          </a:p>
          <a:p>
            <a:pPr algn="ctr" fontAlgn="auto">
              <a:spcBef>
                <a:spcPts val="0"/>
              </a:spcBef>
              <a:spcAft>
                <a:spcPts val="0"/>
              </a:spcAft>
              <a:defRPr/>
            </a:pPr>
            <a:endParaRPr lang="en-US" altLang="zh-CN" sz="2800" dirty="0">
              <a:solidFill>
                <a:srgbClr val="FF0000"/>
              </a:solidFill>
              <a:latin typeface="+mj-ea"/>
              <a:ea typeface="+mj-ea"/>
              <a:cs typeface="+mn-cs"/>
              <a:sym typeface="楷体" panose="02010609060101010101" pitchFamily="49" charset="-122"/>
            </a:endParaRPr>
          </a:p>
          <a:p>
            <a:pPr algn="ctr" fontAlgn="auto">
              <a:spcBef>
                <a:spcPts val="0"/>
              </a:spcBef>
              <a:spcAft>
                <a:spcPts val="0"/>
              </a:spcAft>
              <a:defRPr/>
            </a:pPr>
            <a:r>
              <a:rPr lang="zh-CN" altLang="en-US" sz="2800" dirty="0">
                <a:solidFill>
                  <a:srgbClr val="FF0000"/>
                </a:solidFill>
                <a:latin typeface="+mj-ea"/>
                <a:ea typeface="+mj-ea"/>
                <a:cs typeface="+mn-cs"/>
                <a:sym typeface="楷体" panose="02010609060101010101" pitchFamily="49" charset="-122"/>
              </a:rPr>
              <a:t>看守杨钦典</a:t>
            </a:r>
          </a:p>
        </p:txBody>
      </p:sp>
      <p:pic>
        <p:nvPicPr>
          <p:cNvPr id="7" name="Picture 2" descr="C:\我的文件夹\文物部2008-3-4\文物图片\烈士陵园图片\黑白照片\01458\01458.jpg"/>
          <p:cNvPicPr>
            <a:picLocks noChangeAspect="1" noChangeArrowheads="1"/>
          </p:cNvPicPr>
          <p:nvPr/>
        </p:nvPicPr>
        <p:blipFill>
          <a:blip r:embed="rId4" cstate="print"/>
          <a:srcRect/>
          <a:stretch>
            <a:fillRect/>
          </a:stretch>
        </p:blipFill>
        <p:spPr bwMode="auto">
          <a:xfrm>
            <a:off x="3460735" y="2900949"/>
            <a:ext cx="2249843" cy="2583569"/>
          </a:xfrm>
          <a:prstGeom prst="rect">
            <a:avLst/>
          </a:prstGeom>
          <a:noFill/>
          <a:ln w="9525">
            <a:noFill/>
            <a:miter lim="800000"/>
            <a:headEnd/>
            <a:tailEnd/>
          </a:ln>
        </p:spPr>
      </p:pic>
      <p:sp>
        <p:nvSpPr>
          <p:cNvPr id="2" name="TextBox 1"/>
          <p:cNvSpPr txBox="1"/>
          <p:nvPr/>
        </p:nvSpPr>
        <p:spPr>
          <a:xfrm>
            <a:off x="3707904" y="5589240"/>
            <a:ext cx="1723549" cy="400110"/>
          </a:xfrm>
          <a:prstGeom prst="rect">
            <a:avLst/>
          </a:prstGeom>
          <a:noFill/>
        </p:spPr>
        <p:txBody>
          <a:bodyPr wrap="none" rtlCol="0">
            <a:spAutoFit/>
          </a:bodyPr>
          <a:lstStyle/>
          <a:p>
            <a:r>
              <a:rPr lang="zh-CN" altLang="en-US" sz="2000" dirty="0">
                <a:solidFill>
                  <a:srgbClr val="FF0000"/>
                </a:solidFill>
                <a:latin typeface="+mj-ea"/>
                <a:ea typeface="+mj-ea"/>
              </a:rPr>
              <a:t>白公馆看守所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1435735" y="1541780"/>
            <a:ext cx="6172200" cy="501015"/>
          </a:xfrm>
          <a:prstGeom prst="rect">
            <a:avLst/>
          </a:prstGeom>
        </p:spPr>
        <p:txBody>
          <a:bodyPr/>
          <a:lstStyle/>
          <a:p>
            <a:pPr defTabSz="685800" fontAlgn="auto">
              <a:lnSpc>
                <a:spcPct val="90000"/>
              </a:lnSpc>
              <a:spcAft>
                <a:spcPts val="0"/>
              </a:spcAft>
              <a:defRPr/>
            </a:pPr>
            <a:r>
              <a:rPr lang="zh-CN" altLang="en-US" sz="2700" b="1" dirty="0">
                <a:solidFill>
                  <a:srgbClr val="C00000"/>
                </a:solidFill>
                <a:latin typeface="+mj-lt"/>
                <a:ea typeface="+mj-ea"/>
                <a:cs typeface="+mj-cs"/>
              </a:rPr>
              <a:t>组织部门对罗广斌脱险的结论：</a:t>
            </a:r>
          </a:p>
        </p:txBody>
      </p:sp>
      <p:sp>
        <p:nvSpPr>
          <p:cNvPr id="3" name="内容占位符 2"/>
          <p:cNvSpPr txBox="1"/>
          <p:nvPr/>
        </p:nvSpPr>
        <p:spPr>
          <a:xfrm>
            <a:off x="1071245" y="2479040"/>
            <a:ext cx="7000875" cy="3326130"/>
          </a:xfrm>
          <a:prstGeom prst="rect">
            <a:avLst/>
          </a:prstGeom>
        </p:spPr>
        <p:txBody>
          <a:bodyPr/>
          <a:lstStyle/>
          <a:p>
            <a:pPr marL="171450" indent="-171450" defTabSz="685800" fontAlgn="auto">
              <a:lnSpc>
                <a:spcPct val="120000"/>
              </a:lnSpc>
              <a:spcBef>
                <a:spcPts val="750"/>
              </a:spcBef>
              <a:spcAft>
                <a:spcPts val="0"/>
              </a:spcAft>
              <a:defRPr/>
            </a:pPr>
            <a:r>
              <a:rPr lang="en-US" altLang="zh-CN" sz="2400" dirty="0">
                <a:solidFill>
                  <a:srgbClr val="FF0000"/>
                </a:solidFill>
                <a:latin typeface="+mj-ea"/>
                <a:ea typeface="+mj-ea"/>
              </a:rPr>
              <a:t>    </a:t>
            </a:r>
            <a:r>
              <a:rPr lang="zh-CN" altLang="zh-CN" sz="2400" dirty="0">
                <a:solidFill>
                  <a:srgbClr val="FF0000"/>
                </a:solidFill>
                <a:latin typeface="+mj-ea"/>
                <a:ea typeface="+mj-ea"/>
              </a:rPr>
              <a:t>罗的出狱，系匪特头子徐远举在“人情关系”的情况下予以释放的，匪特杨进兴、杨钦典的供词，去其邀功部分，也可证明牢门钥匙并未交给罗广斌，而是在匪</a:t>
            </a:r>
            <a:r>
              <a:rPr lang="zh-CN" altLang="en-US" sz="2400" dirty="0">
                <a:solidFill>
                  <a:srgbClr val="FF0000"/>
                </a:solidFill>
                <a:latin typeface="+mj-ea"/>
                <a:ea typeface="+mj-ea"/>
              </a:rPr>
              <a:t>特</a:t>
            </a:r>
            <a:r>
              <a:rPr lang="zh-CN" altLang="zh-CN" sz="2400" dirty="0">
                <a:solidFill>
                  <a:srgbClr val="FF0000"/>
                </a:solidFill>
                <a:latin typeface="+mj-ea"/>
                <a:ea typeface="+mj-ea"/>
              </a:rPr>
              <a:t>仓忙溃退中，有意将牢门不上锁，让罗等逃出狱的。</a:t>
            </a:r>
          </a:p>
          <a:p>
            <a:pPr marL="171450" indent="-171450" defTabSz="685800" fontAlgn="auto">
              <a:lnSpc>
                <a:spcPct val="120000"/>
              </a:lnSpc>
              <a:spcBef>
                <a:spcPts val="750"/>
              </a:spcBef>
              <a:spcAft>
                <a:spcPts val="0"/>
              </a:spcAft>
              <a:defRPr/>
            </a:pPr>
            <a:r>
              <a:rPr lang="zh-CN" altLang="en-US" sz="2400" dirty="0">
                <a:solidFill>
                  <a:srgbClr val="FF0000"/>
                </a:solidFill>
                <a:latin typeface="+mj-ea"/>
                <a:ea typeface="+mj-ea"/>
              </a:rPr>
              <a:t>   罗广斌在不知道这一情况前提下，策反看守杨钦典，组织最后</a:t>
            </a:r>
            <a:r>
              <a:rPr lang="en-US" altLang="zh-CN" sz="2400" dirty="0">
                <a:solidFill>
                  <a:srgbClr val="FF0000"/>
                </a:solidFill>
                <a:latin typeface="+mj-ea"/>
                <a:ea typeface="+mj-ea"/>
              </a:rPr>
              <a:t>19</a:t>
            </a:r>
            <a:r>
              <a:rPr lang="zh-CN" altLang="en-US" sz="2400" dirty="0">
                <a:solidFill>
                  <a:srgbClr val="FF0000"/>
                </a:solidFill>
                <a:latin typeface="+mj-ea"/>
                <a:ea typeface="+mj-ea"/>
              </a:rPr>
              <a:t>人脱险成功</a:t>
            </a:r>
          </a:p>
          <a:p>
            <a:pPr marL="171450" indent="-171450" defTabSz="685800" fontAlgn="auto">
              <a:lnSpc>
                <a:spcPct val="120000"/>
              </a:lnSpc>
              <a:spcBef>
                <a:spcPts val="750"/>
              </a:spcBef>
              <a:spcAft>
                <a:spcPts val="0"/>
              </a:spcAft>
              <a:buFont typeface="Wingdings" panose="05000000000000000000" pitchFamily="2" charset="2"/>
              <a:buChar char="Ø"/>
              <a:defRPr/>
            </a:pPr>
            <a:endParaRPr lang="zh-CN" altLang="en-US" sz="2800" dirty="0">
              <a:latin typeface="黑体" panose="02010609060101010101" pitchFamily="49" charset="-122"/>
              <a:ea typeface="黑体" panose="02010609060101010101" pitchFamily="49" charset="-122"/>
            </a:endParaRPr>
          </a:p>
        </p:txBody>
      </p:sp>
      <p:sp>
        <p:nvSpPr>
          <p:cNvPr id="5" name="矩形 4"/>
          <p:cNvSpPr>
            <a:spLocks noChangeArrowheads="1"/>
          </p:cNvSpPr>
          <p:nvPr/>
        </p:nvSpPr>
        <p:spPr bwMode="auto">
          <a:xfrm>
            <a:off x="1357630" y="2123440"/>
            <a:ext cx="6543675" cy="34290"/>
          </a:xfrm>
          <a:prstGeom prst="rect">
            <a:avLst/>
          </a:prstGeom>
          <a:gradFill rotWithShape="1">
            <a:gsLst>
              <a:gs pos="0">
                <a:srgbClr val="918415"/>
              </a:gs>
              <a:gs pos="50000">
                <a:srgbClr val="DBD8CB"/>
              </a:gs>
              <a:gs pos="100000">
                <a:srgbClr val="91841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latin typeface="黑体" panose="02010609060101010101" pitchFamily="49" charset="-122"/>
              <a:ea typeface="黑体" panose="02010609060101010101" pitchFamily="49"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899592" y="980729"/>
            <a:ext cx="7272808" cy="576063"/>
          </a:xfrm>
          <a:prstGeom prst="rect">
            <a:avLst/>
          </a:prstGeom>
        </p:spPr>
        <p:txBody>
          <a:bodyPr/>
          <a:lstStyle/>
          <a:p>
            <a:pPr defTabSz="685800" fontAlgn="auto">
              <a:lnSpc>
                <a:spcPct val="90000"/>
              </a:lnSpc>
              <a:spcAft>
                <a:spcPts val="0"/>
              </a:spcAft>
              <a:defRPr/>
            </a:pPr>
            <a:r>
              <a:rPr lang="zh-CN" altLang="en-US" sz="4400" b="1" dirty="0">
                <a:solidFill>
                  <a:srgbClr val="C00000"/>
                </a:solidFill>
                <a:latin typeface="隶书" panose="02010509060101010101" pitchFamily="49" charset="-122"/>
                <a:ea typeface="隶书" panose="02010509060101010101" pitchFamily="49" charset="-122"/>
                <a:cs typeface="+mj-cs"/>
              </a:rPr>
              <a:t>中共党史难得的文献资料</a:t>
            </a:r>
          </a:p>
        </p:txBody>
      </p:sp>
      <p:sp>
        <p:nvSpPr>
          <p:cNvPr id="3" name="内容占位符 2"/>
          <p:cNvSpPr txBox="1"/>
          <p:nvPr/>
        </p:nvSpPr>
        <p:spPr>
          <a:xfrm>
            <a:off x="611561" y="1700808"/>
            <a:ext cx="7992888" cy="692349"/>
          </a:xfrm>
          <a:prstGeom prst="rect">
            <a:avLst/>
          </a:prstGeom>
        </p:spPr>
        <p:txBody>
          <a:bodyPr/>
          <a:lstStyle/>
          <a:p>
            <a:pPr defTabSz="685800" fontAlgn="auto">
              <a:lnSpc>
                <a:spcPct val="90000"/>
              </a:lnSpc>
              <a:spcBef>
                <a:spcPts val="750"/>
              </a:spcBef>
              <a:spcAft>
                <a:spcPts val="0"/>
              </a:spcAft>
              <a:defRPr/>
            </a:pPr>
            <a:r>
              <a:rPr lang="en-US" altLang="zh-CN" sz="2800" dirty="0">
                <a:latin typeface="隶书" panose="02010509060101010101" pitchFamily="49" charset="-122"/>
                <a:ea typeface="隶书" panose="02010509060101010101" pitchFamily="49" charset="-122"/>
              </a:rPr>
              <a:t>《</a:t>
            </a:r>
            <a:r>
              <a:rPr lang="zh-CN" altLang="en-US" sz="2800" dirty="0">
                <a:latin typeface="隶书" panose="02010509060101010101" pitchFamily="49" charset="-122"/>
                <a:ea typeface="隶书" panose="02010509060101010101" pitchFamily="49" charset="-122"/>
              </a:rPr>
              <a:t>关于重庆党组织被破坏和狱中斗争情形的报告</a:t>
            </a:r>
            <a:r>
              <a:rPr lang="en-US" altLang="zh-CN" sz="2800" dirty="0">
                <a:latin typeface="隶书" panose="02010509060101010101" pitchFamily="49" charset="-122"/>
                <a:ea typeface="隶书" panose="02010509060101010101" pitchFamily="49" charset="-122"/>
              </a:rPr>
              <a:t>》</a:t>
            </a:r>
          </a:p>
          <a:p>
            <a:pPr marL="171450" indent="-171450" defTabSz="685800" fontAlgn="auto">
              <a:lnSpc>
                <a:spcPct val="90000"/>
              </a:lnSpc>
              <a:spcBef>
                <a:spcPts val="750"/>
              </a:spcBef>
              <a:spcAft>
                <a:spcPts val="0"/>
              </a:spcAft>
              <a:buFont typeface="Arial" panose="020B0604020202020204" pitchFamily="34" charset="0"/>
              <a:buChar char="•"/>
              <a:defRPr/>
            </a:pPr>
            <a:endParaRPr lang="zh-CN" altLang="en-US" sz="2100" dirty="0">
              <a:latin typeface="+mn-lt"/>
              <a:ea typeface="+mn-ea"/>
              <a:cs typeface="+mn-cs"/>
            </a:endParaRPr>
          </a:p>
        </p:txBody>
      </p:sp>
      <p:pic>
        <p:nvPicPr>
          <p:cNvPr id="5" name="Picture 3" descr="F:\a\八条意见原件\img009.jpg"/>
          <p:cNvPicPr>
            <a:picLocks noChangeAspect="1" noChangeArrowheads="1"/>
          </p:cNvPicPr>
          <p:nvPr/>
        </p:nvPicPr>
        <p:blipFill>
          <a:blip r:embed="rId2" cstate="print"/>
          <a:srcRect/>
          <a:stretch>
            <a:fillRect/>
          </a:stretch>
        </p:blipFill>
        <p:spPr bwMode="auto">
          <a:xfrm>
            <a:off x="683568" y="2339057"/>
            <a:ext cx="2520280" cy="1790485"/>
          </a:xfrm>
          <a:prstGeom prst="rect">
            <a:avLst/>
          </a:prstGeom>
          <a:noFill/>
          <a:ln w="9525">
            <a:noFill/>
            <a:miter lim="800000"/>
            <a:headEnd/>
            <a:tailEnd/>
          </a:ln>
        </p:spPr>
      </p:pic>
      <p:pic>
        <p:nvPicPr>
          <p:cNvPr id="6" name="Picture 4" descr="F:\a\八条意见原件\img010.jpg"/>
          <p:cNvPicPr>
            <a:picLocks noChangeAspect="1" noChangeArrowheads="1"/>
          </p:cNvPicPr>
          <p:nvPr/>
        </p:nvPicPr>
        <p:blipFill>
          <a:blip r:embed="rId3" cstate="print"/>
          <a:srcRect/>
          <a:stretch>
            <a:fillRect/>
          </a:stretch>
        </p:blipFill>
        <p:spPr bwMode="auto">
          <a:xfrm>
            <a:off x="3389320" y="2362978"/>
            <a:ext cx="2437369" cy="1731888"/>
          </a:xfrm>
          <a:prstGeom prst="rect">
            <a:avLst/>
          </a:prstGeom>
          <a:noFill/>
          <a:ln w="9525">
            <a:noFill/>
            <a:miter lim="800000"/>
            <a:headEnd/>
            <a:tailEnd/>
          </a:ln>
        </p:spPr>
      </p:pic>
      <p:pic>
        <p:nvPicPr>
          <p:cNvPr id="7" name="Picture 5" descr="F:\a\八条意见原件\img012.jpg"/>
          <p:cNvPicPr>
            <a:picLocks noChangeAspect="1" noChangeArrowheads="1"/>
          </p:cNvPicPr>
          <p:nvPr/>
        </p:nvPicPr>
        <p:blipFill>
          <a:blip r:embed="rId4" cstate="print"/>
          <a:srcRect/>
          <a:stretch>
            <a:fillRect/>
          </a:stretch>
        </p:blipFill>
        <p:spPr bwMode="auto">
          <a:xfrm>
            <a:off x="6084169" y="2339058"/>
            <a:ext cx="2448272" cy="1797286"/>
          </a:xfrm>
          <a:prstGeom prst="rect">
            <a:avLst/>
          </a:prstGeom>
          <a:noFill/>
          <a:ln w="9525">
            <a:noFill/>
            <a:miter lim="800000"/>
            <a:headEnd/>
            <a:tailEnd/>
          </a:ln>
        </p:spPr>
      </p:pic>
      <p:pic>
        <p:nvPicPr>
          <p:cNvPr id="8" name="Picture 2" descr="C:\我的文件\d盘\文物档案资料\八条意见原件\img023.jpg"/>
          <p:cNvPicPr>
            <a:picLocks noChangeAspect="1" noChangeArrowheads="1"/>
          </p:cNvPicPr>
          <p:nvPr/>
        </p:nvPicPr>
        <p:blipFill>
          <a:blip r:embed="rId5" cstate="print"/>
          <a:srcRect/>
          <a:stretch>
            <a:fillRect/>
          </a:stretch>
        </p:blipFill>
        <p:spPr bwMode="auto">
          <a:xfrm>
            <a:off x="755576" y="4368871"/>
            <a:ext cx="2519333" cy="1818382"/>
          </a:xfrm>
          <a:prstGeom prst="rect">
            <a:avLst/>
          </a:prstGeom>
          <a:noFill/>
          <a:ln w="9525">
            <a:noFill/>
            <a:miter lim="800000"/>
            <a:headEnd/>
            <a:tailEnd/>
          </a:ln>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38107" y="4368871"/>
            <a:ext cx="2339794" cy="1692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59832" y="2585669"/>
            <a:ext cx="2411782" cy="1748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F:\b\文物档案资料2014、8归类\八条意见原件\img02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600" y="3021515"/>
            <a:ext cx="2546498" cy="18384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F:\b\文物档案资料2014、8归类\八条意见原件\img02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55976" y="3234299"/>
            <a:ext cx="2546498" cy="183847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F:\b\文物档案资料2014、8归类\八条意见原件\img021.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061025" y="3717032"/>
            <a:ext cx="2398349" cy="172819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F:\b\文物档案资料2014、8归类\八条意见原件\img019.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55511" y="4333688"/>
            <a:ext cx="2293591" cy="16558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b\文物档案资料2014、8归类\八条意见原件\img018.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812674" y="4658430"/>
            <a:ext cx="2179600" cy="1573588"/>
          </a:xfrm>
          <a:prstGeom prst="rect">
            <a:avLst/>
          </a:prstGeom>
          <a:noFill/>
          <a:extLst>
            <a:ext uri="{909E8E84-426E-40DD-AFC4-6F175D3DCCD1}">
              <a14:hiddenFill xmlns:a14="http://schemas.microsoft.com/office/drawing/2010/main">
                <a:solidFill>
                  <a:srgbClr val="FFFFFF"/>
                </a:solidFill>
              </a14:hiddenFill>
            </a:ext>
          </a:extLst>
        </p:spPr>
      </p:pic>
      <p:pic>
        <p:nvPicPr>
          <p:cNvPr id="11" name="图片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374192" y="3129605"/>
            <a:ext cx="1846011" cy="2540000"/>
          </a:xfrm>
          <a:prstGeom prst="rect">
            <a:avLst/>
          </a:prstGeo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1115695" y="764540"/>
            <a:ext cx="6372225" cy="720090"/>
          </a:xfrm>
          <a:prstGeom prst="rect">
            <a:avLst/>
          </a:prstGeom>
        </p:spPr>
        <p:txBody>
          <a:bodyPr/>
          <a:lstStyle/>
          <a:p>
            <a:pPr defTabSz="685800" fontAlgn="auto">
              <a:lnSpc>
                <a:spcPct val="90000"/>
              </a:lnSpc>
              <a:spcAft>
                <a:spcPts val="0"/>
              </a:spcAft>
              <a:defRPr/>
            </a:pPr>
            <a:r>
              <a:rPr lang="zh-CN" altLang="en-US" sz="2700" b="1" dirty="0">
                <a:solidFill>
                  <a:srgbClr val="C00000"/>
                </a:solidFill>
                <a:latin typeface="+mj-lt"/>
                <a:ea typeface="+mj-ea"/>
                <a:cs typeface="+mj-cs"/>
              </a:rPr>
              <a:t>罗广斌的保证</a:t>
            </a:r>
          </a:p>
        </p:txBody>
      </p:sp>
      <p:sp>
        <p:nvSpPr>
          <p:cNvPr id="3" name="内容占位符 2"/>
          <p:cNvSpPr txBox="1"/>
          <p:nvPr/>
        </p:nvSpPr>
        <p:spPr>
          <a:xfrm>
            <a:off x="827405" y="1196975"/>
            <a:ext cx="7073265" cy="4896485"/>
          </a:xfrm>
          <a:prstGeom prst="rect">
            <a:avLst/>
          </a:prstGeom>
        </p:spPr>
        <p:txBody>
          <a:bodyPr/>
          <a:lstStyle/>
          <a:p>
            <a:pPr marL="171450" indent="-171450" defTabSz="685800" fontAlgn="auto">
              <a:lnSpc>
                <a:spcPct val="90000"/>
              </a:lnSpc>
              <a:spcBef>
                <a:spcPts val="750"/>
              </a:spcBef>
              <a:spcAft>
                <a:spcPts val="0"/>
              </a:spcAft>
              <a:buFont typeface="Arial" panose="020B0604020202020204" pitchFamily="34" charset="0"/>
              <a:buChar char="•"/>
              <a:defRPr/>
            </a:pPr>
            <a:endParaRPr lang="en-US" altLang="zh-CN" sz="2100" dirty="0">
              <a:latin typeface="+mn-ea"/>
              <a:ea typeface="+mn-ea"/>
              <a:cs typeface="+mn-cs"/>
            </a:endParaRPr>
          </a:p>
          <a:p>
            <a:pPr defTabSz="685800" fontAlgn="auto">
              <a:lnSpc>
                <a:spcPct val="150000"/>
              </a:lnSpc>
              <a:spcBef>
                <a:spcPts val="750"/>
              </a:spcBef>
              <a:spcAft>
                <a:spcPts val="0"/>
              </a:spcAft>
              <a:defRPr/>
            </a:pPr>
            <a:r>
              <a:rPr lang="zh-CN" altLang="en-US" sz="2400" dirty="0">
                <a:solidFill>
                  <a:srgbClr val="FF0000"/>
                </a:solidFill>
                <a:latin typeface="黑体" panose="02010609060101010101" pitchFamily="49" charset="-122"/>
                <a:ea typeface="黑体" panose="02010609060101010101" pitchFamily="49" charset="-122"/>
              </a:rPr>
              <a:t>    “</a:t>
            </a:r>
            <a:r>
              <a:rPr lang="zh-CN" altLang="zh-CN" sz="2400" dirty="0">
                <a:solidFill>
                  <a:srgbClr val="FF0000"/>
                </a:solidFill>
                <a:latin typeface="+mj-ea"/>
                <a:ea typeface="+mj-ea"/>
              </a:rPr>
              <a:t>以庄重严肃的态度，谨向党提出以下保证：从</a:t>
            </a:r>
            <a:r>
              <a:rPr lang="en-US" altLang="zh-CN" sz="2400" dirty="0">
                <a:solidFill>
                  <a:srgbClr val="FF0000"/>
                </a:solidFill>
                <a:latin typeface="+mj-ea"/>
                <a:ea typeface="+mj-ea"/>
              </a:rPr>
              <a:t>1948</a:t>
            </a:r>
            <a:r>
              <a:rPr lang="zh-CN" altLang="zh-CN" sz="2400" dirty="0">
                <a:solidFill>
                  <a:srgbClr val="FF0000"/>
                </a:solidFill>
                <a:latin typeface="+mj-ea"/>
                <a:ea typeface="+mj-ea"/>
              </a:rPr>
              <a:t>年</a:t>
            </a:r>
            <a:r>
              <a:rPr lang="en-US" altLang="zh-CN" sz="2400" dirty="0">
                <a:solidFill>
                  <a:srgbClr val="FF0000"/>
                </a:solidFill>
                <a:latin typeface="+mj-ea"/>
                <a:ea typeface="+mj-ea"/>
              </a:rPr>
              <a:t>9</a:t>
            </a:r>
            <a:r>
              <a:rPr lang="zh-CN" altLang="zh-CN" sz="2400" dirty="0">
                <a:solidFill>
                  <a:srgbClr val="FF0000"/>
                </a:solidFill>
                <a:latin typeface="+mj-ea"/>
                <a:ea typeface="+mj-ea"/>
              </a:rPr>
              <a:t>月</a:t>
            </a:r>
            <a:r>
              <a:rPr lang="en-US" altLang="zh-CN" sz="2400" dirty="0">
                <a:solidFill>
                  <a:srgbClr val="FF0000"/>
                </a:solidFill>
                <a:latin typeface="+mj-ea"/>
                <a:ea typeface="+mj-ea"/>
              </a:rPr>
              <a:t>10</a:t>
            </a:r>
            <a:r>
              <a:rPr lang="zh-CN" altLang="zh-CN" sz="2400" dirty="0">
                <a:solidFill>
                  <a:srgbClr val="FF0000"/>
                </a:solidFill>
                <a:latin typeface="+mj-ea"/>
                <a:ea typeface="+mj-ea"/>
              </a:rPr>
              <a:t>日被捕脱党到</a:t>
            </a:r>
            <a:r>
              <a:rPr lang="en-US" altLang="zh-CN" sz="2400" dirty="0">
                <a:solidFill>
                  <a:srgbClr val="FF0000"/>
                </a:solidFill>
                <a:latin typeface="+mj-ea"/>
                <a:ea typeface="+mj-ea"/>
              </a:rPr>
              <a:t>1949</a:t>
            </a:r>
            <a:r>
              <a:rPr lang="zh-CN" altLang="zh-CN" sz="2400" dirty="0">
                <a:solidFill>
                  <a:srgbClr val="FF0000"/>
                </a:solidFill>
                <a:latin typeface="+mj-ea"/>
                <a:ea typeface="+mj-ea"/>
              </a:rPr>
              <a:t>年</a:t>
            </a:r>
            <a:r>
              <a:rPr lang="en-US" altLang="zh-CN" sz="2400" dirty="0">
                <a:solidFill>
                  <a:srgbClr val="FF0000"/>
                </a:solidFill>
                <a:latin typeface="+mj-ea"/>
                <a:ea typeface="+mj-ea"/>
              </a:rPr>
              <a:t>11</a:t>
            </a:r>
            <a:r>
              <a:rPr lang="zh-CN" altLang="zh-CN" sz="2400" dirty="0">
                <a:solidFill>
                  <a:srgbClr val="FF0000"/>
                </a:solidFill>
                <a:latin typeface="+mj-ea"/>
                <a:ea typeface="+mj-ea"/>
              </a:rPr>
              <a:t>月</a:t>
            </a:r>
            <a:r>
              <a:rPr lang="en-US" altLang="zh-CN" sz="2400" dirty="0">
                <a:solidFill>
                  <a:srgbClr val="FF0000"/>
                </a:solidFill>
                <a:latin typeface="+mj-ea"/>
                <a:ea typeface="+mj-ea"/>
              </a:rPr>
              <a:t>28</a:t>
            </a:r>
            <a:r>
              <a:rPr lang="zh-CN" altLang="zh-CN" sz="2400" dirty="0">
                <a:solidFill>
                  <a:srgbClr val="FF0000"/>
                </a:solidFill>
                <a:latin typeface="+mj-ea"/>
                <a:ea typeface="+mj-ea"/>
              </a:rPr>
              <a:t>日脱险为止，我自己确认为在党的培养教育下，一直要求自己具有信心，坚持立场，而且在狱中继续斗争。在敌人面前没有动摇，软弱或损害党的荣誉，也没有叛党、自首、写悔过书、自白书、影响任何同志被捕，作到了一个共产党员应有的最低修养。</a:t>
            </a:r>
          </a:p>
        </p:txBody>
      </p:sp>
      <p:sp>
        <p:nvSpPr>
          <p:cNvPr id="4" name="矩形 3"/>
          <p:cNvSpPr>
            <a:spLocks noChangeArrowheads="1"/>
          </p:cNvSpPr>
          <p:nvPr/>
        </p:nvSpPr>
        <p:spPr bwMode="auto">
          <a:xfrm>
            <a:off x="1357630" y="2123440"/>
            <a:ext cx="6543675" cy="34290"/>
          </a:xfrm>
          <a:prstGeom prst="rect">
            <a:avLst/>
          </a:prstGeom>
          <a:gradFill rotWithShape="1">
            <a:gsLst>
              <a:gs pos="0">
                <a:srgbClr val="918415"/>
              </a:gs>
              <a:gs pos="50000">
                <a:srgbClr val="DBD8CB"/>
              </a:gs>
              <a:gs pos="100000">
                <a:srgbClr val="91841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latin typeface="黑体" panose="02010609060101010101" pitchFamily="49" charset="-122"/>
              <a:ea typeface="黑体" panose="02010609060101010101" pitchFamily="49"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p:nvPr/>
        </p:nvSpPr>
        <p:spPr>
          <a:xfrm>
            <a:off x="899795" y="908685"/>
            <a:ext cx="7272655" cy="4968240"/>
          </a:xfrm>
          <a:prstGeom prst="rect">
            <a:avLst/>
          </a:prstGeom>
        </p:spPr>
        <p:txBody>
          <a:bodyPr/>
          <a:lstStyle/>
          <a:p>
            <a:pPr marL="171450" indent="-171450" defTabSz="685800" fontAlgn="auto">
              <a:lnSpc>
                <a:spcPct val="90000"/>
              </a:lnSpc>
              <a:spcBef>
                <a:spcPts val="750"/>
              </a:spcBef>
              <a:spcAft>
                <a:spcPts val="0"/>
              </a:spcAft>
              <a:buFont typeface="Arial" panose="020B0604020202020204" pitchFamily="34" charset="0"/>
              <a:buChar char="•"/>
              <a:defRPr/>
            </a:pPr>
            <a:endParaRPr lang="en-US" altLang="zh-CN" sz="2100" dirty="0">
              <a:latin typeface="黑体" panose="02010609060101010101" pitchFamily="49" charset="-122"/>
              <a:ea typeface="黑体" panose="02010609060101010101" pitchFamily="49" charset="-122"/>
            </a:endParaRPr>
          </a:p>
          <a:p>
            <a:pPr marL="171450" indent="-171450" defTabSz="685800" fontAlgn="auto">
              <a:lnSpc>
                <a:spcPct val="150000"/>
              </a:lnSpc>
              <a:spcBef>
                <a:spcPts val="750"/>
              </a:spcBef>
              <a:spcAft>
                <a:spcPts val="0"/>
              </a:spcAft>
              <a:defRPr/>
            </a:pPr>
            <a:r>
              <a:rPr lang="en-US" altLang="zh-CN" sz="2800" dirty="0">
                <a:solidFill>
                  <a:srgbClr val="FF0000"/>
                </a:solidFill>
                <a:latin typeface="+mj-ea"/>
                <a:ea typeface="+mj-ea"/>
              </a:rPr>
              <a:t>    </a:t>
            </a:r>
            <a:r>
              <a:rPr lang="zh-CN" altLang="zh-CN" sz="2800" dirty="0">
                <a:solidFill>
                  <a:srgbClr val="FF0000"/>
                </a:solidFill>
                <a:latin typeface="+mj-ea"/>
                <a:ea typeface="+mj-ea"/>
              </a:rPr>
              <a:t>我以无比的信心，相信党对我的爱护；也已无比忠诚对党负责。保证前此所写的全部材料的真实，党可以根据现有的和将来的资料加以检查，如果在恢复党籍后的任何时间，发现材料上有与事实不符，或者欺骗蒙蔽党的地方，我愿意接受党的任何最严重处分，包括开出党籍在内。”</a:t>
            </a:r>
            <a:endParaRPr lang="en-US" altLang="zh-CN" sz="2800" dirty="0">
              <a:solidFill>
                <a:srgbClr val="FF0000"/>
              </a:solidFill>
              <a:latin typeface="+mj-ea"/>
              <a:ea typeface="+mj-ea"/>
            </a:endParaRPr>
          </a:p>
          <a:p>
            <a:pPr marL="171450" indent="-171450" defTabSz="685800" fontAlgn="auto">
              <a:lnSpc>
                <a:spcPct val="150000"/>
              </a:lnSpc>
              <a:spcBef>
                <a:spcPts val="750"/>
              </a:spcBef>
              <a:spcAft>
                <a:spcPts val="0"/>
              </a:spcAft>
              <a:defRPr/>
            </a:pPr>
            <a:r>
              <a:rPr lang="en-US" altLang="zh-CN" dirty="0">
                <a:latin typeface="黑体" panose="02010609060101010101" pitchFamily="49" charset="-122"/>
                <a:ea typeface="黑体" panose="02010609060101010101" pitchFamily="49" charset="-122"/>
              </a:rPr>
              <a:t>                                 </a:t>
            </a:r>
            <a:r>
              <a:rPr lang="zh-CN" altLang="zh-CN" dirty="0">
                <a:solidFill>
                  <a:srgbClr val="FF0000"/>
                </a:solidFill>
                <a:latin typeface="+mj-ea"/>
                <a:ea typeface="+mj-ea"/>
              </a:rPr>
              <a:t>一九五零年七月三十一</a:t>
            </a:r>
            <a:endParaRPr lang="zh-CN" altLang="en-US"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标题 1"/>
          <p:cNvSpPr>
            <a:spLocks noGrp="1" noChangeArrowheads="1"/>
          </p:cNvSpPr>
          <p:nvPr>
            <p:ph type="title" idx="4294967295"/>
          </p:nvPr>
        </p:nvSpPr>
        <p:spPr>
          <a:xfrm>
            <a:off x="684530" y="260350"/>
            <a:ext cx="7775575" cy="1143000"/>
          </a:xfrm>
        </p:spPr>
        <p:txBody>
          <a:bodyPr/>
          <a:lstStyle/>
          <a:p>
            <a:r>
              <a:rPr lang="zh-CN" altLang="en-US" sz="3600" b="1" dirty="0">
                <a:solidFill>
                  <a:srgbClr val="FF0000"/>
                </a:solidFill>
                <a:sym typeface="微软雅黑" panose="020B0503020204020204" charset="-122"/>
              </a:rPr>
              <a:t>    </a:t>
            </a:r>
            <a:r>
              <a:rPr lang="zh-CN" altLang="en-US" dirty="0">
                <a:solidFill>
                  <a:srgbClr val="FF0000"/>
                </a:solidFill>
                <a:latin typeface="+mj-ea"/>
                <a:sym typeface="楷体" panose="02010609060101010101" pitchFamily="49" charset="-122"/>
              </a:rPr>
              <a:t>党组织对报告的认定</a:t>
            </a:r>
          </a:p>
        </p:txBody>
      </p:sp>
      <p:sp>
        <p:nvSpPr>
          <p:cNvPr id="113666" name="内容占位符 2"/>
          <p:cNvSpPr>
            <a:spLocks noGrp="1" noChangeArrowheads="1"/>
          </p:cNvSpPr>
          <p:nvPr>
            <p:ph idx="1"/>
          </p:nvPr>
        </p:nvSpPr>
        <p:spPr>
          <a:xfrm>
            <a:off x="457200" y="1384300"/>
            <a:ext cx="8229600" cy="4686300"/>
          </a:xfrm>
        </p:spPr>
        <p:txBody>
          <a:bodyPr/>
          <a:lstStyle/>
          <a:p>
            <a:pPr>
              <a:lnSpc>
                <a:spcPct val="150000"/>
              </a:lnSpc>
            </a:pPr>
            <a:r>
              <a:rPr lang="zh-CN" altLang="en-US" dirty="0">
                <a:solidFill>
                  <a:srgbClr val="FDE11C"/>
                </a:solidFill>
                <a:latin typeface="+mj-ea"/>
                <a:ea typeface="+mj-ea"/>
                <a:sym typeface="华文新魏" panose="02010800040101010101" pitchFamily="2" charset="-122"/>
              </a:rPr>
              <a:t>     </a:t>
            </a:r>
            <a:r>
              <a:rPr lang="en-US" altLang="zh-CN" dirty="0">
                <a:solidFill>
                  <a:srgbClr val="FF0000"/>
                </a:solidFill>
                <a:latin typeface="+mj-ea"/>
                <a:ea typeface="+mj-ea"/>
                <a:sym typeface="华文新魏" panose="02010800040101010101" pitchFamily="2" charset="-122"/>
              </a:rPr>
              <a:t>1950</a:t>
            </a:r>
            <a:r>
              <a:rPr lang="zh-CN" altLang="en-US" dirty="0">
                <a:solidFill>
                  <a:srgbClr val="FF0000"/>
                </a:solidFill>
                <a:latin typeface="+mj-ea"/>
                <a:ea typeface="+mj-ea"/>
                <a:sym typeface="华文新魏" panose="02010800040101010101" pitchFamily="2" charset="-122"/>
              </a:rPr>
              <a:t>年</a:t>
            </a:r>
            <a:r>
              <a:rPr lang="en-US" altLang="zh-CN" dirty="0">
                <a:solidFill>
                  <a:srgbClr val="FF0000"/>
                </a:solidFill>
                <a:latin typeface="+mj-ea"/>
                <a:ea typeface="+mj-ea"/>
                <a:sym typeface="华文新魏" panose="02010800040101010101" pitchFamily="2" charset="-122"/>
              </a:rPr>
              <a:t>9</a:t>
            </a:r>
            <a:r>
              <a:rPr lang="zh-CN" altLang="en-US" dirty="0">
                <a:solidFill>
                  <a:srgbClr val="FF0000"/>
                </a:solidFill>
                <a:latin typeface="+mj-ea"/>
                <a:ea typeface="+mj-ea"/>
                <a:sym typeface="华文新魏" panose="02010800040101010101" pitchFamily="2" charset="-122"/>
              </a:rPr>
              <a:t>月中共重庆市委组织《关于恢复罗广斌同志党籍的决定》中：“……我们认为罗广斌同志所写的材料是可靠的，因此决定恢复罗广斌同志的党籍，至于候补期因罗在狱中经过考验，已具备党员条件，按期转为正式党员，党龄从一九四八年</a:t>
            </a:r>
            <a:endParaRPr lang="en-US" altLang="zh-CN" dirty="0">
              <a:solidFill>
                <a:srgbClr val="FF0000"/>
              </a:solidFill>
              <a:latin typeface="+mj-ea"/>
              <a:ea typeface="+mj-ea"/>
              <a:sym typeface="华文新魏" panose="02010800040101010101" pitchFamily="2" charset="-122"/>
            </a:endParaRPr>
          </a:p>
          <a:p>
            <a:pPr>
              <a:lnSpc>
                <a:spcPct val="150000"/>
              </a:lnSpc>
            </a:pPr>
            <a:r>
              <a:rPr lang="zh-CN" altLang="en-US" dirty="0">
                <a:solidFill>
                  <a:srgbClr val="FF0000"/>
                </a:solidFill>
                <a:latin typeface="+mj-ea"/>
                <a:ea typeface="+mj-ea"/>
                <a:sym typeface="华文新魏" panose="02010800040101010101" pitchFamily="2" charset="-122"/>
              </a:rPr>
              <a:t>二月一日算起。”</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noChangeArrowheads="1"/>
          </p:cNvSpPr>
          <p:nvPr>
            <p:ph type="title" idx="4294967295"/>
          </p:nvPr>
        </p:nvSpPr>
        <p:spPr>
          <a:xfrm>
            <a:off x="684530" y="476250"/>
            <a:ext cx="7775575" cy="1143000"/>
          </a:xfrm>
        </p:spPr>
        <p:txBody>
          <a:bodyPr rtlCol="0">
            <a:normAutofit/>
          </a:bodyPr>
          <a:lstStyle/>
          <a:p>
            <a:pPr fontAlgn="auto">
              <a:spcAft>
                <a:spcPts val="0"/>
              </a:spcAft>
              <a:defRPr/>
            </a:pPr>
            <a:r>
              <a:rPr lang="zh-CN" altLang="en-US" sz="3600" dirty="0">
                <a:solidFill>
                  <a:srgbClr val="FF0000"/>
                </a:solidFill>
                <a:latin typeface="+mj-ea"/>
                <a:sym typeface="楷体" panose="02010609060101010101" pitchFamily="49" charset="-122"/>
              </a:rPr>
              <a:t>关于这份报告</a:t>
            </a:r>
            <a:r>
              <a:rPr lang="zh-CN" altLang="en-US" sz="3200" dirty="0">
                <a:solidFill>
                  <a:srgbClr val="FF0000"/>
                </a:solidFill>
                <a:latin typeface="+mj-ea"/>
                <a:sym typeface="楷体" panose="02010609060101010101" pitchFamily="49" charset="-122"/>
              </a:rPr>
              <a:t>（</a:t>
            </a:r>
            <a:r>
              <a:rPr lang="en-US" altLang="zh-CN" sz="3200" dirty="0">
                <a:solidFill>
                  <a:srgbClr val="FF0000"/>
                </a:solidFill>
                <a:latin typeface="+mj-ea"/>
                <a:sym typeface="楷体" panose="02010609060101010101" pitchFamily="49" charset="-122"/>
              </a:rPr>
              <a:t>39870</a:t>
            </a:r>
            <a:r>
              <a:rPr lang="zh-CN" altLang="en-US" sz="3200" dirty="0">
                <a:solidFill>
                  <a:srgbClr val="FF0000"/>
                </a:solidFill>
                <a:latin typeface="+mj-ea"/>
                <a:sym typeface="楷体" panose="02010609060101010101" pitchFamily="49" charset="-122"/>
              </a:rPr>
              <a:t>字）</a:t>
            </a:r>
          </a:p>
        </p:txBody>
      </p:sp>
      <p:sp>
        <p:nvSpPr>
          <p:cNvPr id="29699" name="内容占位符 2"/>
          <p:cNvSpPr>
            <a:spLocks noGrp="1" noChangeArrowheads="1"/>
          </p:cNvSpPr>
          <p:nvPr>
            <p:ph idx="1"/>
          </p:nvPr>
        </p:nvSpPr>
        <p:spPr>
          <a:xfrm>
            <a:off x="971550" y="1412875"/>
            <a:ext cx="7560945" cy="4680585"/>
          </a:xfrm>
        </p:spPr>
        <p:txBody>
          <a:bodyPr rtlCol="0">
            <a:normAutofit/>
          </a:bodyPr>
          <a:lstStyle/>
          <a:p>
            <a:pPr fontAlgn="auto">
              <a:lnSpc>
                <a:spcPct val="80000"/>
              </a:lnSpc>
              <a:spcAft>
                <a:spcPts val="0"/>
              </a:spcAft>
              <a:defRPr/>
            </a:pPr>
            <a:endParaRPr lang="en-US" altLang="zh-CN" dirty="0">
              <a:solidFill>
                <a:srgbClr val="FF0000"/>
              </a:solidFill>
              <a:latin typeface="+mj-ea"/>
              <a:ea typeface="+mj-ea"/>
              <a:cs typeface="+mn-cs"/>
              <a:sym typeface="华文新魏" panose="02010800040101010101" pitchFamily="2" charset="-122"/>
            </a:endParaRPr>
          </a:p>
          <a:p>
            <a:pPr fontAlgn="auto">
              <a:lnSpc>
                <a:spcPct val="80000"/>
              </a:lnSpc>
              <a:spcAft>
                <a:spcPts val="0"/>
              </a:spcAft>
              <a:defRPr/>
            </a:pPr>
            <a:r>
              <a:rPr lang="zh-CN" altLang="en-US" dirty="0">
                <a:solidFill>
                  <a:srgbClr val="FF0000"/>
                </a:solidFill>
                <a:latin typeface="+mj-ea"/>
                <a:ea typeface="+mj-ea"/>
                <a:cs typeface="+mn-cs"/>
                <a:sym typeface="华文新魏" panose="02010800040101010101" pitchFamily="2" charset="-122"/>
              </a:rPr>
              <a:t>这份报告： </a:t>
            </a:r>
            <a:endParaRPr lang="en-US" altLang="zh-CN" dirty="0">
              <a:solidFill>
                <a:srgbClr val="FF0000"/>
              </a:solidFill>
              <a:latin typeface="+mj-ea"/>
              <a:ea typeface="+mj-ea"/>
              <a:cs typeface="+mn-cs"/>
              <a:sym typeface="华文新魏" panose="02010800040101010101" pitchFamily="2" charset="-122"/>
            </a:endParaRPr>
          </a:p>
          <a:p>
            <a:pPr fontAlgn="auto">
              <a:lnSpc>
                <a:spcPct val="80000"/>
              </a:lnSpc>
              <a:spcAft>
                <a:spcPts val="0"/>
              </a:spcAft>
              <a:defRPr/>
            </a:pPr>
            <a:r>
              <a:rPr lang="zh-CN" altLang="en-US" dirty="0">
                <a:solidFill>
                  <a:srgbClr val="FF0000"/>
                </a:solidFill>
                <a:latin typeface="+mj-ea"/>
                <a:ea typeface="+mj-ea"/>
                <a:cs typeface="+mn-cs"/>
                <a:sym typeface="华文新魏" panose="02010800040101010101" pitchFamily="2" charset="-122"/>
              </a:rPr>
              <a:t>一、案情发展          </a:t>
            </a:r>
            <a:endParaRPr lang="en-US" altLang="zh-CN" dirty="0">
              <a:solidFill>
                <a:srgbClr val="FF0000"/>
              </a:solidFill>
              <a:latin typeface="+mj-ea"/>
              <a:ea typeface="+mj-ea"/>
              <a:cs typeface="+mn-cs"/>
              <a:sym typeface="华文新魏" panose="02010800040101010101" pitchFamily="2" charset="-122"/>
            </a:endParaRPr>
          </a:p>
          <a:p>
            <a:pPr fontAlgn="auto">
              <a:lnSpc>
                <a:spcPct val="80000"/>
              </a:lnSpc>
              <a:spcAft>
                <a:spcPts val="0"/>
              </a:spcAft>
              <a:buFont typeface="Wingdings" panose="05000000000000000000" pitchFamily="2" charset="2"/>
              <a:buNone/>
              <a:defRPr/>
            </a:pPr>
            <a:r>
              <a:rPr lang="zh-CN" altLang="en-US" dirty="0">
                <a:solidFill>
                  <a:srgbClr val="FF0000"/>
                </a:solidFill>
                <a:latin typeface="+mj-ea"/>
                <a:ea typeface="+mj-ea"/>
                <a:cs typeface="+mn-cs"/>
                <a:sym typeface="华文新魏" panose="02010800040101010101" pitchFamily="2" charset="-122"/>
              </a:rPr>
              <a:t>二、叛徒群像</a:t>
            </a:r>
          </a:p>
          <a:p>
            <a:pPr fontAlgn="auto">
              <a:lnSpc>
                <a:spcPct val="80000"/>
              </a:lnSpc>
              <a:spcAft>
                <a:spcPts val="0"/>
              </a:spcAft>
              <a:buFont typeface="Wingdings" panose="05000000000000000000" pitchFamily="2" charset="2"/>
              <a:buNone/>
              <a:defRPr/>
            </a:pPr>
            <a:r>
              <a:rPr lang="zh-CN" altLang="en-US" dirty="0">
                <a:solidFill>
                  <a:srgbClr val="FF0000"/>
                </a:solidFill>
                <a:latin typeface="+mj-ea"/>
                <a:ea typeface="+mj-ea"/>
                <a:cs typeface="+mn-cs"/>
                <a:sym typeface="华文新魏" panose="02010800040101010101" pitchFamily="2" charset="-122"/>
              </a:rPr>
              <a:t>三、狱中情形</a:t>
            </a:r>
          </a:p>
          <a:p>
            <a:pPr fontAlgn="auto">
              <a:lnSpc>
                <a:spcPct val="80000"/>
              </a:lnSpc>
              <a:spcAft>
                <a:spcPts val="0"/>
              </a:spcAft>
              <a:buFont typeface="Wingdings" panose="05000000000000000000" pitchFamily="2" charset="2"/>
              <a:buNone/>
              <a:defRPr/>
            </a:pPr>
            <a:r>
              <a:rPr lang="zh-CN" altLang="en-US" dirty="0">
                <a:solidFill>
                  <a:srgbClr val="FF0000"/>
                </a:solidFill>
                <a:latin typeface="+mj-ea"/>
                <a:ea typeface="+mj-ea"/>
                <a:cs typeface="+mn-cs"/>
                <a:sym typeface="华文新魏" panose="02010800040101010101" pitchFamily="2" charset="-122"/>
              </a:rPr>
              <a:t>四、脱险人物</a:t>
            </a:r>
          </a:p>
          <a:p>
            <a:pPr fontAlgn="auto">
              <a:lnSpc>
                <a:spcPct val="80000"/>
              </a:lnSpc>
              <a:spcAft>
                <a:spcPts val="0"/>
              </a:spcAft>
              <a:buFont typeface="Wingdings" panose="05000000000000000000" pitchFamily="2" charset="2"/>
              <a:buNone/>
              <a:defRPr/>
            </a:pPr>
            <a:r>
              <a:rPr lang="zh-CN" altLang="en-US" dirty="0">
                <a:solidFill>
                  <a:srgbClr val="FF0000"/>
                </a:solidFill>
                <a:latin typeface="+mj-ea"/>
                <a:ea typeface="+mj-ea"/>
                <a:cs typeface="+mn-cs"/>
                <a:sym typeface="华文新魏" panose="02010800040101010101" pitchFamily="2" charset="-122"/>
              </a:rPr>
              <a:t>五、烈士典型</a:t>
            </a:r>
          </a:p>
          <a:p>
            <a:pPr fontAlgn="auto">
              <a:lnSpc>
                <a:spcPct val="80000"/>
              </a:lnSpc>
              <a:spcAft>
                <a:spcPts val="0"/>
              </a:spcAft>
              <a:buFont typeface="Wingdings" panose="05000000000000000000" pitchFamily="2" charset="2"/>
              <a:buNone/>
              <a:defRPr/>
            </a:pPr>
            <a:r>
              <a:rPr lang="zh-CN" altLang="en-US" dirty="0">
                <a:solidFill>
                  <a:srgbClr val="FF0000"/>
                </a:solidFill>
                <a:latin typeface="+mj-ea"/>
                <a:ea typeface="+mj-ea"/>
                <a:cs typeface="+mn-cs"/>
                <a:sym typeface="华文新魏" panose="02010800040101010101" pitchFamily="2" charset="-122"/>
              </a:rPr>
              <a:t>六、特务屠手</a:t>
            </a:r>
          </a:p>
          <a:p>
            <a:pPr fontAlgn="auto">
              <a:lnSpc>
                <a:spcPct val="80000"/>
              </a:lnSpc>
              <a:spcAft>
                <a:spcPts val="0"/>
              </a:spcAft>
              <a:buFont typeface="Wingdings" panose="05000000000000000000" pitchFamily="2" charset="2"/>
              <a:buNone/>
              <a:defRPr/>
            </a:pPr>
            <a:r>
              <a:rPr lang="zh-CN" altLang="en-US" dirty="0">
                <a:solidFill>
                  <a:srgbClr val="FF0000"/>
                </a:solidFill>
                <a:latin typeface="+mj-ea"/>
                <a:ea typeface="+mj-ea"/>
                <a:cs typeface="+mn-cs"/>
                <a:sym typeface="华文新魏" panose="02010800040101010101" pitchFamily="2" charset="-122"/>
              </a:rPr>
              <a:t>七、狱中意见</a:t>
            </a:r>
          </a:p>
          <a:p>
            <a:pPr fontAlgn="auto">
              <a:lnSpc>
                <a:spcPct val="80000"/>
              </a:lnSpc>
              <a:spcAft>
                <a:spcPts val="0"/>
              </a:spcAft>
              <a:buFont typeface="Wingdings" panose="05000000000000000000" pitchFamily="2" charset="2"/>
              <a:buNone/>
              <a:defRPr/>
            </a:pPr>
            <a:r>
              <a:rPr lang="zh-CN" altLang="en-US" dirty="0">
                <a:solidFill>
                  <a:srgbClr val="FF0000"/>
                </a:solidFill>
                <a:latin typeface="+mj-ea"/>
                <a:ea typeface="+mj-ea"/>
                <a:cs typeface="+mn-cs"/>
                <a:sym typeface="华文新魏" panose="02010800040101010101" pitchFamily="2" charset="-122"/>
              </a:rPr>
              <a:t>八、自我检讨</a:t>
            </a:r>
            <a:endParaRPr lang="en-US" dirty="0">
              <a:solidFill>
                <a:srgbClr val="FF0000"/>
              </a:solidFill>
              <a:latin typeface="+mj-ea"/>
              <a:ea typeface="+mj-ea"/>
              <a:cs typeface="+mn-cs"/>
              <a:sym typeface="华文新魏" panose="02010800040101010101" pitchFamily="2" charset="-122"/>
            </a:endParaRPr>
          </a:p>
          <a:p>
            <a:pPr fontAlgn="auto">
              <a:lnSpc>
                <a:spcPct val="80000"/>
              </a:lnSpc>
              <a:spcAft>
                <a:spcPts val="0"/>
              </a:spcAft>
              <a:defRPr/>
            </a:pPr>
            <a:endParaRPr lang="zh-CN" altLang="en-US" dirty="0">
              <a:solidFill>
                <a:srgbClr val="FF0000"/>
              </a:solidFill>
              <a:latin typeface="+mj-ea"/>
              <a:ea typeface="+mj-ea"/>
              <a:cs typeface="+mn-cs"/>
              <a:sym typeface="华文新魏" panose="02010800040101010101" pitchFamily="2" charset="-122"/>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0245" y="1844675"/>
            <a:ext cx="3940175" cy="2051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0155" y="4093845"/>
            <a:ext cx="4018280" cy="220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FF0000"/>
                </a:solidFill>
                <a:latin typeface="+mj-ea"/>
              </a:rPr>
              <a:t>八条的核心观点</a:t>
            </a:r>
          </a:p>
        </p:txBody>
      </p:sp>
      <p:sp>
        <p:nvSpPr>
          <p:cNvPr id="3" name="内容占位符 2"/>
          <p:cNvSpPr>
            <a:spLocks noGrp="1"/>
          </p:cNvSpPr>
          <p:nvPr>
            <p:ph sz="half" idx="1"/>
          </p:nvPr>
        </p:nvSpPr>
        <p:spPr>
          <a:xfrm>
            <a:off x="395536" y="1268760"/>
            <a:ext cx="4100264" cy="4857403"/>
          </a:xfrm>
        </p:spPr>
        <p:txBody>
          <a:bodyPr/>
          <a:lstStyle/>
          <a:p>
            <a:pPr marL="0" indent="0">
              <a:buNone/>
            </a:pPr>
            <a:r>
              <a:rPr lang="zh-CN" altLang="en-US" sz="4800" dirty="0">
                <a:solidFill>
                  <a:srgbClr val="FF0000"/>
                </a:solidFill>
                <a:latin typeface="+mj-ea"/>
                <a:ea typeface="+mj-ea"/>
              </a:rPr>
              <a:t>     </a:t>
            </a:r>
            <a:r>
              <a:rPr lang="zh-CN" altLang="en-US" sz="5400" dirty="0">
                <a:solidFill>
                  <a:srgbClr val="FF0000"/>
                </a:solidFill>
                <a:latin typeface="+mj-ea"/>
                <a:ea typeface="+mj-ea"/>
              </a:rPr>
              <a:t>忠  诚</a:t>
            </a:r>
          </a:p>
        </p:txBody>
      </p:sp>
      <p:sp>
        <p:nvSpPr>
          <p:cNvPr id="4" name="内容占位符 3"/>
          <p:cNvSpPr>
            <a:spLocks noGrp="1"/>
          </p:cNvSpPr>
          <p:nvPr>
            <p:ph sz="half" idx="2"/>
          </p:nvPr>
        </p:nvSpPr>
        <p:spPr>
          <a:xfrm>
            <a:off x="4648202" y="1268760"/>
            <a:ext cx="4038598" cy="4857403"/>
          </a:xfrm>
        </p:spPr>
        <p:txBody>
          <a:bodyPr/>
          <a:lstStyle/>
          <a:p>
            <a:pPr marL="0" indent="0">
              <a:buNone/>
            </a:pPr>
            <a:r>
              <a:rPr lang="zh-CN" altLang="en-US" sz="5400" dirty="0">
                <a:solidFill>
                  <a:srgbClr val="FF0000"/>
                </a:solidFill>
                <a:latin typeface="+mj-ea"/>
                <a:ea typeface="+mj-ea"/>
              </a:rPr>
              <a:t>背  叛</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922" y="2203078"/>
            <a:ext cx="1080120" cy="1414958"/>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679" y="2203078"/>
            <a:ext cx="999744" cy="136598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8445" y="2204864"/>
            <a:ext cx="999744" cy="1364201"/>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31766" y="2276873"/>
            <a:ext cx="1023271" cy="1296143"/>
          </a:xfrm>
          <a:prstGeom prst="rect">
            <a:avLst/>
          </a:prstGeom>
        </p:spPr>
      </p:pic>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64288" y="2276873"/>
            <a:ext cx="1077991" cy="1341163"/>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99245" y="2249884"/>
            <a:ext cx="1006396" cy="1319182"/>
          </a:xfrm>
          <a:prstGeom prst="rect">
            <a:avLst/>
          </a:prstGeom>
        </p:spPr>
      </p:pic>
      <p:pic>
        <p:nvPicPr>
          <p:cNvPr id="20" name="图片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39113" y="3789040"/>
            <a:ext cx="1567827" cy="2248250"/>
          </a:xfrm>
          <a:prstGeom prst="rect">
            <a:avLst/>
          </a:prstGeom>
        </p:spPr>
      </p:pic>
      <p:pic>
        <p:nvPicPr>
          <p:cNvPr id="24" name="图片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35596" y="3781253"/>
            <a:ext cx="1584177" cy="2249547"/>
          </a:xfrm>
          <a:prstGeom prst="rect">
            <a:avLst/>
          </a:prstGeom>
        </p:spPr>
      </p:pic>
      <p:pic>
        <p:nvPicPr>
          <p:cNvPr id="26" name="图片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19382" y="3789058"/>
            <a:ext cx="1553448" cy="2233975"/>
          </a:xfrm>
          <a:prstGeom prst="rect">
            <a:avLst/>
          </a:prstGeom>
        </p:spPr>
      </p:pic>
      <p:pic>
        <p:nvPicPr>
          <p:cNvPr id="7" name="图片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800000">
            <a:off x="4707088" y="3789038"/>
            <a:ext cx="1671031" cy="2233993"/>
          </a:xfrm>
          <a:prstGeom prst="rect">
            <a:avLst/>
          </a:prstGeom>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p:cNvSpPr>
            <a:spLocks noGrp="1" noChangeArrowheads="1"/>
          </p:cNvSpPr>
          <p:nvPr>
            <p:ph type="title"/>
          </p:nvPr>
        </p:nvSpPr>
        <p:spPr>
          <a:xfrm>
            <a:off x="457200" y="274955"/>
            <a:ext cx="8230235" cy="1143635"/>
          </a:xfrm>
        </p:spPr>
        <p:txBody>
          <a:bodyPr rtlCol="0">
            <a:normAutofit/>
          </a:bodyPr>
          <a:lstStyle/>
          <a:p>
            <a:pPr fontAlgn="auto">
              <a:spcAft>
                <a:spcPts val="0"/>
              </a:spcAft>
              <a:defRPr/>
            </a:pPr>
            <a:r>
              <a:rPr lang="zh-CN" altLang="en-US" dirty="0">
                <a:solidFill>
                  <a:srgbClr val="FF0000"/>
                </a:solidFill>
                <a:latin typeface="+mj-ea"/>
                <a:sym typeface="楷体" panose="02010609060101010101" pitchFamily="49" charset="-122"/>
              </a:rPr>
              <a:t>狱中八条的内容</a:t>
            </a:r>
          </a:p>
        </p:txBody>
      </p:sp>
      <p:sp>
        <p:nvSpPr>
          <p:cNvPr id="32771" name="内容占位符 2"/>
          <p:cNvSpPr>
            <a:spLocks noGrp="1" noChangeArrowheads="1"/>
          </p:cNvSpPr>
          <p:nvPr>
            <p:ph sz="half" idx="1"/>
          </p:nvPr>
        </p:nvSpPr>
        <p:spPr>
          <a:xfrm>
            <a:off x="467360" y="1628775"/>
            <a:ext cx="4752340" cy="4526280"/>
          </a:xfrm>
        </p:spPr>
        <p:txBody>
          <a:bodyPr rtlCol="0">
            <a:normAutofit fontScale="92500" lnSpcReduction="20000"/>
          </a:bodyPr>
          <a:lstStyle/>
          <a:p>
            <a:pPr marL="0" indent="0" fontAlgn="auto">
              <a:spcAft>
                <a:spcPts val="0"/>
              </a:spcAft>
              <a:buNone/>
              <a:defRPr/>
            </a:pPr>
            <a:r>
              <a:rPr lang="en-US" altLang="zh-CN" dirty="0">
                <a:solidFill>
                  <a:srgbClr val="FF0000"/>
                </a:solidFill>
                <a:latin typeface="+mj-ea"/>
                <a:ea typeface="+mj-ea"/>
                <a:cs typeface="+mn-cs"/>
                <a:sym typeface="华文新魏" panose="02010800040101010101" pitchFamily="2" charset="-122"/>
              </a:rPr>
              <a:t>1</a:t>
            </a:r>
            <a:r>
              <a:rPr lang="zh-CN" altLang="en-US" dirty="0">
                <a:solidFill>
                  <a:srgbClr val="FF0000"/>
                </a:solidFill>
                <a:latin typeface="+mj-ea"/>
                <a:ea typeface="+mj-ea"/>
                <a:cs typeface="+mn-cs"/>
                <a:sym typeface="华文新魏" panose="02010800040101010101" pitchFamily="2" charset="-122"/>
              </a:rPr>
              <a:t>、防止领导机关的腐化</a:t>
            </a:r>
            <a:endParaRPr lang="en-US" dirty="0">
              <a:solidFill>
                <a:srgbClr val="FF0000"/>
              </a:solidFill>
              <a:latin typeface="+mj-ea"/>
              <a:ea typeface="+mj-ea"/>
              <a:cs typeface="+mn-cs"/>
              <a:sym typeface="华文新魏" panose="02010800040101010101" pitchFamily="2" charset="-122"/>
            </a:endParaRPr>
          </a:p>
          <a:p>
            <a:pPr marL="0" indent="0" fontAlgn="auto">
              <a:spcAft>
                <a:spcPts val="0"/>
              </a:spcAft>
              <a:buNone/>
              <a:defRPr/>
            </a:pPr>
            <a:r>
              <a:rPr lang="en-US" altLang="zh-CN" dirty="0">
                <a:solidFill>
                  <a:srgbClr val="FF0000"/>
                </a:solidFill>
                <a:latin typeface="+mj-ea"/>
                <a:ea typeface="+mj-ea"/>
                <a:cs typeface="+mn-cs"/>
                <a:sym typeface="华文新魏" panose="02010800040101010101" pitchFamily="2" charset="-122"/>
              </a:rPr>
              <a:t>2</a:t>
            </a:r>
            <a:r>
              <a:rPr lang="zh-CN" altLang="en-US" dirty="0">
                <a:solidFill>
                  <a:srgbClr val="FF0000"/>
                </a:solidFill>
                <a:latin typeface="+mj-ea"/>
                <a:ea typeface="+mj-ea"/>
                <a:cs typeface="+mn-cs"/>
                <a:sym typeface="华文新魏" panose="02010800040101010101" pitchFamily="2" charset="-122"/>
              </a:rPr>
              <a:t>、加强党内实际斗争的锻炼</a:t>
            </a:r>
            <a:endParaRPr lang="en-US" dirty="0">
              <a:solidFill>
                <a:srgbClr val="FF0000"/>
              </a:solidFill>
              <a:latin typeface="+mj-ea"/>
              <a:ea typeface="+mj-ea"/>
              <a:cs typeface="+mn-cs"/>
              <a:sym typeface="华文新魏" panose="02010800040101010101" pitchFamily="2" charset="-122"/>
            </a:endParaRPr>
          </a:p>
          <a:p>
            <a:pPr marL="0" indent="0" fontAlgn="auto">
              <a:spcAft>
                <a:spcPts val="0"/>
              </a:spcAft>
              <a:buNone/>
              <a:defRPr/>
            </a:pPr>
            <a:r>
              <a:rPr lang="en-US" altLang="zh-CN" dirty="0">
                <a:solidFill>
                  <a:srgbClr val="FF0000"/>
                </a:solidFill>
                <a:latin typeface="+mj-ea"/>
                <a:ea typeface="+mj-ea"/>
                <a:cs typeface="+mn-cs"/>
                <a:sym typeface="华文新魏" panose="02010800040101010101" pitchFamily="2" charset="-122"/>
              </a:rPr>
              <a:t>3</a:t>
            </a:r>
            <a:r>
              <a:rPr lang="zh-CN" altLang="en-US" dirty="0">
                <a:solidFill>
                  <a:srgbClr val="FF0000"/>
                </a:solidFill>
                <a:latin typeface="+mj-ea"/>
                <a:ea typeface="+mj-ea"/>
                <a:cs typeface="+mn-cs"/>
                <a:sym typeface="华文新魏" panose="02010800040101010101" pitchFamily="2" charset="-122"/>
              </a:rPr>
              <a:t>、不要理想主义，对上级也不要迷信</a:t>
            </a:r>
            <a:endParaRPr lang="en-US" dirty="0">
              <a:solidFill>
                <a:srgbClr val="FF0000"/>
              </a:solidFill>
              <a:latin typeface="+mj-ea"/>
              <a:ea typeface="+mj-ea"/>
              <a:cs typeface="+mn-cs"/>
              <a:sym typeface="华文新魏" panose="02010800040101010101" pitchFamily="2" charset="-122"/>
            </a:endParaRPr>
          </a:p>
          <a:p>
            <a:pPr marL="0" indent="0" fontAlgn="auto">
              <a:spcAft>
                <a:spcPts val="0"/>
              </a:spcAft>
              <a:buNone/>
              <a:defRPr/>
            </a:pPr>
            <a:r>
              <a:rPr lang="en-US" altLang="zh-CN" dirty="0">
                <a:solidFill>
                  <a:srgbClr val="FF0000"/>
                </a:solidFill>
                <a:latin typeface="+mj-ea"/>
                <a:ea typeface="+mj-ea"/>
                <a:cs typeface="+mn-cs"/>
                <a:sym typeface="华文新魏" panose="02010800040101010101" pitchFamily="2" charset="-122"/>
              </a:rPr>
              <a:t>4</a:t>
            </a:r>
            <a:r>
              <a:rPr lang="zh-CN" altLang="en-US" dirty="0">
                <a:solidFill>
                  <a:srgbClr val="FF0000"/>
                </a:solidFill>
                <a:latin typeface="+mj-ea"/>
                <a:ea typeface="+mj-ea"/>
                <a:cs typeface="+mn-cs"/>
                <a:sym typeface="华文新魏" panose="02010800040101010101" pitchFamily="2" charset="-122"/>
              </a:rPr>
              <a:t>、注意路线问题，不要从左跳到右</a:t>
            </a:r>
            <a:endParaRPr lang="en-US" dirty="0">
              <a:solidFill>
                <a:srgbClr val="FF0000"/>
              </a:solidFill>
              <a:latin typeface="+mj-ea"/>
              <a:ea typeface="+mj-ea"/>
              <a:cs typeface="+mn-cs"/>
              <a:sym typeface="华文新魏" panose="02010800040101010101" pitchFamily="2" charset="-122"/>
            </a:endParaRPr>
          </a:p>
          <a:p>
            <a:pPr marL="0" indent="0" fontAlgn="auto">
              <a:spcAft>
                <a:spcPts val="0"/>
              </a:spcAft>
              <a:buNone/>
              <a:defRPr/>
            </a:pPr>
            <a:r>
              <a:rPr lang="en-US" altLang="zh-CN" dirty="0">
                <a:solidFill>
                  <a:srgbClr val="FF0000"/>
                </a:solidFill>
                <a:latin typeface="+mj-ea"/>
                <a:ea typeface="+mj-ea"/>
                <a:cs typeface="+mn-cs"/>
                <a:sym typeface="华文新魏" panose="02010800040101010101" pitchFamily="2" charset="-122"/>
              </a:rPr>
              <a:t>5</a:t>
            </a:r>
            <a:r>
              <a:rPr lang="zh-CN" altLang="en-US" dirty="0">
                <a:solidFill>
                  <a:srgbClr val="FF0000"/>
                </a:solidFill>
                <a:latin typeface="+mj-ea"/>
                <a:ea typeface="+mj-ea"/>
                <a:cs typeface="+mn-cs"/>
                <a:sym typeface="华文新魏" panose="02010800040101010101" pitchFamily="2" charset="-122"/>
              </a:rPr>
              <a:t>、切勿轻视敌人</a:t>
            </a:r>
          </a:p>
          <a:p>
            <a:pPr marL="0" indent="0" fontAlgn="auto">
              <a:spcAft>
                <a:spcPts val="0"/>
              </a:spcAft>
              <a:buNone/>
              <a:defRPr/>
            </a:pPr>
            <a:r>
              <a:rPr lang="en-US" altLang="zh-CN" dirty="0">
                <a:solidFill>
                  <a:srgbClr val="FF0000"/>
                </a:solidFill>
                <a:latin typeface="+mj-ea"/>
                <a:ea typeface="+mj-ea"/>
                <a:cs typeface="+mn-cs"/>
                <a:sym typeface="华文新魏" panose="02010800040101010101" pitchFamily="2" charset="-122"/>
              </a:rPr>
              <a:t>6</a:t>
            </a:r>
            <a:r>
              <a:rPr lang="zh-CN" altLang="en-US" dirty="0">
                <a:solidFill>
                  <a:srgbClr val="FF0000"/>
                </a:solidFill>
                <a:latin typeface="+mj-ea"/>
                <a:ea typeface="+mj-ea"/>
                <a:cs typeface="+mn-cs"/>
                <a:sym typeface="华文新魏" panose="02010800040101010101" pitchFamily="2" charset="-122"/>
              </a:rPr>
              <a:t>、重视领导干部的经济、恋爱和生活作风问题</a:t>
            </a:r>
            <a:endParaRPr lang="en-US" dirty="0">
              <a:solidFill>
                <a:srgbClr val="FF0000"/>
              </a:solidFill>
              <a:latin typeface="+mj-ea"/>
              <a:ea typeface="+mj-ea"/>
              <a:cs typeface="+mn-cs"/>
              <a:sym typeface="华文新魏" panose="02010800040101010101" pitchFamily="2" charset="-122"/>
            </a:endParaRPr>
          </a:p>
          <a:p>
            <a:pPr marL="0" indent="0" fontAlgn="auto">
              <a:spcAft>
                <a:spcPts val="0"/>
              </a:spcAft>
              <a:buNone/>
              <a:defRPr/>
            </a:pPr>
            <a:r>
              <a:rPr lang="en-US" altLang="zh-CN" dirty="0">
                <a:solidFill>
                  <a:srgbClr val="FF0000"/>
                </a:solidFill>
                <a:latin typeface="+mj-ea"/>
                <a:ea typeface="+mj-ea"/>
                <a:cs typeface="+mn-cs"/>
                <a:sym typeface="华文新魏" panose="02010800040101010101" pitchFamily="2" charset="-122"/>
              </a:rPr>
              <a:t>7</a:t>
            </a:r>
            <a:r>
              <a:rPr lang="zh-CN" altLang="en-US" dirty="0">
                <a:solidFill>
                  <a:srgbClr val="FF0000"/>
                </a:solidFill>
                <a:latin typeface="+mj-ea"/>
                <a:ea typeface="+mj-ea"/>
                <a:cs typeface="+mn-cs"/>
                <a:sym typeface="华文新魏" panose="02010800040101010101" pitchFamily="2" charset="-122"/>
              </a:rPr>
              <a:t>、严格进行整党整风</a:t>
            </a:r>
            <a:endParaRPr lang="en-US" dirty="0">
              <a:solidFill>
                <a:srgbClr val="FF0000"/>
              </a:solidFill>
              <a:latin typeface="+mj-ea"/>
              <a:ea typeface="+mj-ea"/>
              <a:cs typeface="+mn-cs"/>
              <a:sym typeface="华文新魏" panose="02010800040101010101" pitchFamily="2" charset="-122"/>
            </a:endParaRPr>
          </a:p>
          <a:p>
            <a:pPr marL="0" indent="0" fontAlgn="auto">
              <a:spcAft>
                <a:spcPts val="0"/>
              </a:spcAft>
              <a:buNone/>
              <a:defRPr/>
            </a:pPr>
            <a:r>
              <a:rPr lang="en-US" altLang="zh-CN" dirty="0">
                <a:solidFill>
                  <a:srgbClr val="FF0000"/>
                </a:solidFill>
                <a:latin typeface="+mj-ea"/>
                <a:ea typeface="+mj-ea"/>
                <a:cs typeface="+mn-cs"/>
                <a:sym typeface="华文新魏" panose="02010800040101010101" pitchFamily="2" charset="-122"/>
              </a:rPr>
              <a:t>8</a:t>
            </a:r>
            <a:r>
              <a:rPr lang="zh-CN" altLang="en-US" dirty="0">
                <a:solidFill>
                  <a:srgbClr val="FF0000"/>
                </a:solidFill>
                <a:latin typeface="+mj-ea"/>
                <a:ea typeface="+mj-ea"/>
                <a:cs typeface="+mn-cs"/>
                <a:sym typeface="华文新魏" panose="02010800040101010101" pitchFamily="2" charset="-122"/>
              </a:rPr>
              <a:t>、惩办叛徒特务</a:t>
            </a:r>
            <a:endParaRPr lang="zh-CN" altLang="en-US" dirty="0">
              <a:solidFill>
                <a:srgbClr val="FF0000"/>
              </a:solidFill>
              <a:latin typeface="+mj-ea"/>
              <a:ea typeface="+mj-ea"/>
              <a:cs typeface="+mn-cs"/>
            </a:endParaRPr>
          </a:p>
        </p:txBody>
      </p:sp>
      <p:pic>
        <p:nvPicPr>
          <p:cNvPr id="5" name="Picture 2"/>
          <p:cNvPicPr>
            <a:picLocks noGrp="1" noChangeAspect="1" noChangeArrowheads="1"/>
          </p:cNvPicPr>
          <p:nvPr>
            <p:ph sz="half" idx="2"/>
          </p:nvPr>
        </p:nvPicPr>
        <p:blipFill>
          <a:blip r:embed="rId2" cstate="print"/>
          <a:srcRect/>
          <a:stretch>
            <a:fillRect/>
          </a:stretch>
        </p:blipFill>
        <p:spPr bwMode="auto">
          <a:xfrm>
            <a:off x="5436235" y="2132965"/>
            <a:ext cx="2679065" cy="3384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标题 4"/>
          <p:cNvSpPr>
            <a:spLocks noGrp="1" noChangeArrowheads="1"/>
          </p:cNvSpPr>
          <p:nvPr>
            <p:ph type="title" idx="4294967295"/>
          </p:nvPr>
        </p:nvSpPr>
        <p:spPr>
          <a:xfrm>
            <a:off x="457200" y="276225"/>
            <a:ext cx="7931150" cy="1065530"/>
          </a:xfrm>
        </p:spPr>
        <p:txBody>
          <a:bodyPr rtlCol="0">
            <a:normAutofit/>
          </a:bodyPr>
          <a:lstStyle/>
          <a:p>
            <a:pPr fontAlgn="auto">
              <a:spcAft>
                <a:spcPts val="0"/>
              </a:spcAft>
              <a:defRPr/>
            </a:pPr>
            <a:r>
              <a:rPr lang="zh-CN" altLang="en-US" dirty="0">
                <a:solidFill>
                  <a:srgbClr val="FF0000"/>
                </a:solidFill>
                <a:latin typeface="+mj-ea"/>
                <a:sym typeface="华文新魏" panose="02010800040101010101" pitchFamily="2" charset="-122"/>
              </a:rPr>
              <a:t>狱中八条</a:t>
            </a:r>
          </a:p>
        </p:txBody>
      </p:sp>
      <p:sp>
        <p:nvSpPr>
          <p:cNvPr id="116739" name="内容占位符 5"/>
          <p:cNvSpPr>
            <a:spLocks noGrp="1" noChangeArrowheads="1"/>
          </p:cNvSpPr>
          <p:nvPr>
            <p:ph idx="1"/>
          </p:nvPr>
        </p:nvSpPr>
        <p:spPr>
          <a:xfrm>
            <a:off x="539750" y="1484630"/>
            <a:ext cx="7499350" cy="5122545"/>
          </a:xfrm>
        </p:spPr>
        <p:txBody>
          <a:bodyPr rtlCol="0">
            <a:normAutofit/>
          </a:bodyPr>
          <a:lstStyle/>
          <a:p>
            <a:pPr fontAlgn="auto">
              <a:spcAft>
                <a:spcPts val="0"/>
              </a:spcAft>
              <a:defRPr/>
            </a:pPr>
            <a:r>
              <a:rPr lang="zh-CN" altLang="en-US" b="1" dirty="0">
                <a:solidFill>
                  <a:srgbClr val="FF0000"/>
                </a:solidFill>
                <a:latin typeface="+mj-ea"/>
                <a:ea typeface="+mj-ea"/>
                <a:cs typeface="+mn-cs"/>
                <a:sym typeface="华文新魏" panose="02010800040101010101" pitchFamily="2" charset="-122"/>
              </a:rPr>
              <a:t>  </a:t>
            </a:r>
            <a:r>
              <a:rPr lang="en-US" altLang="zh-CN" b="1" dirty="0">
                <a:solidFill>
                  <a:srgbClr val="FF0000"/>
                </a:solidFill>
                <a:latin typeface="+mj-ea"/>
                <a:ea typeface="+mj-ea"/>
                <a:cs typeface="+mn-cs"/>
                <a:sym typeface="华文新魏" panose="02010800040101010101" pitchFamily="2" charset="-122"/>
              </a:rPr>
              <a:t>1</a:t>
            </a:r>
            <a:r>
              <a:rPr lang="zh-CN" altLang="en-US" b="1" dirty="0">
                <a:solidFill>
                  <a:srgbClr val="FF0000"/>
                </a:solidFill>
                <a:latin typeface="+mj-ea"/>
                <a:ea typeface="+mj-ea"/>
                <a:cs typeface="+mn-cs"/>
                <a:sym typeface="华文新魏" panose="02010800040101010101" pitchFamily="2" charset="-122"/>
              </a:rPr>
              <a:t>、防止领导机关的腐化</a:t>
            </a:r>
            <a:endParaRPr lang="en-US" b="1" dirty="0">
              <a:solidFill>
                <a:srgbClr val="FF0000"/>
              </a:solidFill>
              <a:latin typeface="+mj-ea"/>
              <a:ea typeface="+mj-ea"/>
              <a:cs typeface="+mn-cs"/>
              <a:sym typeface="华文新魏" panose="02010800040101010101" pitchFamily="2" charset="-122"/>
            </a:endParaRPr>
          </a:p>
          <a:p>
            <a:pPr fontAlgn="auto">
              <a:spcAft>
                <a:spcPts val="0"/>
              </a:spcAft>
              <a:defRPr/>
            </a:pPr>
            <a:r>
              <a:rPr lang="zh-CN" altLang="en-US" b="1" dirty="0">
                <a:solidFill>
                  <a:srgbClr val="FF0000"/>
                </a:solidFill>
                <a:latin typeface="+mj-ea"/>
                <a:ea typeface="+mj-ea"/>
                <a:cs typeface="+mn-cs"/>
                <a:sym typeface="华文新魏" panose="02010800040101010101" pitchFamily="2" charset="-122"/>
              </a:rPr>
              <a:t>  </a:t>
            </a:r>
            <a:r>
              <a:rPr lang="en-US" altLang="zh-CN" b="1" dirty="0">
                <a:solidFill>
                  <a:srgbClr val="FF0000"/>
                </a:solidFill>
                <a:latin typeface="+mj-ea"/>
                <a:ea typeface="+mj-ea"/>
                <a:cs typeface="+mn-cs"/>
                <a:sym typeface="华文新魏" panose="02010800040101010101" pitchFamily="2" charset="-122"/>
              </a:rPr>
              <a:t>3</a:t>
            </a:r>
            <a:r>
              <a:rPr lang="zh-CN" altLang="en-US" b="1" dirty="0">
                <a:solidFill>
                  <a:srgbClr val="FF0000"/>
                </a:solidFill>
                <a:latin typeface="+mj-ea"/>
                <a:ea typeface="+mj-ea"/>
                <a:cs typeface="+mn-cs"/>
                <a:sym typeface="华文新魏" panose="02010800040101010101" pitchFamily="2" charset="-122"/>
              </a:rPr>
              <a:t>、不要理想主义，对上级也不要迷信</a:t>
            </a:r>
            <a:endParaRPr lang="en-US" altLang="zh-CN" b="1" dirty="0">
              <a:solidFill>
                <a:srgbClr val="FF0000"/>
              </a:solidFill>
              <a:latin typeface="+mj-ea"/>
              <a:ea typeface="+mj-ea"/>
              <a:cs typeface="+mn-cs"/>
              <a:sym typeface="华文新魏" panose="02010800040101010101" pitchFamily="2" charset="-122"/>
            </a:endParaRPr>
          </a:p>
          <a:p>
            <a:pPr fontAlgn="auto">
              <a:spcAft>
                <a:spcPts val="0"/>
              </a:spcAft>
              <a:defRPr/>
            </a:pPr>
            <a:r>
              <a:rPr lang="en-US" altLang="zh-CN" b="1" dirty="0">
                <a:solidFill>
                  <a:srgbClr val="FF0000"/>
                </a:solidFill>
                <a:latin typeface="+mj-ea"/>
                <a:ea typeface="+mj-ea"/>
                <a:cs typeface="+mn-cs"/>
                <a:sym typeface="华文新魏" panose="02010800040101010101" pitchFamily="2" charset="-122"/>
              </a:rPr>
              <a:t>  6</a:t>
            </a:r>
            <a:r>
              <a:rPr lang="zh-CN" altLang="en-US" b="1" dirty="0">
                <a:solidFill>
                  <a:srgbClr val="FF0000"/>
                </a:solidFill>
                <a:latin typeface="+mj-ea"/>
                <a:ea typeface="+mj-ea"/>
                <a:cs typeface="+mn-cs"/>
                <a:sym typeface="华文新魏" panose="02010800040101010101" pitchFamily="2" charset="-122"/>
              </a:rPr>
              <a:t>、重视领导干部的经济、恋爱和生活作风问题</a:t>
            </a:r>
            <a:endParaRPr lang="en-US" altLang="zh-CN" b="1" dirty="0">
              <a:solidFill>
                <a:srgbClr val="FF0000"/>
              </a:solidFill>
              <a:latin typeface="+mj-ea"/>
              <a:ea typeface="+mj-ea"/>
              <a:cs typeface="+mn-cs"/>
              <a:sym typeface="华文新魏" panose="02010800040101010101" pitchFamily="2" charset="-122"/>
            </a:endParaRPr>
          </a:p>
          <a:p>
            <a:pPr fontAlgn="auto">
              <a:spcAft>
                <a:spcPts val="0"/>
              </a:spcAft>
              <a:defRPr/>
            </a:pPr>
            <a:r>
              <a:rPr lang="en-US" altLang="zh-CN" b="1" dirty="0">
                <a:solidFill>
                  <a:srgbClr val="FF0000"/>
                </a:solidFill>
                <a:latin typeface="+mj-ea"/>
                <a:ea typeface="+mj-ea"/>
                <a:cs typeface="+mn-cs"/>
                <a:sym typeface="华文新魏" panose="02010800040101010101" pitchFamily="2" charset="-122"/>
              </a:rPr>
              <a:t>  7</a:t>
            </a:r>
            <a:r>
              <a:rPr lang="zh-CN" altLang="en-US" b="1" dirty="0">
                <a:solidFill>
                  <a:srgbClr val="FF0000"/>
                </a:solidFill>
                <a:latin typeface="+mj-ea"/>
                <a:ea typeface="+mj-ea"/>
                <a:cs typeface="+mn-cs"/>
                <a:sym typeface="华文新魏" panose="02010800040101010101" pitchFamily="2" charset="-122"/>
              </a:rPr>
              <a:t>、 严格进行整党整风</a:t>
            </a:r>
            <a:r>
              <a:rPr lang="zh-CN" altLang="en-US" dirty="0">
                <a:solidFill>
                  <a:srgbClr val="FF0000"/>
                </a:solidFill>
                <a:latin typeface="+mj-ea"/>
                <a:ea typeface="+mj-ea"/>
                <a:cs typeface="+mn-cs"/>
                <a:sym typeface="华文新魏" panose="02010800040101010101" pitchFamily="2" charset="-122"/>
              </a:rPr>
              <a:t>     </a:t>
            </a:r>
            <a:endParaRPr lang="en-US" dirty="0">
              <a:solidFill>
                <a:srgbClr val="FF0000"/>
              </a:solidFill>
              <a:latin typeface="+mj-ea"/>
              <a:ea typeface="+mj-ea"/>
              <a:cs typeface="+mn-cs"/>
              <a:sym typeface="华文新魏" panose="02010800040101010101" pitchFamily="2" charset="-122"/>
            </a:endParaRPr>
          </a:p>
          <a:p>
            <a:pPr fontAlgn="auto">
              <a:spcAft>
                <a:spcPts val="0"/>
              </a:spcAft>
              <a:defRPr/>
            </a:pPr>
            <a:r>
              <a:rPr lang="en-US" dirty="0">
                <a:solidFill>
                  <a:srgbClr val="FF0000"/>
                </a:solidFill>
                <a:latin typeface="+mj-ea"/>
                <a:ea typeface="+mj-ea"/>
                <a:cs typeface="+mn-cs"/>
                <a:sym typeface="华文新魏" panose="02010800040101010101" pitchFamily="2" charset="-122"/>
              </a:rPr>
              <a:t>          </a:t>
            </a:r>
            <a:r>
              <a:rPr lang="zh-CN" altLang="en-US" dirty="0">
                <a:solidFill>
                  <a:srgbClr val="FF0000"/>
                </a:solidFill>
                <a:latin typeface="+mj-ea"/>
                <a:ea typeface="+mj-ea"/>
                <a:cs typeface="+mn-cs"/>
                <a:sym typeface="华文新魏" panose="02010800040101010101" pitchFamily="2" charset="-122"/>
              </a:rPr>
              <a:t>领导干部腐化主要是信仰的缺失</a:t>
            </a:r>
            <a:endParaRPr lang="en-US" dirty="0">
              <a:solidFill>
                <a:srgbClr val="FF0000"/>
              </a:solidFill>
              <a:latin typeface="+mj-ea"/>
              <a:ea typeface="+mj-ea"/>
              <a:cs typeface="+mn-cs"/>
              <a:sym typeface="华文新魏" panose="02010800040101010101" pitchFamily="2" charset="-122"/>
            </a:endParaRPr>
          </a:p>
          <a:p>
            <a:pPr fontAlgn="auto">
              <a:spcAft>
                <a:spcPts val="0"/>
              </a:spcAft>
              <a:defRPr/>
            </a:pPr>
            <a:r>
              <a:rPr lang="en-US" dirty="0">
                <a:solidFill>
                  <a:srgbClr val="FF0000"/>
                </a:solidFill>
                <a:latin typeface="+mj-ea"/>
                <a:ea typeface="+mj-ea"/>
                <a:cs typeface="+mn-cs"/>
                <a:sym typeface="华文新魏" panose="02010800040101010101" pitchFamily="2" charset="-122"/>
              </a:rPr>
              <a:t>         </a:t>
            </a:r>
            <a:r>
              <a:rPr lang="zh-CN" altLang="en-US" dirty="0">
                <a:solidFill>
                  <a:srgbClr val="FF0000"/>
                </a:solidFill>
                <a:latin typeface="+mj-ea"/>
                <a:ea typeface="+mj-ea"/>
                <a:cs typeface="+mn-cs"/>
                <a:sym typeface="华文新魏" panose="02010800040101010101" pitchFamily="2" charset="-122"/>
              </a:rPr>
              <a:t>政治规定压制不住人性弱点的个人盘算</a:t>
            </a:r>
          </a:p>
          <a:p>
            <a:pPr fontAlgn="auto">
              <a:spcAft>
                <a:spcPts val="0"/>
              </a:spcAft>
              <a:defRPr/>
            </a:pPr>
            <a:r>
              <a:rPr lang="zh-CN" altLang="en-US" dirty="0">
                <a:solidFill>
                  <a:srgbClr val="FF0000"/>
                </a:solidFill>
                <a:latin typeface="+mj-ea"/>
                <a:ea typeface="+mj-ea"/>
                <a:cs typeface="+mn-cs"/>
                <a:sym typeface="华文新魏" panose="02010800040101010101" pitchFamily="2" charset="-122"/>
              </a:rPr>
              <a:t>     功利的价值取向使口心分离变成常态</a:t>
            </a:r>
          </a:p>
          <a:p>
            <a:pPr fontAlgn="auto">
              <a:spcAft>
                <a:spcPts val="0"/>
              </a:spcAft>
              <a:defRPr/>
            </a:pPr>
            <a:r>
              <a:rPr lang="zh-CN" altLang="en-US" dirty="0">
                <a:solidFill>
                  <a:srgbClr val="FF0000"/>
                </a:solidFill>
                <a:latin typeface="+mj-ea"/>
                <a:ea typeface="+mj-ea"/>
                <a:cs typeface="+mn-cs"/>
                <a:sym typeface="华文新魏" panose="02010800040101010101" pitchFamily="2" charset="-122"/>
              </a:rPr>
              <a:t>     自以为是居高临下形成严重的官僚色彩</a:t>
            </a:r>
          </a:p>
          <a:p>
            <a:pPr fontAlgn="auto">
              <a:spcAft>
                <a:spcPts val="0"/>
              </a:spcAft>
              <a:defRPr/>
            </a:pPr>
            <a:endParaRPr lang="zh-CN" altLang="en-US" b="1" dirty="0">
              <a:solidFill>
                <a:srgbClr val="FDE11C"/>
              </a:solidFill>
              <a:latin typeface="仿宋" panose="02010609060101010101" pitchFamily="49" charset="-122"/>
              <a:ea typeface="仿宋" panose="02010609060101010101" pitchFamily="49" charset="-122"/>
              <a:cs typeface="+mn-cs"/>
              <a:sym typeface="华文新魏" panose="02010800040101010101" pitchFamily="2" charset="-122"/>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650" y="333375"/>
            <a:ext cx="7886700" cy="1325563"/>
          </a:xfrm>
        </p:spPr>
        <p:txBody>
          <a:bodyPr/>
          <a:lstStyle/>
          <a:p>
            <a:pPr eaLnBrk="1" hangingPunct="1">
              <a:defRPr/>
            </a:pPr>
            <a:r>
              <a:rPr lang="zh-CN" altLang="en-US" sz="3200" dirty="0">
                <a:solidFill>
                  <a:srgbClr val="FF0000"/>
                </a:solidFill>
                <a:latin typeface="+mj-ea"/>
                <a:sym typeface="Gill Sans MT" panose="020B0502020104020203" pitchFamily="34" charset="0"/>
              </a:rPr>
              <a:t>叛徒群像</a:t>
            </a:r>
            <a:endParaRPr lang="zh-CN" altLang="en-US" dirty="0"/>
          </a:p>
        </p:txBody>
      </p:sp>
      <p:sp>
        <p:nvSpPr>
          <p:cNvPr id="142338" name="内容占位符 2"/>
          <p:cNvSpPr>
            <a:spLocks noGrp="1" noChangeArrowheads="1"/>
          </p:cNvSpPr>
          <p:nvPr>
            <p:ph idx="1"/>
          </p:nvPr>
        </p:nvSpPr>
        <p:spPr>
          <a:xfrm>
            <a:off x="628650" y="1658938"/>
            <a:ext cx="7886700" cy="4518025"/>
          </a:xfrm>
        </p:spPr>
        <p:txBody>
          <a:bodyPr/>
          <a:lstStyle/>
          <a:p>
            <a:pPr marL="0" indent="0" eaLnBrk="1" hangingPunct="1">
              <a:lnSpc>
                <a:spcPct val="80000"/>
              </a:lnSpc>
              <a:buFont typeface="Arial" panose="020B0604020202020204" pitchFamily="34" charset="0"/>
              <a:buNone/>
            </a:pPr>
            <a:r>
              <a:rPr lang="zh-CN" altLang="en-US" sz="2800" dirty="0">
                <a:solidFill>
                  <a:srgbClr val="FF0000"/>
                </a:solidFill>
                <a:latin typeface="+mj-ea"/>
                <a:ea typeface="+mj-ea"/>
                <a:sym typeface="华文新魏" panose="02010800040101010101" pitchFamily="2" charset="-122"/>
              </a:rPr>
              <a:t>刘国定：川东临委委员、重庆市工委书记；</a:t>
            </a:r>
            <a:endParaRPr lang="en-US" altLang="zh-CN" sz="2800" dirty="0">
              <a:solidFill>
                <a:srgbClr val="FF0000"/>
              </a:solidFill>
              <a:latin typeface="+mj-ea"/>
              <a:ea typeface="+mj-ea"/>
              <a:sym typeface="华文新魏" panose="02010800040101010101" pitchFamily="2" charset="-122"/>
            </a:endParaRPr>
          </a:p>
          <a:p>
            <a:pPr marL="0" indent="0" eaLnBrk="1" hangingPunct="1">
              <a:lnSpc>
                <a:spcPct val="80000"/>
              </a:lnSpc>
              <a:buFont typeface="Arial" panose="020B0604020202020204" pitchFamily="34" charset="0"/>
              <a:buNone/>
            </a:pPr>
            <a:r>
              <a:rPr lang="zh-CN" altLang="en-US" sz="2800" dirty="0">
                <a:solidFill>
                  <a:srgbClr val="FF0000"/>
                </a:solidFill>
                <a:latin typeface="+mj-ea"/>
                <a:ea typeface="+mj-ea"/>
                <a:sym typeface="华文新魏" panose="02010800040101010101" pitchFamily="2" charset="-122"/>
              </a:rPr>
              <a:t>冉益智：中共重庆市工委副书记兼组织部长；</a:t>
            </a:r>
            <a:endParaRPr lang="en-US" altLang="zh-CN" sz="2800" dirty="0">
              <a:solidFill>
                <a:srgbClr val="FF0000"/>
              </a:solidFill>
              <a:latin typeface="+mj-ea"/>
              <a:ea typeface="+mj-ea"/>
              <a:sym typeface="华文新魏" panose="02010800040101010101" pitchFamily="2" charset="-122"/>
            </a:endParaRPr>
          </a:p>
          <a:p>
            <a:pPr marL="0" indent="0" eaLnBrk="1" hangingPunct="1">
              <a:lnSpc>
                <a:spcPct val="80000"/>
              </a:lnSpc>
              <a:buFont typeface="Arial" panose="020B0604020202020204" pitchFamily="34" charset="0"/>
              <a:buNone/>
            </a:pPr>
            <a:r>
              <a:rPr lang="zh-CN" altLang="en-US" sz="2800" dirty="0">
                <a:solidFill>
                  <a:srgbClr val="FF0000"/>
                </a:solidFill>
                <a:latin typeface="+mj-ea"/>
                <a:ea typeface="+mj-ea"/>
                <a:sym typeface="华文新魏" panose="02010800040101010101" pitchFamily="2" charset="-122"/>
              </a:rPr>
              <a:t>李文祥：中共重庆市城区区委书记；</a:t>
            </a:r>
            <a:endParaRPr lang="en-US" altLang="zh-CN" sz="2800" dirty="0">
              <a:solidFill>
                <a:srgbClr val="FF0000"/>
              </a:solidFill>
              <a:latin typeface="+mj-ea"/>
              <a:ea typeface="+mj-ea"/>
              <a:sym typeface="华文新魏" panose="02010800040101010101" pitchFamily="2" charset="-122"/>
            </a:endParaRPr>
          </a:p>
          <a:p>
            <a:pPr marL="0" indent="0" eaLnBrk="1" hangingPunct="1">
              <a:lnSpc>
                <a:spcPct val="80000"/>
              </a:lnSpc>
              <a:buFont typeface="Arial" panose="020B0604020202020204" pitchFamily="34" charset="0"/>
              <a:buNone/>
            </a:pPr>
            <a:r>
              <a:rPr lang="zh-CN" altLang="en-US" sz="2800" dirty="0">
                <a:solidFill>
                  <a:srgbClr val="FF0000"/>
                </a:solidFill>
                <a:latin typeface="+mj-ea"/>
                <a:ea typeface="+mj-ea"/>
                <a:sym typeface="华文新魏" panose="02010800040101010101" pitchFamily="2" charset="-122"/>
              </a:rPr>
              <a:t>涂孝文：下川东地委书记；</a:t>
            </a:r>
          </a:p>
          <a:p>
            <a:pPr marL="0" indent="0" eaLnBrk="1" hangingPunct="1">
              <a:lnSpc>
                <a:spcPct val="80000"/>
              </a:lnSpc>
              <a:buFont typeface="Arial" panose="020B0604020202020204" pitchFamily="34" charset="0"/>
              <a:buNone/>
            </a:pPr>
            <a:r>
              <a:rPr lang="zh-CN" altLang="en-US" sz="2800" dirty="0">
                <a:solidFill>
                  <a:srgbClr val="FF0000"/>
                </a:solidFill>
                <a:latin typeface="+mj-ea"/>
                <a:ea typeface="+mj-ea"/>
                <a:sym typeface="华文新魏" panose="02010800040101010101" pitchFamily="2" charset="-122"/>
              </a:rPr>
              <a:t>骆安靖：中共成都市工委委员、上川东地委委员；</a:t>
            </a:r>
            <a:endParaRPr lang="en-US" altLang="zh-CN" sz="2800" dirty="0">
              <a:solidFill>
                <a:srgbClr val="FF0000"/>
              </a:solidFill>
              <a:latin typeface="+mj-ea"/>
              <a:ea typeface="+mj-ea"/>
              <a:sym typeface="华文新魏" panose="02010800040101010101" pitchFamily="2" charset="-122"/>
            </a:endParaRPr>
          </a:p>
          <a:p>
            <a:pPr marL="0" indent="0" eaLnBrk="1" hangingPunct="1">
              <a:lnSpc>
                <a:spcPct val="80000"/>
              </a:lnSpc>
              <a:buFont typeface="Arial" panose="020B0604020202020204" pitchFamily="34" charset="0"/>
              <a:buNone/>
            </a:pPr>
            <a:r>
              <a:rPr lang="zh-CN" altLang="zh-CN" sz="2800" dirty="0">
                <a:solidFill>
                  <a:srgbClr val="FF0000"/>
                </a:solidFill>
                <a:latin typeface="+mj-ea"/>
                <a:ea typeface="+mj-ea"/>
              </a:rPr>
              <a:t>蒲华辅</a:t>
            </a:r>
            <a:r>
              <a:rPr lang="zh-CN" altLang="en-US" sz="2800" dirty="0">
                <a:solidFill>
                  <a:srgbClr val="FF0000"/>
                </a:solidFill>
                <a:latin typeface="+mj-ea"/>
                <a:ea typeface="+mj-ea"/>
              </a:rPr>
              <a:t>：川康特委书记</a:t>
            </a:r>
            <a:endParaRPr lang="en-US" altLang="zh-CN" sz="2800" dirty="0">
              <a:solidFill>
                <a:srgbClr val="FF0000"/>
              </a:solidFill>
              <a:latin typeface="+mj-ea"/>
              <a:ea typeface="+mj-ea"/>
              <a:sym typeface="华文新魏" panose="02010800040101010101" pitchFamily="2" charset="-122"/>
            </a:endParaRPr>
          </a:p>
          <a:p>
            <a:pPr marL="0" indent="0" eaLnBrk="1" hangingPunct="1">
              <a:lnSpc>
                <a:spcPct val="80000"/>
              </a:lnSpc>
              <a:buFont typeface="Arial" panose="020B0604020202020204" pitchFamily="34" charset="0"/>
              <a:buNone/>
            </a:pPr>
            <a:r>
              <a:rPr lang="zh-CN" altLang="en-US" sz="2800" dirty="0">
                <a:solidFill>
                  <a:srgbClr val="FF0000"/>
                </a:solidFill>
                <a:latin typeface="+mj-ea"/>
                <a:ea typeface="+mj-ea"/>
                <a:sym typeface="华文新魏" panose="02010800040101010101" pitchFamily="2" charset="-122"/>
              </a:rPr>
              <a:t>李忠良：被捕后出卖起义地区游击队员</a:t>
            </a:r>
            <a:r>
              <a:rPr lang="en-US" altLang="zh-CN" sz="2800" dirty="0">
                <a:solidFill>
                  <a:srgbClr val="FF0000"/>
                </a:solidFill>
                <a:latin typeface="+mj-ea"/>
                <a:ea typeface="+mj-ea"/>
                <a:sym typeface="华文新魏" panose="02010800040101010101" pitchFamily="2" charset="-122"/>
              </a:rPr>
              <a:t>30</a:t>
            </a:r>
            <a:r>
              <a:rPr lang="zh-CN" altLang="en-US" sz="2800" dirty="0">
                <a:solidFill>
                  <a:srgbClr val="FF0000"/>
                </a:solidFill>
                <a:latin typeface="+mj-ea"/>
                <a:ea typeface="+mj-ea"/>
                <a:sym typeface="华文新魏" panose="02010800040101010101" pitchFamily="2" charset="-122"/>
              </a:rPr>
              <a:t>余人；</a:t>
            </a:r>
            <a:endParaRPr lang="en-US" altLang="zh-CN" sz="2800" dirty="0">
              <a:solidFill>
                <a:srgbClr val="FF0000"/>
              </a:solidFill>
              <a:latin typeface="+mj-ea"/>
              <a:ea typeface="+mj-ea"/>
              <a:sym typeface="华文新魏" panose="02010800040101010101" pitchFamily="2" charset="-122"/>
            </a:endParaRPr>
          </a:p>
          <a:p>
            <a:pPr marL="0" indent="0" eaLnBrk="1" hangingPunct="1">
              <a:lnSpc>
                <a:spcPct val="80000"/>
              </a:lnSpc>
              <a:buFont typeface="Arial" panose="020B0604020202020204" pitchFamily="34" charset="0"/>
              <a:buNone/>
            </a:pPr>
            <a:r>
              <a:rPr lang="zh-CN" altLang="en-US" sz="2800" dirty="0">
                <a:solidFill>
                  <a:srgbClr val="FF0000"/>
                </a:solidFill>
                <a:latin typeface="+mj-ea"/>
                <a:ea typeface="+mj-ea"/>
                <a:sym typeface="华文新魏" panose="02010800040101010101" pitchFamily="2" charset="-122"/>
              </a:rPr>
              <a:t>任达哉：被捕后出卖上级和其他党员，造成《挺进报》的严重破坏</a:t>
            </a:r>
            <a:r>
              <a:rPr lang="en-US" altLang="zh-CN" sz="2800" dirty="0">
                <a:solidFill>
                  <a:srgbClr val="FF0000"/>
                </a:solidFill>
                <a:latin typeface="+mj-ea"/>
                <a:ea typeface="+mj-ea"/>
                <a:sym typeface="华文新魏" panose="02010800040101010101" pitchFamily="2" charset="-122"/>
              </a:rPr>
              <a:t>……</a:t>
            </a:r>
          </a:p>
          <a:p>
            <a:pPr marL="0" indent="0" eaLnBrk="1" hangingPunct="1">
              <a:lnSpc>
                <a:spcPct val="80000"/>
              </a:lnSpc>
              <a:buFont typeface="Arial" panose="020B0604020202020204" pitchFamily="34" charset="0"/>
              <a:buNone/>
            </a:pPr>
            <a:r>
              <a:rPr lang="zh-CN" altLang="en-US" sz="2800" dirty="0">
                <a:solidFill>
                  <a:srgbClr val="FF0000"/>
                </a:solidFill>
                <a:latin typeface="+mj-ea"/>
                <a:ea typeface="+mj-ea"/>
                <a:sym typeface="华文新魏" panose="02010800040101010101" pitchFamily="2" charset="-122"/>
              </a:rPr>
              <a:t>陈永福、</a:t>
            </a:r>
            <a:r>
              <a:rPr lang="zh-CN" altLang="zh-CN" sz="2800" dirty="0">
                <a:solidFill>
                  <a:srgbClr val="FF0000"/>
                </a:solidFill>
                <a:latin typeface="+mj-ea"/>
                <a:ea typeface="+mj-ea"/>
              </a:rPr>
              <a:t>袁儒杰</a:t>
            </a:r>
            <a:endParaRPr lang="en-US" altLang="zh-CN" sz="2800" dirty="0">
              <a:solidFill>
                <a:srgbClr val="FF0000"/>
              </a:solidFill>
              <a:latin typeface="+mj-ea"/>
              <a:ea typeface="+mj-ea"/>
              <a:sym typeface="华文新魏" panose="02010800040101010101" pitchFamily="2" charset="-122"/>
            </a:endParaRPr>
          </a:p>
          <a:p>
            <a:pPr marL="0" indent="0" eaLnBrk="1" hangingPunct="1">
              <a:lnSpc>
                <a:spcPct val="80000"/>
              </a:lnSpc>
            </a:pPr>
            <a:endParaRPr lang="en-US" altLang="zh-CN" sz="2000" dirty="0">
              <a:solidFill>
                <a:srgbClr val="FF0000"/>
              </a:solidFill>
              <a:latin typeface="等线 Light" panose="02010600030101010101" pitchFamily="2" charset="-122"/>
              <a:sym typeface="华文新魏" panose="02010800040101010101" pitchFamily="2" charset="-122"/>
            </a:endParaRPr>
          </a:p>
          <a:p>
            <a:pPr marL="0" indent="0" eaLnBrk="1" hangingPunct="1">
              <a:lnSpc>
                <a:spcPct val="80000"/>
              </a:lnSpc>
              <a:buFont typeface="Arial" panose="020B0604020202020204" pitchFamily="34" charset="0"/>
              <a:buNone/>
            </a:pPr>
            <a:endParaRPr lang="zh-CN" alt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标题 1"/>
          <p:cNvSpPr>
            <a:spLocks noGrp="1" noChangeArrowheads="1"/>
          </p:cNvSpPr>
          <p:nvPr>
            <p:ph type="title"/>
          </p:nvPr>
        </p:nvSpPr>
        <p:spPr/>
        <p:txBody>
          <a:bodyPr/>
          <a:lstStyle/>
          <a:p>
            <a:pPr eaLnBrk="1" hangingPunct="1"/>
            <a:r>
              <a:rPr lang="en-US" altLang="zh-CN" sz="3200" dirty="0">
                <a:solidFill>
                  <a:srgbClr val="FF0000"/>
                </a:solidFill>
                <a:sym typeface="华文新魏" panose="02010800040101010101" pitchFamily="2" charset="-122"/>
              </a:rPr>
              <a:t/>
            </a:r>
            <a:br>
              <a:rPr lang="en-US" altLang="zh-CN" sz="3200" dirty="0">
                <a:solidFill>
                  <a:srgbClr val="FF0000"/>
                </a:solidFill>
                <a:sym typeface="华文新魏" panose="02010800040101010101" pitchFamily="2" charset="-122"/>
              </a:rPr>
            </a:br>
            <a:r>
              <a:rPr lang="en-US" altLang="zh-CN" sz="3200" dirty="0">
                <a:solidFill>
                  <a:srgbClr val="FF0000"/>
                </a:solidFill>
                <a:sym typeface="华文新魏" panose="02010800040101010101" pitchFamily="2" charset="-122"/>
              </a:rPr>
              <a:t/>
            </a:r>
            <a:br>
              <a:rPr lang="en-US" altLang="zh-CN" sz="3200" dirty="0">
                <a:solidFill>
                  <a:srgbClr val="FF0000"/>
                </a:solidFill>
                <a:sym typeface="华文新魏" panose="02010800040101010101" pitchFamily="2" charset="-122"/>
              </a:rPr>
            </a:br>
            <a:r>
              <a:rPr lang="en-US" altLang="zh-CN" sz="3200" dirty="0">
                <a:solidFill>
                  <a:srgbClr val="FF0000"/>
                </a:solidFill>
                <a:sym typeface="华文新魏" panose="02010800040101010101" pitchFamily="2" charset="-122"/>
              </a:rPr>
              <a:t>2</a:t>
            </a:r>
            <a:r>
              <a:rPr lang="zh-CN" altLang="en-US" sz="3200" dirty="0">
                <a:solidFill>
                  <a:srgbClr val="FF0000"/>
                </a:solidFill>
                <a:sym typeface="华文新魏" panose="02010800040101010101" pitchFamily="2" charset="-122"/>
              </a:rPr>
              <a:t>、刘国定以权谋私，思想腐化</a:t>
            </a:r>
            <a:r>
              <a:rPr lang="en-US" altLang="zh-CN" sz="3200" dirty="0">
                <a:solidFill>
                  <a:srgbClr val="FF0000"/>
                </a:solidFill>
                <a:sym typeface="华文新魏" panose="02010800040101010101" pitchFamily="2" charset="-122"/>
              </a:rPr>
              <a:t/>
            </a:r>
            <a:br>
              <a:rPr lang="en-US" altLang="zh-CN" sz="3200" dirty="0">
                <a:solidFill>
                  <a:srgbClr val="FF0000"/>
                </a:solidFill>
                <a:sym typeface="华文新魏" panose="02010800040101010101" pitchFamily="2" charset="-122"/>
              </a:rPr>
            </a:br>
            <a:r>
              <a:rPr lang="en-US" altLang="zh-CN" sz="3200" dirty="0">
                <a:solidFill>
                  <a:srgbClr val="FF0000"/>
                </a:solidFill>
                <a:sym typeface="华文新魏" panose="02010800040101010101" pitchFamily="2" charset="-122"/>
              </a:rPr>
              <a:t>       ——</a:t>
            </a:r>
            <a:r>
              <a:rPr lang="zh-CN" altLang="en-US" sz="3200" dirty="0">
                <a:solidFill>
                  <a:srgbClr val="FF0000"/>
                </a:solidFill>
                <a:sym typeface="华文新魏" panose="02010800040101010101" pitchFamily="2" charset="-122"/>
              </a:rPr>
              <a:t>金钱与理想天平称上失衡</a:t>
            </a:r>
            <a:r>
              <a:rPr lang="en-US" altLang="zh-CN" sz="3600" dirty="0">
                <a:solidFill>
                  <a:srgbClr val="FF0000"/>
                </a:solidFill>
                <a:sym typeface="华文新魏" panose="02010800040101010101" pitchFamily="2" charset="-122"/>
              </a:rPr>
              <a:t/>
            </a:r>
            <a:br>
              <a:rPr lang="en-US" altLang="zh-CN" sz="3600" dirty="0">
                <a:solidFill>
                  <a:srgbClr val="FF0000"/>
                </a:solidFill>
                <a:sym typeface="华文新魏" panose="02010800040101010101" pitchFamily="2" charset="-122"/>
              </a:rPr>
            </a:br>
            <a:endParaRPr lang="zh-CN" altLang="en-US" dirty="0"/>
          </a:p>
        </p:txBody>
      </p:sp>
      <p:sp>
        <p:nvSpPr>
          <p:cNvPr id="143362" name="内容占位符 2"/>
          <p:cNvSpPr>
            <a:spLocks noGrp="1" noChangeArrowheads="1"/>
          </p:cNvSpPr>
          <p:nvPr>
            <p:ph sz="half" idx="1"/>
          </p:nvPr>
        </p:nvSpPr>
        <p:spPr>
          <a:xfrm>
            <a:off x="827088" y="1825625"/>
            <a:ext cx="4176712" cy="4351338"/>
          </a:xfrm>
        </p:spPr>
        <p:txBody>
          <a:bodyPr/>
          <a:lstStyle/>
          <a:p>
            <a:pPr marL="0" indent="0" eaLnBrk="1" hangingPunct="1">
              <a:buFont typeface="Arial" panose="020B0604020202020204" pitchFamily="34" charset="0"/>
              <a:buNone/>
            </a:pPr>
            <a:endParaRPr lang="en-US" altLang="zh-CN" dirty="0">
              <a:solidFill>
                <a:srgbClr val="FF0000"/>
              </a:solidFill>
              <a:latin typeface="+mj-ea"/>
              <a:ea typeface="+mj-ea"/>
              <a:sym typeface="华文新魏" panose="02010800040101010101" pitchFamily="2" charset="-122"/>
            </a:endParaRPr>
          </a:p>
          <a:p>
            <a:pPr marL="0" indent="0" eaLnBrk="1" hangingPunct="1">
              <a:buFont typeface="Arial" panose="020B0604020202020204" pitchFamily="34" charset="0"/>
              <a:buNone/>
            </a:pPr>
            <a:endParaRPr lang="en-US" altLang="zh-CN" dirty="0">
              <a:solidFill>
                <a:srgbClr val="FF0000"/>
              </a:solidFill>
              <a:latin typeface="+mj-ea"/>
              <a:ea typeface="+mj-ea"/>
              <a:sym typeface="华文新魏" panose="02010800040101010101" pitchFamily="2" charset="-122"/>
            </a:endParaRPr>
          </a:p>
          <a:p>
            <a:pPr marL="0" indent="0" eaLnBrk="1" hangingPunct="1">
              <a:buFont typeface="Arial" panose="020B0604020202020204" pitchFamily="34" charset="0"/>
              <a:buNone/>
            </a:pPr>
            <a:r>
              <a:rPr lang="zh-CN" altLang="en-US" dirty="0">
                <a:solidFill>
                  <a:srgbClr val="FF0000"/>
                </a:solidFill>
                <a:latin typeface="+mj-ea"/>
                <a:ea typeface="+mj-ea"/>
                <a:sym typeface="华文新魏" panose="02010800040101010101" pitchFamily="2" charset="-122"/>
              </a:rPr>
              <a:t>狱中八条记载：</a:t>
            </a:r>
            <a:endParaRPr lang="en-US" altLang="zh-CN" dirty="0">
              <a:solidFill>
                <a:srgbClr val="FF0000"/>
              </a:solidFill>
              <a:latin typeface="+mj-ea"/>
              <a:ea typeface="+mj-ea"/>
              <a:sym typeface="华文新魏" panose="02010800040101010101" pitchFamily="2" charset="-122"/>
            </a:endParaRPr>
          </a:p>
          <a:p>
            <a:pPr marL="0" indent="0" eaLnBrk="1" hangingPunct="1">
              <a:buFont typeface="Arial" panose="020B0604020202020204" pitchFamily="34" charset="0"/>
              <a:buNone/>
            </a:pPr>
            <a:r>
              <a:rPr lang="zh-CN" altLang="en-US" dirty="0">
                <a:solidFill>
                  <a:srgbClr val="FF0000"/>
                </a:solidFill>
                <a:latin typeface="+mj-ea"/>
                <a:ea typeface="+mj-ea"/>
                <a:sym typeface="华文新魏" panose="02010800040101010101" pitchFamily="2" charset="-122"/>
              </a:rPr>
              <a:t>市委书记刘国定去接头，被卧底守候的特务抓捕。他成功应对了特务询问。但最终毁在为个人盘算问题上。</a:t>
            </a:r>
            <a:endParaRPr lang="en-US" altLang="zh-CN" dirty="0">
              <a:solidFill>
                <a:srgbClr val="FF0000"/>
              </a:solidFill>
              <a:latin typeface="+mj-ea"/>
              <a:ea typeface="+mj-ea"/>
              <a:sym typeface="华文新魏" panose="02010800040101010101" pitchFamily="2" charset="-122"/>
            </a:endParaRPr>
          </a:p>
          <a:p>
            <a:pPr marL="0" indent="0" eaLnBrk="1" hangingPunct="1">
              <a:buFont typeface="Arial" panose="020B0604020202020204" pitchFamily="34" charset="0"/>
              <a:buNone/>
            </a:pPr>
            <a:endParaRPr lang="zh-CN" altLang="en-US" dirty="0"/>
          </a:p>
        </p:txBody>
      </p:sp>
      <p:pic>
        <p:nvPicPr>
          <p:cNvPr id="143363" name="Picture 4" descr="84-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5867400" y="2997200"/>
            <a:ext cx="1774825" cy="2674938"/>
          </a:xfr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5" name="Picture 2"/>
          <p:cNvPicPr>
            <a:picLocks noChangeAspect="1" noChangeArrowheads="1"/>
          </p:cNvPicPr>
          <p:nvPr/>
        </p:nvPicPr>
        <p:blipFill>
          <a:blip r:embed="rId2" cstate="print"/>
          <a:srcRect/>
          <a:stretch>
            <a:fillRect/>
          </a:stretch>
        </p:blipFill>
        <p:spPr bwMode="auto">
          <a:xfrm>
            <a:off x="900430" y="1484630"/>
            <a:ext cx="6553200" cy="4487545"/>
          </a:xfrm>
          <a:prstGeom prst="rect">
            <a:avLst/>
          </a:prstGeom>
          <a:noFill/>
          <a:ln w="57150">
            <a:solidFill>
              <a:srgbClr val="800000"/>
            </a:solidFill>
            <a:miter lim="800000"/>
            <a:headEnd/>
            <a:tailEnd/>
          </a:ln>
        </p:spPr>
      </p:pic>
      <p:sp>
        <p:nvSpPr>
          <p:cNvPr id="123907" name="Text Box 4"/>
          <p:cNvSpPr>
            <a:spLocks noChangeArrowheads="1"/>
          </p:cNvSpPr>
          <p:nvPr/>
        </p:nvSpPr>
        <p:spPr bwMode="auto">
          <a:xfrm>
            <a:off x="1116330" y="765175"/>
            <a:ext cx="2160270" cy="523875"/>
          </a:xfrm>
          <a:prstGeom prst="rect">
            <a:avLst/>
          </a:prstGeom>
          <a:noFill/>
          <a:ln w="9525">
            <a:noFill/>
            <a:miter lim="800000"/>
          </a:ln>
        </p:spPr>
        <p:txBody>
          <a:bodyPr>
            <a:spAutoFit/>
          </a:bodyPr>
          <a:lstStyle/>
          <a:p>
            <a:pPr fontAlgn="auto">
              <a:spcBef>
                <a:spcPct val="50000"/>
              </a:spcBef>
              <a:spcAft>
                <a:spcPts val="0"/>
              </a:spcAft>
              <a:defRPr/>
            </a:pPr>
            <a:r>
              <a:rPr lang="zh-CN" altLang="en-US" sz="2800" dirty="0">
                <a:solidFill>
                  <a:srgbClr val="FF0000"/>
                </a:solidFill>
                <a:latin typeface="+mj-ea"/>
                <a:ea typeface="+mj-ea"/>
                <a:cs typeface="+mn-cs"/>
                <a:sym typeface="华文新魏" panose="02010800040101010101" pitchFamily="2" charset="-122"/>
              </a:rPr>
              <a:t>采访肖泽宽</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内容占位符 2"/>
          <p:cNvSpPr>
            <a:spLocks noGrp="1" noChangeArrowheads="1"/>
          </p:cNvSpPr>
          <p:nvPr/>
        </p:nvSpPr>
        <p:spPr bwMode="auto">
          <a:xfrm>
            <a:off x="900430" y="476250"/>
            <a:ext cx="7672070" cy="5794375"/>
          </a:xfrm>
          <a:prstGeom prst="rect">
            <a:avLst/>
          </a:prstGeom>
          <a:noFill/>
          <a:ln w="9525">
            <a:noFill/>
            <a:miter lim="800000"/>
          </a:ln>
        </p:spPr>
        <p:txBody>
          <a:bodyPr/>
          <a:lstStyle/>
          <a:p>
            <a:pPr marL="342900" indent="-342900" fontAlgn="auto">
              <a:spcBef>
                <a:spcPct val="20000"/>
              </a:spcBef>
              <a:spcAft>
                <a:spcPts val="0"/>
              </a:spcAft>
              <a:buFont typeface="Wingdings 2" panose="05020102010507070707" pitchFamily="18" charset="2"/>
              <a:buNone/>
              <a:defRPr/>
            </a:pPr>
            <a:endParaRPr lang="zh-CN" altLang="en-US" sz="2800" dirty="0">
              <a:latin typeface="楷体" panose="02010609060101010101" pitchFamily="49" charset="-122"/>
              <a:ea typeface="华文新魏" panose="02010800040101010101" pitchFamily="2" charset="-122"/>
              <a:cs typeface="+mn-cs"/>
              <a:sym typeface="楷体" panose="02010609060101010101" pitchFamily="49" charset="-122"/>
            </a:endParaRPr>
          </a:p>
          <a:p>
            <a:pPr marL="342900" indent="-342900" fontAlgn="auto">
              <a:spcBef>
                <a:spcPts val="300"/>
              </a:spcBef>
              <a:spcAft>
                <a:spcPts val="0"/>
              </a:spcAft>
              <a:buFont typeface="Wingdings 2" panose="05020102010507070707" pitchFamily="18" charset="2"/>
              <a:buNone/>
              <a:defRPr/>
            </a:pPr>
            <a:endParaRPr lang="zh-CN" altLang="en-US" sz="2800" dirty="0">
              <a:latin typeface="楷体" panose="02010609060101010101" pitchFamily="49" charset="-122"/>
              <a:ea typeface="华文新魏" panose="02010800040101010101" pitchFamily="2" charset="-122"/>
              <a:cs typeface="+mn-cs"/>
              <a:sym typeface="楷体" panose="02010609060101010101" pitchFamily="49" charset="-122"/>
            </a:endParaRPr>
          </a:p>
          <a:p>
            <a:pPr marL="342900" indent="-342900" algn="just" fontAlgn="auto">
              <a:spcBef>
                <a:spcPts val="30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楷体" panose="02010609060101010101" pitchFamily="49" charset="-122"/>
              </a:rPr>
              <a:t>刘国定是很有能力的人，人很聪明，有活</a:t>
            </a:r>
            <a:endParaRPr lang="en-US" sz="2800" dirty="0">
              <a:solidFill>
                <a:srgbClr val="FF0000"/>
              </a:solidFill>
              <a:latin typeface="+mj-ea"/>
              <a:ea typeface="+mj-ea"/>
              <a:cs typeface="+mn-cs"/>
              <a:sym typeface="楷体" panose="02010609060101010101" pitchFamily="49" charset="-122"/>
            </a:endParaRPr>
          </a:p>
          <a:p>
            <a:pPr marL="342900" indent="-342900" algn="just" fontAlgn="auto">
              <a:spcBef>
                <a:spcPts val="30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楷体" panose="02010609060101010101" pitchFamily="49" charset="-122"/>
              </a:rPr>
              <a:t>动能力、组织能力，要干什么都搞得起来。</a:t>
            </a:r>
            <a:endParaRPr lang="en-US" sz="2800" dirty="0">
              <a:solidFill>
                <a:srgbClr val="FF0000"/>
              </a:solidFill>
              <a:latin typeface="+mj-ea"/>
              <a:ea typeface="+mj-ea"/>
              <a:cs typeface="+mn-cs"/>
              <a:sym typeface="楷体" panose="02010609060101010101" pitchFamily="49" charset="-122"/>
            </a:endParaRPr>
          </a:p>
          <a:p>
            <a:pPr marL="342900" indent="-342900" algn="just" fontAlgn="auto">
              <a:spcBef>
                <a:spcPts val="30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楷体" panose="02010609060101010101" pitchFamily="49" charset="-122"/>
              </a:rPr>
              <a:t>早年就读过巴县农业小学，参加过救国会，</a:t>
            </a:r>
            <a:endParaRPr lang="en-US" sz="2800" dirty="0">
              <a:solidFill>
                <a:srgbClr val="FF0000"/>
              </a:solidFill>
              <a:latin typeface="+mj-ea"/>
              <a:ea typeface="+mj-ea"/>
              <a:cs typeface="+mn-cs"/>
              <a:sym typeface="楷体" panose="02010609060101010101" pitchFamily="49" charset="-122"/>
            </a:endParaRPr>
          </a:p>
          <a:p>
            <a:pPr marL="342900" indent="-342900" algn="just" fontAlgn="auto">
              <a:spcBef>
                <a:spcPts val="30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楷体" panose="02010609060101010101" pitchFamily="49" charset="-122"/>
              </a:rPr>
              <a:t>是重庆较早的党员之一</a:t>
            </a:r>
            <a:r>
              <a:rPr lang="en-US" altLang="zh-CN" sz="2800" dirty="0">
                <a:solidFill>
                  <a:srgbClr val="FF0000"/>
                </a:solidFill>
                <a:latin typeface="+mj-ea"/>
                <a:ea typeface="+mj-ea"/>
                <a:cs typeface="+mn-cs"/>
                <a:sym typeface="楷体" panose="02010609060101010101" pitchFamily="49" charset="-122"/>
              </a:rPr>
              <a:t>……</a:t>
            </a:r>
            <a:r>
              <a:rPr lang="zh-CN" altLang="en-US" sz="2800" dirty="0">
                <a:solidFill>
                  <a:srgbClr val="FF0000"/>
                </a:solidFill>
                <a:latin typeface="+mj-ea"/>
                <a:ea typeface="+mj-ea"/>
                <a:cs typeface="+mn-cs"/>
                <a:sym typeface="楷体" panose="02010609060101010101" pitchFamily="49" charset="-122"/>
              </a:rPr>
              <a:t>川东临委成立</a:t>
            </a:r>
            <a:endParaRPr lang="en-US" sz="2800" dirty="0">
              <a:solidFill>
                <a:srgbClr val="FF0000"/>
              </a:solidFill>
              <a:latin typeface="+mj-ea"/>
              <a:ea typeface="+mj-ea"/>
              <a:cs typeface="+mn-cs"/>
              <a:sym typeface="楷体" panose="02010609060101010101" pitchFamily="49" charset="-122"/>
            </a:endParaRPr>
          </a:p>
          <a:p>
            <a:pPr marL="342900" indent="-342900" algn="just" fontAlgn="auto">
              <a:spcBef>
                <a:spcPts val="30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楷体" panose="02010609060101010101" pitchFamily="49" charset="-122"/>
              </a:rPr>
              <a:t>时，他是重庆市委书记，有点谨慎和左倾。</a:t>
            </a:r>
            <a:endParaRPr lang="en-US" sz="2800" dirty="0">
              <a:solidFill>
                <a:srgbClr val="FF0000"/>
              </a:solidFill>
              <a:latin typeface="+mj-ea"/>
              <a:ea typeface="+mj-ea"/>
              <a:cs typeface="+mn-cs"/>
              <a:sym typeface="楷体" panose="02010609060101010101" pitchFamily="49" charset="-122"/>
            </a:endParaRPr>
          </a:p>
          <a:p>
            <a:pPr marL="342900" indent="-342900" algn="just" fontAlgn="auto">
              <a:spcBef>
                <a:spcPts val="30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楷体" panose="02010609060101010101" pitchFamily="49" charset="-122"/>
              </a:rPr>
              <a:t>做地下工作，只要思想上不出什么问题，</a:t>
            </a:r>
            <a:endParaRPr lang="en-US" sz="2800" dirty="0">
              <a:solidFill>
                <a:srgbClr val="FF0000"/>
              </a:solidFill>
              <a:latin typeface="+mj-ea"/>
              <a:ea typeface="+mj-ea"/>
              <a:cs typeface="+mn-cs"/>
              <a:sym typeface="楷体" panose="02010609060101010101" pitchFamily="49" charset="-122"/>
            </a:endParaRPr>
          </a:p>
          <a:p>
            <a:pPr marL="342900" indent="-342900" algn="just" fontAlgn="auto">
              <a:spcBef>
                <a:spcPts val="30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楷体" panose="02010609060101010101" pitchFamily="49" charset="-122"/>
              </a:rPr>
              <a:t>就一般不会有问题。当时有很多空子可以</a:t>
            </a:r>
          </a:p>
          <a:p>
            <a:pPr marL="342900" indent="-342900" algn="just" fontAlgn="auto">
              <a:spcBef>
                <a:spcPts val="30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楷体" panose="02010609060101010101" pitchFamily="49" charset="-122"/>
              </a:rPr>
              <a:t>钻，特别是经济上。刘在思想上放松了警</a:t>
            </a:r>
          </a:p>
          <a:p>
            <a:pPr marL="342900" indent="-342900" algn="just" fontAlgn="auto">
              <a:spcBef>
                <a:spcPts val="30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楷体" panose="02010609060101010101" pitchFamily="49" charset="-122"/>
              </a:rPr>
              <a:t>惕，出了大问题。”</a:t>
            </a:r>
          </a:p>
          <a:p>
            <a:pPr marL="342900" indent="-342900" fontAlgn="auto">
              <a:spcBef>
                <a:spcPct val="20000"/>
              </a:spcBef>
              <a:spcAft>
                <a:spcPts val="0"/>
              </a:spcAft>
              <a:buFontTx/>
              <a:buChar char="•"/>
              <a:defRPr/>
            </a:pPr>
            <a:endParaRPr lang="zh-CN" altLang="en-US" sz="2800" dirty="0">
              <a:solidFill>
                <a:srgbClr val="FDE11C"/>
              </a:solidFill>
              <a:latin typeface="宋体" panose="02010600030101010101" pitchFamily="2" charset="-122"/>
              <a:ea typeface="+mn-ea"/>
              <a:cs typeface="+mn-cs"/>
              <a:sym typeface="楷体" panose="02010609060101010101" pitchFamily="49" charset="-122"/>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标题 1"/>
          <p:cNvSpPr>
            <a:spLocks noGrp="1" noChangeArrowheads="1"/>
          </p:cNvSpPr>
          <p:nvPr>
            <p:ph type="title" idx="4294967295"/>
          </p:nvPr>
        </p:nvSpPr>
        <p:spPr>
          <a:xfrm>
            <a:off x="684530" y="260350"/>
            <a:ext cx="7775575" cy="1143000"/>
          </a:xfrm>
        </p:spPr>
        <p:txBody>
          <a:bodyPr rtlCol="0">
            <a:normAutofit/>
          </a:bodyPr>
          <a:lstStyle/>
          <a:p>
            <a:pPr fontAlgn="auto">
              <a:spcAft>
                <a:spcPts val="0"/>
              </a:spcAft>
              <a:defRPr/>
            </a:pPr>
            <a:r>
              <a:rPr lang="zh-CN" altLang="en-US" sz="3200" b="1" dirty="0">
                <a:sym typeface="微软雅黑" panose="020B0503020204020204" charset="-122"/>
              </a:rPr>
              <a:t>  </a:t>
            </a:r>
            <a:r>
              <a:rPr lang="zh-CN" altLang="en-US" sz="3200" b="1" dirty="0">
                <a:solidFill>
                  <a:srgbClr val="FDE11C"/>
                </a:solidFill>
                <a:latin typeface="黑体" panose="02010609060101010101" pitchFamily="49" charset="-122"/>
                <a:ea typeface="黑体" panose="02010609060101010101" pitchFamily="49" charset="-122"/>
                <a:sym typeface="微软雅黑" panose="020B0503020204020204" charset="-122"/>
              </a:rPr>
              <a:t>   </a:t>
            </a:r>
            <a:r>
              <a:rPr lang="zh-CN" altLang="en-US" sz="3200" dirty="0">
                <a:solidFill>
                  <a:srgbClr val="FF0000"/>
                </a:solidFill>
                <a:latin typeface="+mj-ea"/>
                <a:sym typeface="微软雅黑" panose="020B0503020204020204" charset="-122"/>
              </a:rPr>
              <a:t>狱中讨论刘国定的腐化行为</a:t>
            </a:r>
          </a:p>
        </p:txBody>
      </p:sp>
      <p:sp>
        <p:nvSpPr>
          <p:cNvPr id="125955" name="内容占位符 2"/>
          <p:cNvSpPr>
            <a:spLocks noGrp="1" noChangeArrowheads="1"/>
          </p:cNvSpPr>
          <p:nvPr>
            <p:ph idx="1"/>
          </p:nvPr>
        </p:nvSpPr>
        <p:spPr>
          <a:xfrm>
            <a:off x="971550" y="1484630"/>
            <a:ext cx="7313930" cy="2448560"/>
          </a:xfrm>
        </p:spPr>
        <p:txBody>
          <a:bodyPr rtlCol="0">
            <a:normAutofit/>
          </a:bodyPr>
          <a:lstStyle/>
          <a:p>
            <a:pPr fontAlgn="auto">
              <a:spcAft>
                <a:spcPts val="0"/>
              </a:spcAft>
              <a:defRPr/>
            </a:pPr>
            <a:r>
              <a:rPr lang="zh-CN" altLang="en-US" dirty="0">
                <a:solidFill>
                  <a:srgbClr val="FF0000"/>
                </a:solidFill>
                <a:latin typeface="+mj-ea"/>
                <a:ea typeface="+mj-ea"/>
                <a:cs typeface="+mn-cs"/>
                <a:sym typeface="华文新魏" panose="02010800040101010101" pitchFamily="2" charset="-122"/>
              </a:rPr>
              <a:t>   他被捕前一直想接姨太太，有一次私人找何借钱做生意，何说“组织上的钱不能借，我自己没有钱借给你”，刘便告诉石果说何在经济上有问题，石果问何后才弄清楚了。</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550" y="3941048"/>
            <a:ext cx="3096389" cy="1899285"/>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6448" y="3866768"/>
            <a:ext cx="1327727"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3866768"/>
            <a:ext cx="1644650" cy="1905000"/>
          </a:xfrm>
          <a:prstGeom prst="rect">
            <a:avLst/>
          </a:prstGeom>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标题 1"/>
          <p:cNvSpPr>
            <a:spLocks noGrp="1" noChangeArrowheads="1"/>
          </p:cNvSpPr>
          <p:nvPr>
            <p:ph type="title"/>
          </p:nvPr>
        </p:nvSpPr>
        <p:spPr/>
        <p:txBody>
          <a:bodyPr rtlCol="0">
            <a:normAutofit fontScale="90000"/>
          </a:bodyPr>
          <a:lstStyle/>
          <a:p>
            <a:pPr fontAlgn="auto">
              <a:spcAft>
                <a:spcPts val="0"/>
              </a:spcAft>
              <a:defRPr/>
            </a:pPr>
            <a:r>
              <a:rPr lang="zh-CN" altLang="en-US" sz="4000" b="1" dirty="0">
                <a:sym typeface="微软雅黑" panose="020B0503020204020204" charset="-122"/>
              </a:rPr>
              <a:t/>
            </a:r>
            <a:br>
              <a:rPr lang="zh-CN" altLang="en-US" sz="4000" b="1" dirty="0">
                <a:sym typeface="微软雅黑" panose="020B0503020204020204" charset="-122"/>
              </a:rPr>
            </a:br>
            <a:r>
              <a:rPr lang="zh-CN" altLang="en-US" sz="4000" b="1" dirty="0">
                <a:sym typeface="微软雅黑" panose="020B0503020204020204" charset="-122"/>
              </a:rPr>
              <a:t>   </a:t>
            </a:r>
            <a:r>
              <a:rPr lang="zh-CN" altLang="en-US" sz="4000" dirty="0">
                <a:solidFill>
                  <a:srgbClr val="FF0000"/>
                </a:solidFill>
                <a:latin typeface="+mj-ea"/>
                <a:sym typeface="微软雅黑" panose="020B0503020204020204" charset="-122"/>
              </a:rPr>
              <a:t>叛徒——刘国定</a:t>
            </a:r>
            <a:br>
              <a:rPr lang="zh-CN" altLang="en-US" sz="4000" dirty="0">
                <a:solidFill>
                  <a:srgbClr val="FF0000"/>
                </a:solidFill>
                <a:latin typeface="+mj-ea"/>
                <a:sym typeface="微软雅黑" panose="020B0503020204020204" charset="-122"/>
              </a:rPr>
            </a:br>
            <a:r>
              <a:rPr lang="zh-CN" altLang="en-US" sz="4000" b="1" dirty="0">
                <a:sym typeface="微软雅黑" panose="020B0503020204020204" charset="-122"/>
              </a:rPr>
              <a:t>  </a:t>
            </a:r>
          </a:p>
        </p:txBody>
      </p:sp>
      <p:sp>
        <p:nvSpPr>
          <p:cNvPr id="126979" name="内容占位符 2"/>
          <p:cNvSpPr>
            <a:spLocks noGrp="1" noChangeArrowheads="1"/>
          </p:cNvSpPr>
          <p:nvPr>
            <p:ph sz="half" idx="1"/>
          </p:nvPr>
        </p:nvSpPr>
        <p:spPr/>
        <p:txBody>
          <a:bodyPr rtlCol="0">
            <a:normAutofit fontScale="92500" lnSpcReduction="10000"/>
          </a:bodyPr>
          <a:lstStyle/>
          <a:p>
            <a:pPr algn="just" fontAlgn="auto">
              <a:spcBef>
                <a:spcPts val="300"/>
              </a:spcBef>
              <a:spcAft>
                <a:spcPts val="0"/>
              </a:spcAft>
              <a:defRPr/>
            </a:pPr>
            <a:r>
              <a:rPr lang="en-US" altLang="zh-CN" sz="2400" b="1" dirty="0">
                <a:latin typeface="华文中宋" panose="02010600040101010101" pitchFamily="2" charset="-122"/>
                <a:cs typeface="+mn-cs"/>
                <a:sym typeface="华文中宋" panose="02010600040101010101" pitchFamily="2" charset="-122"/>
              </a:rPr>
              <a:t>    </a:t>
            </a:r>
            <a:r>
              <a:rPr lang="zh-CN" altLang="en-US" dirty="0">
                <a:solidFill>
                  <a:srgbClr val="FF0000"/>
                </a:solidFill>
                <a:latin typeface="+mj-ea"/>
                <a:ea typeface="+mj-ea"/>
                <a:cs typeface="+mn-cs"/>
                <a:sym typeface="楷体" panose="02010609060101010101" pitchFamily="49" charset="-122"/>
              </a:rPr>
              <a:t>肖泽宽在《我在川东地下党的经历》一文中，写到新组建的地下市委时，对刘国定有这样的记录：“王璞在上海时曾向钱瑛汇报，认为刘国定在城市工作太久，生活不艰苦经济上不检点，打算调他到农村，但他不愿意。钱瑛说，那就暂时不忙动，以后再说</a:t>
            </a:r>
            <a:r>
              <a:rPr lang="zh-CN" altLang="en-US" sz="2400" dirty="0">
                <a:solidFill>
                  <a:srgbClr val="FDE11C"/>
                </a:solidFill>
                <a:latin typeface="宋体" panose="02010600030101010101" pitchFamily="2" charset="-122"/>
                <a:cs typeface="+mn-cs"/>
                <a:sym typeface="楷体" panose="02010609060101010101" pitchFamily="49" charset="-122"/>
              </a:rPr>
              <a:t>。”</a:t>
            </a:r>
          </a:p>
        </p:txBody>
      </p:sp>
      <p:pic>
        <p:nvPicPr>
          <p:cNvPr id="2050" name="Picture 2" descr="C:\Users\lh\Desktop\小苹果桌面\01650+钱瑛同志重返红岩.JPG"/>
          <p:cNvPicPr>
            <a:picLocks noGrp="1" noChangeAspect="1" noChangeArrowheads="1"/>
          </p:cNvPicPr>
          <p:nvPr>
            <p:ph sz="half" idx="2"/>
          </p:nvPr>
        </p:nvPicPr>
        <p:blipFill>
          <a:blip r:embed="rId2" cstate="print"/>
          <a:srcRect/>
          <a:stretch>
            <a:fillRect/>
          </a:stretch>
        </p:blipFill>
        <p:spPr bwMode="auto">
          <a:xfrm>
            <a:off x="5148064" y="1988840"/>
            <a:ext cx="2897258" cy="2843605"/>
          </a:xfrm>
          <a:prstGeom prst="rect">
            <a:avLst/>
          </a:prstGeom>
          <a:noFill/>
        </p:spPr>
      </p:pic>
      <p:sp>
        <p:nvSpPr>
          <p:cNvPr id="6" name="TextBox 5"/>
          <p:cNvSpPr txBox="1"/>
          <p:nvPr/>
        </p:nvSpPr>
        <p:spPr>
          <a:xfrm>
            <a:off x="5004048" y="4832446"/>
            <a:ext cx="3041274" cy="1200329"/>
          </a:xfrm>
          <a:prstGeom prst="rect">
            <a:avLst/>
          </a:prstGeom>
          <a:noFill/>
        </p:spPr>
        <p:txBody>
          <a:bodyPr wrap="square" rtlCol="0">
            <a:spAutoFit/>
          </a:bodyPr>
          <a:lstStyle/>
          <a:p>
            <a:r>
              <a:rPr lang="zh-CN" altLang="en-US" sz="2400" dirty="0">
                <a:solidFill>
                  <a:srgbClr val="FF0000"/>
                </a:solidFill>
                <a:latin typeface="+mn-ea"/>
                <a:ea typeface="+mn-ea"/>
              </a:rPr>
              <a:t>解放后担任水利部长的钱英重返</a:t>
            </a:r>
            <a:endParaRPr lang="en-US" altLang="zh-CN" sz="2400" dirty="0">
              <a:solidFill>
                <a:srgbClr val="FF0000"/>
              </a:solidFill>
              <a:latin typeface="+mn-ea"/>
              <a:ea typeface="+mn-ea"/>
            </a:endParaRPr>
          </a:p>
          <a:p>
            <a:r>
              <a:rPr lang="zh-CN" altLang="en-US" sz="2400" dirty="0">
                <a:solidFill>
                  <a:srgbClr val="FF0000"/>
                </a:solidFill>
                <a:latin typeface="+mn-ea"/>
                <a:ea typeface="+mn-ea"/>
              </a:rPr>
              <a:t>红岩</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标题 1"/>
          <p:cNvSpPr>
            <a:spLocks noGrp="1" noChangeArrowheads="1"/>
          </p:cNvSpPr>
          <p:nvPr>
            <p:ph type="title" idx="4294967295"/>
          </p:nvPr>
        </p:nvSpPr>
        <p:spPr>
          <a:xfrm>
            <a:off x="684530" y="405130"/>
            <a:ext cx="7775575" cy="1143000"/>
          </a:xfrm>
        </p:spPr>
        <p:txBody>
          <a:bodyPr rtlCol="0">
            <a:normAutofit/>
          </a:bodyPr>
          <a:lstStyle/>
          <a:p>
            <a:pPr fontAlgn="auto">
              <a:spcAft>
                <a:spcPts val="0"/>
              </a:spcAft>
              <a:defRPr/>
            </a:pPr>
            <a:r>
              <a:rPr lang="zh-CN" altLang="en-US" sz="3600" b="1" dirty="0">
                <a:sym typeface="微软雅黑" panose="020B0503020204020204" charset="-122"/>
              </a:rPr>
              <a:t>     </a:t>
            </a:r>
            <a:r>
              <a:rPr lang="zh-CN" altLang="en-US" sz="2800" dirty="0">
                <a:solidFill>
                  <a:srgbClr val="FF0000"/>
                </a:solidFill>
                <a:latin typeface="+mj-ea"/>
                <a:sym typeface="微软雅黑" panose="020B0503020204020204" charset="-122"/>
              </a:rPr>
              <a:t>狱中讨论刘国定的腐化行为</a:t>
            </a:r>
          </a:p>
        </p:txBody>
      </p:sp>
      <p:sp>
        <p:nvSpPr>
          <p:cNvPr id="128003" name="内容占位符 2"/>
          <p:cNvSpPr>
            <a:spLocks noGrp="1" noChangeArrowheads="1"/>
          </p:cNvSpPr>
          <p:nvPr>
            <p:ph idx="1"/>
          </p:nvPr>
        </p:nvSpPr>
        <p:spPr>
          <a:xfrm>
            <a:off x="1260475" y="1773555"/>
            <a:ext cx="6934200" cy="3671570"/>
          </a:xfrm>
        </p:spPr>
        <p:txBody>
          <a:bodyPr rtlCol="0">
            <a:normAutofit/>
          </a:bodyPr>
          <a:lstStyle/>
          <a:p>
            <a:pPr algn="just" fontAlgn="auto">
              <a:spcAft>
                <a:spcPts val="0"/>
              </a:spcAft>
              <a:defRPr/>
            </a:pPr>
            <a:r>
              <a:rPr lang="zh-CN" altLang="en-US" sz="3200" dirty="0">
                <a:solidFill>
                  <a:srgbClr val="FF0000"/>
                </a:solidFill>
                <a:latin typeface="+mj-ea"/>
                <a:ea typeface="+mj-ea"/>
                <a:cs typeface="+mn-cs"/>
                <a:sym typeface="楷体" panose="02010609060101010101" pitchFamily="49" charset="-122"/>
              </a:rPr>
              <a:t>   </a:t>
            </a:r>
            <a:r>
              <a:rPr lang="en-US" altLang="zh-CN" sz="3200" dirty="0">
                <a:solidFill>
                  <a:srgbClr val="FF0000"/>
                </a:solidFill>
                <a:latin typeface="+mj-ea"/>
                <a:ea typeface="+mj-ea"/>
                <a:cs typeface="+mn-cs"/>
                <a:sym typeface="楷体" panose="02010609060101010101" pitchFamily="49" charset="-122"/>
              </a:rPr>
              <a:t>……</a:t>
            </a:r>
            <a:r>
              <a:rPr lang="zh-CN" altLang="en-US" sz="3200" dirty="0">
                <a:solidFill>
                  <a:srgbClr val="FF0000"/>
                </a:solidFill>
                <a:latin typeface="+mj-ea"/>
                <a:ea typeface="+mj-ea"/>
                <a:cs typeface="+mn-cs"/>
                <a:sym typeface="楷体" panose="02010609060101010101" pitchFamily="49" charset="-122"/>
              </a:rPr>
              <a:t>他叛变前，始终和徐远举讲价钱，说自己是省委兼市委书记，要少将，当处长才干，叛变后对人非常神气，大有不可一世之概（因为他是徐的最主要协助手，心腹了），对徐是必恭必敬的，对二处其他特务，一概瞧不上眼，特务都讨厌他……</a:t>
            </a:r>
            <a:endParaRPr lang="en-US" altLang="zh-CN" sz="3200" dirty="0">
              <a:solidFill>
                <a:srgbClr val="FF0000"/>
              </a:solidFill>
              <a:latin typeface="+mj-ea"/>
              <a:ea typeface="+mj-ea"/>
              <a:cs typeface="+mn-cs"/>
              <a:sym typeface="楷体" panose="02010609060101010101" pitchFamily="49" charset="-122"/>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282065"/>
          </a:xfrm>
        </p:spPr>
        <p:txBody>
          <a:bodyPr/>
          <a:lstStyle/>
          <a:p>
            <a:r>
              <a:rPr lang="en-US" altLang="zh-CN" sz="2800" dirty="0">
                <a:solidFill>
                  <a:srgbClr val="FF0000"/>
                </a:solidFill>
              </a:rPr>
              <a:t/>
            </a:r>
            <a:br>
              <a:rPr lang="en-US" altLang="zh-CN" sz="2800" dirty="0">
                <a:solidFill>
                  <a:srgbClr val="FF0000"/>
                </a:solidFill>
              </a:rPr>
            </a:br>
            <a:r>
              <a:rPr lang="zh-CN" altLang="zh-CN" sz="2800" dirty="0">
                <a:solidFill>
                  <a:srgbClr val="FF0000"/>
                </a:solidFill>
              </a:rPr>
              <a:t>军统特务曾晴初、黄逸公、饶林、刘崇朴在</a:t>
            </a:r>
            <a:r>
              <a:rPr lang="en-US" altLang="zh-CN" sz="2800" dirty="0">
                <a:solidFill>
                  <a:srgbClr val="FF0000"/>
                </a:solidFill>
              </a:rPr>
              <a:t>1961</a:t>
            </a:r>
            <a:r>
              <a:rPr lang="zh-CN" altLang="zh-CN" sz="2800" dirty="0">
                <a:solidFill>
                  <a:srgbClr val="FF0000"/>
                </a:solidFill>
              </a:rPr>
              <a:t>年</a:t>
            </a:r>
            <a:r>
              <a:rPr lang="en-US" altLang="zh-CN" sz="2800" dirty="0">
                <a:solidFill>
                  <a:srgbClr val="FF0000"/>
                </a:solidFill>
              </a:rPr>
              <a:t>12</a:t>
            </a:r>
            <a:r>
              <a:rPr lang="zh-CN" altLang="zh-CN" sz="2800" dirty="0">
                <a:solidFill>
                  <a:srgbClr val="FF0000"/>
                </a:solidFill>
              </a:rPr>
              <a:t>月所写的定稿《破坏挺进报事件》：</a:t>
            </a:r>
            <a:endParaRPr lang="zh-CN" altLang="en-US" sz="2800" dirty="0">
              <a:solidFill>
                <a:srgbClr val="FF0000"/>
              </a:solidFill>
            </a:endParaRPr>
          </a:p>
        </p:txBody>
      </p:sp>
      <p:sp>
        <p:nvSpPr>
          <p:cNvPr id="3" name="内容占位符 2"/>
          <p:cNvSpPr>
            <a:spLocks noGrp="1"/>
          </p:cNvSpPr>
          <p:nvPr>
            <p:ph idx="1"/>
          </p:nvPr>
        </p:nvSpPr>
        <p:spPr>
          <a:xfrm>
            <a:off x="3563620" y="1557020"/>
            <a:ext cx="4896485" cy="4526280"/>
          </a:xfrm>
        </p:spPr>
        <p:txBody>
          <a:bodyPr/>
          <a:lstStyle/>
          <a:p>
            <a:pPr marL="0" indent="0">
              <a:buNone/>
            </a:pPr>
            <a:endParaRPr lang="en-US" altLang="zh-CN" sz="2400" dirty="0">
              <a:solidFill>
                <a:srgbClr val="FF0000"/>
              </a:solidFill>
              <a:latin typeface="+mj-ea"/>
              <a:ea typeface="+mj-ea"/>
            </a:endParaRPr>
          </a:p>
          <a:p>
            <a:pPr marL="0" indent="0">
              <a:buNone/>
            </a:pPr>
            <a:r>
              <a:rPr lang="en-US" altLang="zh-CN" sz="2400" dirty="0">
                <a:solidFill>
                  <a:srgbClr val="FF0000"/>
                </a:solidFill>
                <a:latin typeface="+mj-ea"/>
                <a:ea typeface="+mj-ea"/>
              </a:rPr>
              <a:t>   </a:t>
            </a:r>
          </a:p>
          <a:p>
            <a:pPr marL="0" indent="0">
              <a:buNone/>
            </a:pPr>
            <a:r>
              <a:rPr lang="en-US" altLang="zh-CN" sz="2400" dirty="0">
                <a:solidFill>
                  <a:srgbClr val="FF0000"/>
                </a:solidFill>
                <a:latin typeface="+mj-ea"/>
                <a:ea typeface="+mj-ea"/>
              </a:rPr>
              <a:t>    </a:t>
            </a:r>
            <a:r>
              <a:rPr lang="zh-CN" altLang="zh-CN" sz="2400" dirty="0">
                <a:solidFill>
                  <a:srgbClr val="FF0000"/>
                </a:solidFill>
                <a:latin typeface="+mj-ea"/>
                <a:ea typeface="+mj-ea"/>
              </a:rPr>
              <a:t>徐在谈话中说他已经搞清楚刘在重庆市委的地位，劝刘叛变立场，交出市委组织，如能这么做，他保证反动政府给刘的政治出路和一定的政治地位，并举出各种例子来说明他的保证可靠性，但刘若要坚持不转变立场，那不担性命不保，而且还遭到各种酷刑，不得好死。</a:t>
            </a:r>
            <a:endParaRPr lang="zh-CN" altLang="en-US" sz="2400" dirty="0">
              <a:latin typeface="+mj-ea"/>
              <a:ea typeface="+mj-ea"/>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495" y="1929130"/>
            <a:ext cx="1214120" cy="165608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8045" y="3717290"/>
            <a:ext cx="1920875" cy="2346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half" idx="1"/>
          </p:nvPr>
        </p:nvSpPr>
        <p:spPr>
          <a:xfrm>
            <a:off x="395605" y="836930"/>
            <a:ext cx="4752340" cy="5289550"/>
          </a:xfrm>
        </p:spPr>
        <p:txBody>
          <a:bodyPr/>
          <a:lstStyle/>
          <a:p>
            <a:pPr marL="0" indent="0">
              <a:buNone/>
            </a:pPr>
            <a:r>
              <a:rPr lang="en-US" altLang="zh-CN" sz="2400" dirty="0">
                <a:solidFill>
                  <a:srgbClr val="FF0000"/>
                </a:solidFill>
                <a:latin typeface="+mj-ea"/>
                <a:ea typeface="+mj-ea"/>
              </a:rPr>
              <a:t>  </a:t>
            </a:r>
            <a:r>
              <a:rPr lang="zh-CN" altLang="zh-CN" sz="2400" dirty="0">
                <a:solidFill>
                  <a:srgbClr val="FF0000"/>
                </a:solidFill>
                <a:latin typeface="+mj-ea"/>
                <a:ea typeface="+mj-ea"/>
              </a:rPr>
              <a:t>另一方面，由于刘的爱人……徐知道她就要分娩，故对刘说：只要刘表示态度和有初步事实表现后，即将她送到医院分娩，所有费用，由徐负责供给。刘经此威逼和在利诱的煽动之下，即发生动摇，终于表示了态度，决心叛变革命立场，开始向徐交出重庆市委和人事，以及上海方面的关系人</a:t>
            </a:r>
            <a:r>
              <a:rPr lang="zh-CN" altLang="en-US" sz="2400" dirty="0">
                <a:solidFill>
                  <a:srgbClr val="FF0000"/>
                </a:solidFill>
                <a:latin typeface="+mj-ea"/>
                <a:ea typeface="+mj-ea"/>
              </a:rPr>
              <a:t>、</a:t>
            </a:r>
            <a:r>
              <a:rPr lang="zh-CN" altLang="zh-CN" sz="2400" dirty="0">
                <a:solidFill>
                  <a:srgbClr val="FF0000"/>
                </a:solidFill>
                <a:latin typeface="+mj-ea"/>
                <a:ea typeface="+mj-ea"/>
              </a:rPr>
              <a:t>广安方面多人……。”（注：档案材料</a:t>
            </a:r>
            <a:r>
              <a:rPr lang="en-US" altLang="zh-CN" sz="2400" dirty="0">
                <a:solidFill>
                  <a:srgbClr val="FF0000"/>
                </a:solidFill>
                <a:latin typeface="+mj-ea"/>
                <a:ea typeface="+mj-ea"/>
              </a:rPr>
              <a:t>060914-0061</a:t>
            </a:r>
            <a:r>
              <a:rPr lang="zh-CN" altLang="zh-CN" sz="2400" dirty="0">
                <a:solidFill>
                  <a:srgbClr val="FF0000"/>
                </a:solidFill>
                <a:latin typeface="+mj-ea"/>
                <a:ea typeface="+mj-ea"/>
              </a:rPr>
              <a:t>）</a:t>
            </a:r>
          </a:p>
          <a:p>
            <a:endParaRPr lang="zh-CN" altLang="en-US" dirty="0"/>
          </a:p>
        </p:txBody>
      </p:sp>
      <p:pic>
        <p:nvPicPr>
          <p:cNvPr id="2050"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363845" y="2060575"/>
            <a:ext cx="2952115" cy="295211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083935" y="5300980"/>
            <a:ext cx="1979930" cy="400050"/>
          </a:xfrm>
          <a:prstGeom prst="rect">
            <a:avLst/>
          </a:prstGeom>
          <a:noFill/>
        </p:spPr>
        <p:txBody>
          <a:bodyPr wrap="none" rtlCol="0">
            <a:spAutoFit/>
          </a:bodyPr>
          <a:lstStyle/>
          <a:p>
            <a:r>
              <a:rPr lang="zh-CN" altLang="en-US" sz="2000" dirty="0">
                <a:solidFill>
                  <a:srgbClr val="FF0000"/>
                </a:solidFill>
                <a:latin typeface="隶书" panose="02010509060101010101" pitchFamily="49" charset="-122"/>
                <a:ea typeface="隶书" panose="02010509060101010101" pitchFamily="49" charset="-122"/>
              </a:rPr>
              <a:t>行辕二处办公处</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260648"/>
            <a:ext cx="8219256" cy="1156990"/>
          </a:xfrm>
        </p:spPr>
        <p:txBody>
          <a:bodyPr/>
          <a:lstStyle/>
          <a:p>
            <a:r>
              <a:rPr lang="zh-CN" altLang="en-US" sz="3600" dirty="0">
                <a:solidFill>
                  <a:srgbClr val="FF0000"/>
                </a:solidFill>
                <a:latin typeface="+mj-ea"/>
              </a:rPr>
              <a:t>叛徒骆隽文记载叛徒刘国定对他的劝说：</a:t>
            </a:r>
          </a:p>
        </p:txBody>
      </p:sp>
      <p:sp>
        <p:nvSpPr>
          <p:cNvPr id="3" name="内容占位符 2"/>
          <p:cNvSpPr>
            <a:spLocks noGrp="1"/>
          </p:cNvSpPr>
          <p:nvPr>
            <p:ph idx="1"/>
          </p:nvPr>
        </p:nvSpPr>
        <p:spPr>
          <a:xfrm>
            <a:off x="395536" y="1052736"/>
            <a:ext cx="8291264" cy="5073427"/>
          </a:xfrm>
        </p:spPr>
        <p:txBody>
          <a:bodyPr/>
          <a:lstStyle/>
          <a:p>
            <a:pPr marL="0" indent="0">
              <a:buNone/>
            </a:pPr>
            <a:r>
              <a:rPr lang="en-US" altLang="zh-CN" sz="2800" dirty="0">
                <a:solidFill>
                  <a:srgbClr val="FF0000"/>
                </a:solidFill>
                <a:latin typeface="+mj-ea"/>
                <a:ea typeface="+mj-ea"/>
              </a:rPr>
              <a:t>   </a:t>
            </a:r>
          </a:p>
          <a:p>
            <a:pPr marL="0" indent="0">
              <a:buNone/>
            </a:pPr>
            <a:r>
              <a:rPr lang="en-US" altLang="zh-CN" sz="2800" dirty="0">
                <a:solidFill>
                  <a:srgbClr val="FF0000"/>
                </a:solidFill>
                <a:latin typeface="+mj-ea"/>
                <a:ea typeface="+mj-ea"/>
              </a:rPr>
              <a:t>……</a:t>
            </a:r>
            <a:r>
              <a:rPr lang="zh-CN" altLang="zh-CN" sz="2800" dirty="0">
                <a:solidFill>
                  <a:srgbClr val="FF0000"/>
                </a:solidFill>
                <a:latin typeface="+mj-ea"/>
                <a:ea typeface="+mj-ea"/>
              </a:rPr>
              <a:t>刘国定把刚吸一半的烟扔到地下，用脚踩着使劲碾了两下，吐口气说：“跟你说句交心话，从目前的形势来看，共产党的胜利看样子是挡不住的，如果这回不出事，等共产党胜利了，我们会怎样，那当然扬眉吐气，前程不可限量！何况我在党内的地位还比你高，奋斗了这么多年，我愿意舍弃而另起炉灶吗？</a:t>
            </a:r>
            <a:endParaRPr lang="en-US" altLang="zh-CN" sz="2800" dirty="0">
              <a:solidFill>
                <a:srgbClr val="FF0000"/>
              </a:solidFill>
              <a:latin typeface="+mj-ea"/>
              <a:ea typeface="+mj-ea"/>
            </a:endParaRPr>
          </a:p>
          <a:p>
            <a:pPr marL="0" indent="0">
              <a:buNone/>
            </a:pPr>
            <a:endParaRPr lang="en-US" altLang="zh-CN" sz="2400" dirty="0">
              <a:solidFill>
                <a:srgbClr val="FF0000"/>
              </a:solidFill>
              <a:latin typeface="+mj-ea"/>
              <a:ea typeface="+mj-ea"/>
            </a:endParaRPr>
          </a:p>
          <a:p>
            <a:pPr marL="0" indent="0">
              <a:buNone/>
            </a:pPr>
            <a:r>
              <a:rPr lang="en-US" altLang="zh-CN" sz="2400" dirty="0">
                <a:solidFill>
                  <a:srgbClr val="FF0000"/>
                </a:solidFill>
                <a:latin typeface="+mj-ea"/>
                <a:ea typeface="+mj-ea"/>
              </a:rPr>
              <a:t>       </a:t>
            </a:r>
            <a:r>
              <a:rPr lang="zh-CN" altLang="en-US" sz="2400" dirty="0">
                <a:solidFill>
                  <a:srgbClr val="FF0000"/>
                </a:solidFill>
                <a:latin typeface="+mj-ea"/>
                <a:ea typeface="+mj-ea"/>
              </a:rPr>
              <a:t>杨家山经济研究所</a:t>
            </a:r>
            <a:endParaRPr lang="en-US" altLang="zh-CN" sz="2400" dirty="0">
              <a:solidFill>
                <a:srgbClr val="FF0000"/>
              </a:solidFill>
              <a:latin typeface="+mj-ea"/>
              <a:ea typeface="+mj-ea"/>
            </a:endParaRPr>
          </a:p>
          <a:p>
            <a:pPr marL="0" indent="0">
              <a:buNone/>
            </a:pPr>
            <a:endParaRPr lang="en-US" altLang="zh-CN" sz="2800" dirty="0">
              <a:solidFill>
                <a:srgbClr val="FF0000"/>
              </a:solidFill>
              <a:latin typeface="+mj-ea"/>
              <a:ea typeface="+mj-ea"/>
            </a:endParaRPr>
          </a:p>
          <a:p>
            <a:pPr marL="0" indent="0">
              <a:buNone/>
            </a:pPr>
            <a:endParaRPr lang="zh-CN" altLang="zh-CN" sz="2800" dirty="0">
              <a:solidFill>
                <a:srgbClr val="FF0000"/>
              </a:solidFill>
              <a:latin typeface="+mj-ea"/>
              <a:ea typeface="+mj-ea"/>
            </a:endParaRPr>
          </a:p>
        </p:txBody>
      </p:sp>
      <p:pic>
        <p:nvPicPr>
          <p:cNvPr id="1026" name="Picture 2" descr="E:\经常使用照片\景区景点\烈士陵园景区照\杨家山\杨家山\杨家山_006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2611" y="4142806"/>
            <a:ext cx="4084257" cy="19833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92696"/>
            <a:ext cx="8229600" cy="5433467"/>
          </a:xfrm>
        </p:spPr>
        <p:txBody>
          <a:bodyPr/>
          <a:lstStyle/>
          <a:p>
            <a:pPr marL="0" indent="0">
              <a:buNone/>
            </a:pPr>
            <a:r>
              <a:rPr lang="zh-CN" altLang="zh-CN" sz="2800" dirty="0">
                <a:solidFill>
                  <a:srgbClr val="FF0000"/>
                </a:solidFill>
                <a:latin typeface="+mj-ea"/>
                <a:ea typeface="+mj-ea"/>
              </a:rPr>
              <a:t>但是，我们如果不走自新的路，你还看得到共产党胜利吗？胜利了又关我们什么事？哦，当烈士，有人来纪念，你知道吗？命没了，什么都等于零！不把眼下这关熬过，将来什么都没有！兄弟啊，这个时候，先把命保住，就不要太把自己当人啦。过一关算一关，走一步看一步吧！”</a:t>
            </a:r>
          </a:p>
        </p:txBody>
      </p:sp>
      <p:pic>
        <p:nvPicPr>
          <p:cNvPr id="2050" name="Picture 2" descr="E:\经常使用照片\景区景点\烈士陵园景区照\杨家山\杨家山\杨家山_00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3573015"/>
            <a:ext cx="4104456" cy="2674471"/>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1331640" y="4306610"/>
            <a:ext cx="2952328" cy="461665"/>
          </a:xfrm>
          <a:prstGeom prst="rect">
            <a:avLst/>
          </a:prstGeom>
        </p:spPr>
        <p:txBody>
          <a:bodyPr wrap="square">
            <a:spAutoFit/>
          </a:bodyPr>
          <a:lstStyle/>
          <a:p>
            <a:pPr marL="0" indent="0">
              <a:buNone/>
            </a:pPr>
            <a:r>
              <a:rPr lang="zh-CN" altLang="en-US" sz="2400" dirty="0">
                <a:solidFill>
                  <a:srgbClr val="FF0000"/>
                </a:solidFill>
                <a:latin typeface="+mj-ea"/>
                <a:ea typeface="+mj-ea"/>
              </a:rPr>
              <a:t>杨家山经济研究所</a:t>
            </a:r>
            <a:endParaRPr lang="en-US" altLang="zh-CN" sz="24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刘国定交待材料</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423446"/>
            <a:ext cx="4464496" cy="2513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descr="84-1"/>
          <p:cNvPicPr>
            <a:picLocks noGrp="1" noChangeAspect="1" noChangeArrowheads="1"/>
          </p:cNvPicPr>
          <p:nvPr>
            <p:ph idx="1"/>
          </p:nvPr>
        </p:nvPicPr>
        <p:blipFill>
          <a:blip r:embed="rId3" cstate="print"/>
          <a:srcRect/>
          <a:stretch>
            <a:fillRect/>
          </a:stretch>
        </p:blipFill>
        <p:spPr bwMode="auto">
          <a:xfrm>
            <a:off x="5940152" y="1463088"/>
            <a:ext cx="1644688" cy="2480154"/>
          </a:xfrm>
          <a:prstGeom prst="rect">
            <a:avLst/>
          </a:prstGeom>
          <a:noFill/>
          <a:ln w="9525">
            <a:noFill/>
            <a:miter lim="800000"/>
            <a:headEnd/>
            <a:tailEnd/>
          </a:ln>
        </p:spPr>
      </p:pic>
      <p:sp>
        <p:nvSpPr>
          <p:cNvPr id="2" name="TextBox 1"/>
          <p:cNvSpPr txBox="1"/>
          <p:nvPr/>
        </p:nvSpPr>
        <p:spPr>
          <a:xfrm>
            <a:off x="827584" y="4221088"/>
            <a:ext cx="7272808" cy="1384995"/>
          </a:xfrm>
          <a:prstGeom prst="rect">
            <a:avLst/>
          </a:prstGeom>
          <a:noFill/>
        </p:spPr>
        <p:txBody>
          <a:bodyPr wrap="square" rtlCol="0">
            <a:spAutoFit/>
          </a:bodyPr>
          <a:lstStyle/>
          <a:p>
            <a:r>
              <a:rPr lang="zh-CN" altLang="en-US" sz="2800" dirty="0">
                <a:solidFill>
                  <a:srgbClr val="FF0000"/>
                </a:solidFill>
                <a:latin typeface="+mj-ea"/>
                <a:ea typeface="+mj-ea"/>
              </a:rPr>
              <a:t>当副书记冉益智供出刘国定书记身份时，刘国定在交代材料中说：“我要就是牺牲、要就是叛变</a:t>
            </a:r>
            <a:r>
              <a:rPr lang="en-US" altLang="zh-CN" sz="2800" dirty="0">
                <a:solidFill>
                  <a:srgbClr val="FF0000"/>
                </a:solidFill>
                <a:latin typeface="+mj-ea"/>
                <a:ea typeface="+mj-ea"/>
              </a:rPr>
              <a:t>……</a:t>
            </a:r>
            <a:r>
              <a:rPr lang="zh-CN" altLang="en-US" sz="2800" dirty="0">
                <a:solidFill>
                  <a:srgbClr val="FF0000"/>
                </a:solidFill>
                <a:latin typeface="+mj-ea"/>
                <a:ea typeface="+mj-ea"/>
              </a:rPr>
              <a:t>，最后我选择的是苟生</a:t>
            </a:r>
            <a:r>
              <a:rPr lang="en-US" altLang="zh-CN" sz="2800" dirty="0">
                <a:solidFill>
                  <a:srgbClr val="FF0000"/>
                </a:solidFill>
                <a:latin typeface="+mj-ea"/>
                <a:ea typeface="+mj-ea"/>
              </a:rPr>
              <a:t>……</a:t>
            </a:r>
            <a:r>
              <a:rPr lang="zh-CN" altLang="en-US" sz="2800" dirty="0">
                <a:solidFill>
                  <a:srgbClr val="FF0000"/>
                </a:solidFill>
                <a:latin typeface="+mj-ea"/>
                <a:ea typeface="+mj-ea"/>
              </a:rPr>
              <a:t>。”</a:t>
            </a:r>
            <a:endParaRPr lang="zh-CN" altLang="en-US" sz="2800" dirty="0">
              <a:latin typeface="+mj-ea"/>
              <a:ea typeface="+mj-ea"/>
            </a:endParaRPr>
          </a:p>
        </p:txBody>
      </p:sp>
      <p:pic>
        <p:nvPicPr>
          <p:cNvPr id="6" name="Picture 2" descr="F:\b\文物档案资料2014、8归类\档案馆\DSC_018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81983" y="2285833"/>
            <a:ext cx="2564009" cy="170479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3568" y="980728"/>
            <a:ext cx="7920880" cy="5145435"/>
          </a:xfrm>
        </p:spPr>
        <p:txBody>
          <a:bodyPr/>
          <a:lstStyle/>
          <a:p>
            <a:pPr marL="0" indent="0">
              <a:buNone/>
            </a:pPr>
            <a:r>
              <a:rPr lang="zh-CN" altLang="zh-CN" sz="2800" dirty="0">
                <a:solidFill>
                  <a:srgbClr val="FF0000"/>
                </a:solidFill>
                <a:latin typeface="+mj-ea"/>
                <a:ea typeface="+mj-ea"/>
              </a:rPr>
              <a:t>我背叛了党，破坏了党组织，这是贪生怕死的结果……作为过去是一个党员，我愿意接受党的严厉处分，作为形式上的特务，我也愿意受人民政府的处罚。如果党和政府的处分和惩罚不致于肉体的毁灭，则我请求能速作决定以使早在实际工作中赎取自己的罪恶</a:t>
            </a:r>
            <a:r>
              <a:rPr lang="en-US" altLang="zh-CN" sz="2800" dirty="0">
                <a:solidFill>
                  <a:srgbClr val="FF0000"/>
                </a:solidFill>
                <a:latin typeface="+mj-ea"/>
                <a:ea typeface="+mj-ea"/>
              </a:rPr>
              <a:t>……</a:t>
            </a:r>
            <a:r>
              <a:rPr lang="zh-CN" altLang="zh-CN" sz="2800" dirty="0">
                <a:solidFill>
                  <a:srgbClr val="FF0000"/>
                </a:solidFill>
                <a:latin typeface="+mj-ea"/>
                <a:ea typeface="+mj-ea"/>
              </a:rPr>
              <a:t>。</a:t>
            </a:r>
            <a:r>
              <a:rPr lang="zh-CN" altLang="en-US" sz="2800" dirty="0">
                <a:solidFill>
                  <a:srgbClr val="FF0000"/>
                </a:solidFill>
                <a:latin typeface="+mj-ea"/>
                <a:ea typeface="+mj-ea"/>
              </a:rPr>
              <a:t>叛变行为是共产主义信仰与贪生怕死的行为产生矛盾的原因。</a:t>
            </a:r>
            <a:r>
              <a:rPr lang="en-US" altLang="zh-CN" sz="2800" dirty="0">
                <a:solidFill>
                  <a:srgbClr val="FF0000"/>
                </a:solidFill>
                <a:latin typeface="+mj-ea"/>
                <a:ea typeface="+mj-ea"/>
              </a:rPr>
              <a:t>……</a:t>
            </a:r>
            <a:r>
              <a:rPr lang="zh-CN" altLang="en-US" sz="2800" dirty="0">
                <a:solidFill>
                  <a:srgbClr val="FF0000"/>
                </a:solidFill>
                <a:latin typeface="+mj-ea"/>
                <a:ea typeface="+mj-ea"/>
              </a:rPr>
              <a:t>我过去究竟是个党员，虽然叛变而又形式落在特务阵营中</a:t>
            </a:r>
            <a:r>
              <a:rPr lang="en-US" altLang="zh-CN" sz="2800" dirty="0">
                <a:solidFill>
                  <a:srgbClr val="FF0000"/>
                </a:solidFill>
                <a:latin typeface="+mj-ea"/>
                <a:ea typeface="+mj-ea"/>
              </a:rPr>
              <a:t>……</a:t>
            </a:r>
            <a:r>
              <a:rPr lang="zh-CN" altLang="en-US" sz="2800" dirty="0">
                <a:solidFill>
                  <a:srgbClr val="FF0000"/>
                </a:solidFill>
                <a:latin typeface="+mj-ea"/>
                <a:ea typeface="+mj-ea"/>
              </a:rPr>
              <a:t>。作为党的叛逆的儿女，我只希望早一天处决，即使是肉体毁灭，因为心里的苦痛和谴责远比其它为甚！”</a:t>
            </a:r>
          </a:p>
          <a:p>
            <a:endParaRPr lang="zh-CN" altLang="en-US" dirty="0"/>
          </a:p>
          <a:p>
            <a:pPr marL="0" indent="0">
              <a:buNone/>
            </a:pPr>
            <a:endParaRPr lang="zh-CN" alt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p:nvPr/>
        </p:nvSpPr>
        <p:spPr>
          <a:xfrm>
            <a:off x="611560" y="1124744"/>
            <a:ext cx="7920880" cy="4876006"/>
          </a:xfrm>
          <a:prstGeom prst="rect">
            <a:avLst/>
          </a:prstGeom>
        </p:spPr>
        <p:txBody>
          <a:bodyPr/>
          <a:lstStyle/>
          <a:p>
            <a:pPr algn="just" defTabSz="685800" fontAlgn="auto">
              <a:lnSpc>
                <a:spcPct val="150000"/>
              </a:lnSpc>
              <a:spcBef>
                <a:spcPts val="750"/>
              </a:spcBef>
              <a:spcAft>
                <a:spcPts val="0"/>
              </a:spcAft>
              <a:defRPr/>
            </a:pPr>
            <a:r>
              <a:rPr lang="en-US" altLang="zh-CN" sz="2400" dirty="0">
                <a:latin typeface="+mj-ea"/>
                <a:ea typeface="+mj-ea"/>
              </a:rPr>
              <a:t>    </a:t>
            </a:r>
            <a:r>
              <a:rPr lang="zh-CN" altLang="zh-CN" sz="2400" dirty="0">
                <a:solidFill>
                  <a:srgbClr val="FF0000"/>
                </a:solidFill>
                <a:latin typeface="+mj-ea"/>
                <a:ea typeface="+mj-ea"/>
              </a:rPr>
              <a:t>刘国定以权谋私，思想腐化，在金钱与理想天平上失衡</a:t>
            </a:r>
            <a:r>
              <a:rPr lang="zh-CN" altLang="en-US" sz="2400" dirty="0">
                <a:solidFill>
                  <a:srgbClr val="FF0000"/>
                </a:solidFill>
                <a:latin typeface="+mj-ea"/>
                <a:ea typeface="+mj-ea"/>
              </a:rPr>
              <a:t>，</a:t>
            </a:r>
            <a:r>
              <a:rPr lang="zh-CN" altLang="zh-CN" sz="2400" dirty="0">
                <a:solidFill>
                  <a:srgbClr val="FF0000"/>
                </a:solidFill>
                <a:latin typeface="+mj-ea"/>
                <a:ea typeface="+mj-ea"/>
              </a:rPr>
              <a:t>根本的原因是看不见的 “思想上脱党”、贪图享受、害怕艰苦</a:t>
            </a:r>
            <a:r>
              <a:rPr lang="zh-CN" altLang="en-US" sz="2400" dirty="0">
                <a:solidFill>
                  <a:srgbClr val="FF0000"/>
                </a:solidFill>
                <a:latin typeface="+mj-ea"/>
                <a:ea typeface="+mj-ea"/>
              </a:rPr>
              <a:t>。</a:t>
            </a:r>
            <a:endParaRPr lang="en-US" altLang="zh-CN" sz="2400" dirty="0">
              <a:solidFill>
                <a:srgbClr val="FF0000"/>
              </a:solidFill>
              <a:latin typeface="+mj-ea"/>
              <a:ea typeface="+mj-ea"/>
            </a:endParaRPr>
          </a:p>
          <a:p>
            <a:pPr algn="just" defTabSz="685800" fontAlgn="auto">
              <a:lnSpc>
                <a:spcPct val="120000"/>
              </a:lnSpc>
              <a:spcBef>
                <a:spcPts val="750"/>
              </a:spcBef>
              <a:spcAft>
                <a:spcPts val="0"/>
              </a:spcAft>
              <a:defRPr/>
            </a:pPr>
            <a:r>
              <a:rPr lang="zh-CN" altLang="en-US" sz="2400" dirty="0">
                <a:solidFill>
                  <a:srgbClr val="FF0000"/>
                </a:solidFill>
                <a:latin typeface="+mj-ea"/>
                <a:ea typeface="+mj-ea"/>
              </a:rPr>
              <a:t>   在思想意识上脱党</a:t>
            </a:r>
            <a:r>
              <a:rPr lang="en-US" altLang="zh-CN" sz="2400" dirty="0">
                <a:solidFill>
                  <a:srgbClr val="FF0000"/>
                </a:solidFill>
                <a:latin typeface="+mj-ea"/>
                <a:ea typeface="+mj-ea"/>
              </a:rPr>
              <a:t>——</a:t>
            </a:r>
            <a:r>
              <a:rPr lang="zh-CN" altLang="en-US" sz="2400" dirty="0">
                <a:solidFill>
                  <a:srgbClr val="FF0000"/>
                </a:solidFill>
                <a:latin typeface="+mj-ea"/>
                <a:ea typeface="+mj-ea"/>
              </a:rPr>
              <a:t>叛徒总是自以为是，放任自流，高高在上，不严于律己、思想和行为严重分离。面对即将胜利的来临，他放弃了定力、谋划新生活的欲望把他拖进了难以自拔的泥潭</a:t>
            </a:r>
            <a:r>
              <a:rPr lang="en-US" altLang="zh-CN" sz="2400" dirty="0">
                <a:solidFill>
                  <a:srgbClr val="FF0000"/>
                </a:solidFill>
                <a:latin typeface="+mj-ea"/>
                <a:ea typeface="+mj-ea"/>
              </a:rPr>
              <a:t>……</a:t>
            </a:r>
          </a:p>
          <a:p>
            <a:pPr algn="just" defTabSz="685800" fontAlgn="auto">
              <a:lnSpc>
                <a:spcPct val="120000"/>
              </a:lnSpc>
              <a:spcBef>
                <a:spcPts val="750"/>
              </a:spcBef>
              <a:spcAft>
                <a:spcPts val="0"/>
              </a:spcAft>
              <a:defRPr/>
            </a:pPr>
            <a:r>
              <a:rPr lang="en-US" altLang="zh-CN" sz="2400" dirty="0">
                <a:solidFill>
                  <a:srgbClr val="FF0000"/>
                </a:solidFill>
                <a:latin typeface="+mj-ea"/>
                <a:ea typeface="+mj-ea"/>
              </a:rPr>
              <a:t>  </a:t>
            </a:r>
            <a:r>
              <a:rPr lang="zh-CN" altLang="zh-CN" sz="2400" dirty="0">
                <a:solidFill>
                  <a:srgbClr val="FF0000"/>
                </a:solidFill>
                <a:latin typeface="+mj-ea"/>
                <a:ea typeface="+mj-ea"/>
              </a:rPr>
              <a:t>刘国定：地下党重庆市委原书记，叛变后任保密局中校参谋，出卖同志</a:t>
            </a:r>
            <a:r>
              <a:rPr lang="en-US" altLang="zh-CN" sz="2400" dirty="0">
                <a:solidFill>
                  <a:srgbClr val="FF0000"/>
                </a:solidFill>
                <a:latin typeface="+mj-ea"/>
                <a:ea typeface="+mj-ea"/>
              </a:rPr>
              <a:t>60</a:t>
            </a:r>
            <a:r>
              <a:rPr lang="zh-CN" altLang="zh-CN" sz="2400" dirty="0">
                <a:solidFill>
                  <a:srgbClr val="FF0000"/>
                </a:solidFill>
                <a:latin typeface="+mj-ea"/>
                <a:ea typeface="+mj-ea"/>
              </a:rPr>
              <a:t>多名，</a:t>
            </a:r>
            <a:r>
              <a:rPr lang="en-US" altLang="zh-CN" sz="2400" dirty="0">
                <a:solidFill>
                  <a:srgbClr val="FF0000"/>
                </a:solidFill>
                <a:latin typeface="+mj-ea"/>
                <a:ea typeface="+mj-ea"/>
              </a:rPr>
              <a:t>1950</a:t>
            </a:r>
            <a:r>
              <a:rPr lang="zh-CN" altLang="zh-CN" sz="2400" dirty="0">
                <a:solidFill>
                  <a:srgbClr val="FF0000"/>
                </a:solidFill>
                <a:latin typeface="+mj-ea"/>
                <a:ea typeface="+mj-ea"/>
              </a:rPr>
              <a:t>年在成都自首，</a:t>
            </a:r>
            <a:r>
              <a:rPr lang="en-US" altLang="zh-CN" sz="2400" dirty="0">
                <a:solidFill>
                  <a:srgbClr val="FF0000"/>
                </a:solidFill>
                <a:latin typeface="+mj-ea"/>
                <a:ea typeface="+mj-ea"/>
              </a:rPr>
              <a:t>1951</a:t>
            </a:r>
            <a:r>
              <a:rPr lang="zh-CN" altLang="zh-CN" sz="2400" dirty="0">
                <a:solidFill>
                  <a:srgbClr val="FF0000"/>
                </a:solidFill>
                <a:latin typeface="+mj-ea"/>
                <a:ea typeface="+mj-ea"/>
              </a:rPr>
              <a:t>年</a:t>
            </a:r>
            <a:r>
              <a:rPr lang="en-US" altLang="zh-CN" sz="2400" dirty="0">
                <a:solidFill>
                  <a:srgbClr val="FF0000"/>
                </a:solidFill>
                <a:latin typeface="+mj-ea"/>
                <a:ea typeface="+mj-ea"/>
              </a:rPr>
              <a:t>2</a:t>
            </a:r>
            <a:r>
              <a:rPr lang="zh-CN" altLang="zh-CN" sz="2400" dirty="0">
                <a:solidFill>
                  <a:srgbClr val="FF0000"/>
                </a:solidFill>
                <a:latin typeface="+mj-ea"/>
                <a:ea typeface="+mj-ea"/>
              </a:rPr>
              <a:t>月被公审并执行死刑。</a:t>
            </a:r>
            <a:endParaRPr lang="en-US" altLang="zh-CN" sz="2400" dirty="0">
              <a:solidFill>
                <a:srgbClr val="FF0000"/>
              </a:solidFill>
              <a:latin typeface="+mj-ea"/>
              <a:ea typeface="+mj-ea"/>
            </a:endParaRPr>
          </a:p>
          <a:p>
            <a:pPr algn="just" defTabSz="685800" fontAlgn="auto">
              <a:lnSpc>
                <a:spcPct val="120000"/>
              </a:lnSpc>
              <a:spcBef>
                <a:spcPts val="750"/>
              </a:spcBef>
              <a:spcAft>
                <a:spcPts val="0"/>
              </a:spcAft>
              <a:defRPr/>
            </a:pPr>
            <a:endParaRPr lang="zh-CN" altLang="zh-CN" sz="2100" dirty="0">
              <a:latin typeface="黑体" panose="02010609060101010101" pitchFamily="49" charset="-122"/>
              <a:ea typeface="黑体" panose="02010609060101010101" pitchFamily="49" charset="-122"/>
            </a:endParaRPr>
          </a:p>
          <a:p>
            <a:pPr marL="171450" indent="-171450" defTabSz="685800" fontAlgn="auto">
              <a:lnSpc>
                <a:spcPct val="90000"/>
              </a:lnSpc>
              <a:spcBef>
                <a:spcPts val="750"/>
              </a:spcBef>
              <a:spcAft>
                <a:spcPts val="0"/>
              </a:spcAft>
              <a:buFont typeface="Arial" panose="020B0604020202020204" pitchFamily="34" charset="0"/>
              <a:buChar char="•"/>
              <a:defRPr/>
            </a:pPr>
            <a:endParaRPr lang="zh-CN" altLang="en-US" sz="2100" dirty="0">
              <a:latin typeface="+mn-lt"/>
              <a:ea typeface="+mn-ea"/>
              <a:cs typeface="+mn-cs"/>
            </a:endParaRPr>
          </a:p>
        </p:txBody>
      </p:sp>
      <p:sp>
        <p:nvSpPr>
          <p:cNvPr id="4" name="矩形: 圆角 24"/>
          <p:cNvSpPr/>
          <p:nvPr/>
        </p:nvSpPr>
        <p:spPr>
          <a:xfrm>
            <a:off x="971601" y="620688"/>
            <a:ext cx="2016224" cy="504056"/>
          </a:xfrm>
          <a:prstGeom prst="roundRect">
            <a:avLst/>
          </a:prstGeom>
          <a:solidFill>
            <a:srgbClr val="99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ct val="0"/>
              </a:spcBef>
              <a:defRPr/>
            </a:pPr>
            <a:r>
              <a:rPr lang="zh-CN" altLang="zh-CN" sz="2700" b="1" dirty="0">
                <a:solidFill>
                  <a:srgbClr val="FFFF00"/>
                </a:solidFill>
              </a:rPr>
              <a:t>启示之</a:t>
            </a:r>
            <a:r>
              <a:rPr lang="zh-CN" altLang="en-US" sz="2700" b="1" dirty="0">
                <a:solidFill>
                  <a:srgbClr val="FFFF00"/>
                </a:solidFill>
              </a:rPr>
              <a:t>一</a:t>
            </a:r>
            <a:r>
              <a:rPr lang="zh-CN" altLang="zh-CN" sz="2700" b="1" dirty="0">
                <a:solidFill>
                  <a:srgbClr val="FFFF00"/>
                </a:solidFill>
              </a:rPr>
              <a:t>：</a:t>
            </a:r>
            <a:endParaRPr lang="zh-CN" altLang="en-US" sz="2700" b="1" dirty="0">
              <a:solidFill>
                <a:srgbClr val="FFFF00"/>
              </a:solidFill>
              <a:latin typeface="+mn-ea"/>
            </a:endParaRPr>
          </a:p>
        </p:txBody>
      </p:sp>
      <p:sp>
        <p:nvSpPr>
          <p:cNvPr id="5" name="矩形 4"/>
          <p:cNvSpPr>
            <a:spLocks noChangeArrowheads="1"/>
          </p:cNvSpPr>
          <p:nvPr/>
        </p:nvSpPr>
        <p:spPr bwMode="auto">
          <a:xfrm>
            <a:off x="1264444" y="2301718"/>
            <a:ext cx="6543674" cy="34289"/>
          </a:xfrm>
          <a:prstGeom prst="rect">
            <a:avLst/>
          </a:prstGeom>
          <a:gradFill rotWithShape="1">
            <a:gsLst>
              <a:gs pos="0">
                <a:srgbClr val="918415"/>
              </a:gs>
              <a:gs pos="50000">
                <a:srgbClr val="DBD8CB"/>
              </a:gs>
              <a:gs pos="100000">
                <a:srgbClr val="91841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latin typeface="黑体" panose="02010609060101010101" pitchFamily="49" charset="-122"/>
              <a:ea typeface="黑体" panose="02010609060101010101" pitchFamily="49" charset="-122"/>
              <a:sym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标题 1"/>
          <p:cNvSpPr>
            <a:spLocks noGrp="1" noChangeArrowheads="1"/>
          </p:cNvSpPr>
          <p:nvPr>
            <p:ph type="title" idx="4294967295"/>
          </p:nvPr>
        </p:nvSpPr>
        <p:spPr>
          <a:xfrm>
            <a:off x="683260" y="1143000"/>
            <a:ext cx="7903210" cy="1143000"/>
          </a:xfrm>
        </p:spPr>
        <p:txBody>
          <a:bodyPr>
            <a:normAutofit fontScale="90000"/>
          </a:bodyPr>
          <a:lstStyle/>
          <a:p>
            <a:pPr algn="l"/>
            <a:r>
              <a:rPr lang="zh-CN" altLang="en-US" sz="3000" b="1" dirty="0">
                <a:solidFill>
                  <a:srgbClr val="FDE11C"/>
                </a:solidFill>
                <a:latin typeface="黑体" panose="02010609060101010101" pitchFamily="49" charset="-122"/>
                <a:ea typeface="黑体" panose="02010609060101010101" pitchFamily="49" charset="-122"/>
                <a:sym typeface="华文新魏" panose="02010800040101010101" pitchFamily="2" charset="-122"/>
              </a:rPr>
              <a:t/>
            </a:r>
            <a:br>
              <a:rPr lang="zh-CN" altLang="en-US" sz="3000" b="1" dirty="0">
                <a:solidFill>
                  <a:srgbClr val="FDE11C"/>
                </a:solidFill>
                <a:latin typeface="黑体" panose="02010609060101010101" pitchFamily="49" charset="-122"/>
                <a:ea typeface="黑体" panose="02010609060101010101" pitchFamily="49" charset="-122"/>
                <a:sym typeface="华文新魏" panose="02010800040101010101" pitchFamily="2" charset="-122"/>
              </a:rPr>
            </a:br>
            <a:r>
              <a:rPr lang="zh-CN" altLang="en-US" sz="3100" dirty="0">
                <a:solidFill>
                  <a:srgbClr val="FDE11C"/>
                </a:solidFill>
                <a:latin typeface="+mj-ea"/>
                <a:sym typeface="华文新魏" panose="02010800040101010101" pitchFamily="2" charset="-122"/>
              </a:rPr>
              <a:t/>
            </a:r>
            <a:br>
              <a:rPr lang="zh-CN" altLang="en-US" sz="3100" dirty="0">
                <a:solidFill>
                  <a:srgbClr val="FDE11C"/>
                </a:solidFill>
                <a:latin typeface="+mj-ea"/>
                <a:sym typeface="华文新魏" panose="02010800040101010101" pitchFamily="2" charset="-122"/>
              </a:rPr>
            </a:br>
            <a:r>
              <a:rPr lang="en-US" altLang="zh-CN" sz="3100" dirty="0">
                <a:solidFill>
                  <a:srgbClr val="FF0000"/>
                </a:solidFill>
                <a:latin typeface="+mj-ea"/>
                <a:sym typeface="华文新魏" panose="02010800040101010101" pitchFamily="2" charset="-122"/>
              </a:rPr>
              <a:t>3</a:t>
            </a:r>
            <a:r>
              <a:rPr lang="zh-CN" altLang="en-US" sz="3100" dirty="0">
                <a:solidFill>
                  <a:srgbClr val="FF0000"/>
                </a:solidFill>
                <a:latin typeface="+mj-ea"/>
                <a:sym typeface="华文新魏" panose="02010800040101010101" pitchFamily="2" charset="-122"/>
              </a:rPr>
              <a:t>、冉益智不严于律己，口是心非</a:t>
            </a:r>
            <a:br>
              <a:rPr lang="zh-CN" altLang="en-US" sz="3100" dirty="0">
                <a:solidFill>
                  <a:srgbClr val="FF0000"/>
                </a:solidFill>
                <a:latin typeface="+mj-ea"/>
                <a:sym typeface="华文新魏" panose="02010800040101010101" pitchFamily="2" charset="-122"/>
              </a:rPr>
            </a:br>
            <a:r>
              <a:rPr lang="zh-CN" altLang="en-US" sz="3100" dirty="0">
                <a:solidFill>
                  <a:srgbClr val="FF0000"/>
                </a:solidFill>
                <a:latin typeface="+mj-ea"/>
                <a:sym typeface="华文新魏" panose="02010800040101010101" pitchFamily="2" charset="-122"/>
              </a:rPr>
              <a:t>          ——生死关头</a:t>
            </a:r>
            <a:r>
              <a:rPr lang="zh-CN" altLang="en-US" sz="3000" dirty="0">
                <a:solidFill>
                  <a:srgbClr val="FF0000"/>
                </a:solidFill>
                <a:latin typeface="隶书" panose="02010509060101010101" pitchFamily="49" charset="-122"/>
                <a:sym typeface="华文新魏" panose="02010800040101010101" pitchFamily="2" charset="-122"/>
              </a:rPr>
              <a:t>选择苟且偷生</a:t>
            </a:r>
            <a:br>
              <a:rPr lang="zh-CN" altLang="en-US" sz="3000" dirty="0">
                <a:solidFill>
                  <a:srgbClr val="FF0000"/>
                </a:solidFill>
                <a:latin typeface="隶书" panose="02010509060101010101" pitchFamily="49" charset="-122"/>
                <a:sym typeface="华文新魏" panose="02010800040101010101" pitchFamily="2" charset="-122"/>
              </a:rPr>
            </a:br>
            <a:endParaRPr lang="zh-CN" altLang="en-US" sz="3000" dirty="0">
              <a:solidFill>
                <a:srgbClr val="FF0000"/>
              </a:solidFill>
              <a:latin typeface="隶书" panose="02010509060101010101" pitchFamily="49" charset="-122"/>
              <a:sym typeface="华文新魏" panose="02010800040101010101" pitchFamily="2" charset="-122"/>
            </a:endParaRPr>
          </a:p>
        </p:txBody>
      </p:sp>
      <p:sp>
        <p:nvSpPr>
          <p:cNvPr id="129027" name="内容占位符 2"/>
          <p:cNvSpPr>
            <a:spLocks noGrp="1" noChangeArrowheads="1"/>
          </p:cNvSpPr>
          <p:nvPr>
            <p:ph idx="1"/>
          </p:nvPr>
        </p:nvSpPr>
        <p:spPr>
          <a:xfrm>
            <a:off x="827405" y="2999105"/>
            <a:ext cx="7345045" cy="2857500"/>
          </a:xfrm>
        </p:spPr>
        <p:txBody>
          <a:bodyPr rtlCol="0">
            <a:normAutofit/>
          </a:bodyPr>
          <a:lstStyle/>
          <a:p>
            <a:pPr marL="82550" fontAlgn="auto">
              <a:lnSpc>
                <a:spcPct val="90000"/>
              </a:lnSpc>
              <a:spcAft>
                <a:spcPts val="0"/>
              </a:spcAft>
              <a:defRPr/>
            </a:pPr>
            <a:r>
              <a:rPr lang="zh-CN" altLang="zh-CN" dirty="0">
                <a:latin typeface="华文新魏" panose="02010800040101010101" pitchFamily="2" charset="-122"/>
                <a:ea typeface="华文新魏" panose="02010800040101010101" pitchFamily="2" charset="-122"/>
                <a:cs typeface="+mn-cs"/>
                <a:sym typeface="华文新魏" panose="02010800040101010101" pitchFamily="2" charset="-122"/>
              </a:rPr>
              <a:t>   </a:t>
            </a:r>
            <a:r>
              <a:rPr lang="zh-CN" dirty="0">
                <a:solidFill>
                  <a:srgbClr val="FF0000"/>
                </a:solidFill>
                <a:latin typeface="+mj-ea"/>
                <a:ea typeface="+mj-ea"/>
                <a:cs typeface="+mn-cs"/>
                <a:sym typeface="华文新魏" panose="02010800040101010101" pitchFamily="2" charset="-122"/>
              </a:rPr>
              <a:t>市委副书记冉益智被捕后，在特务的恐吓下供出已经被捕的刘国定是自己的上级，自己只是副书记，刘国定是市委书记！</a:t>
            </a:r>
          </a:p>
          <a:p>
            <a:pPr marL="82550" fontAlgn="auto">
              <a:lnSpc>
                <a:spcPct val="90000"/>
              </a:lnSpc>
              <a:spcAft>
                <a:spcPts val="0"/>
              </a:spcAft>
              <a:defRPr/>
            </a:pPr>
            <a:endParaRPr lang="zh-CN" altLang="zh-CN" sz="2000" dirty="0">
              <a:solidFill>
                <a:srgbClr val="FDE11C"/>
              </a:solidFill>
              <a:latin typeface="华文新魏" panose="02010800040101010101" pitchFamily="2" charset="-122"/>
              <a:cs typeface="+mn-cs"/>
              <a:sym typeface="华文新魏" panose="02010800040101010101" pitchFamily="2" charset="-122"/>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内容占位符 2"/>
          <p:cNvSpPr>
            <a:spLocks noGrp="1" noChangeArrowheads="1"/>
          </p:cNvSpPr>
          <p:nvPr>
            <p:ph idx="1"/>
          </p:nvPr>
        </p:nvSpPr>
        <p:spPr>
          <a:xfrm>
            <a:off x="611560" y="548680"/>
            <a:ext cx="7710115" cy="6769695"/>
          </a:xfrm>
        </p:spPr>
        <p:txBody>
          <a:bodyPr rtlCol="0">
            <a:normAutofit/>
          </a:bodyPr>
          <a:lstStyle/>
          <a:p>
            <a:pPr fontAlgn="auto">
              <a:spcAft>
                <a:spcPts val="0"/>
              </a:spcAft>
              <a:defRPr/>
            </a:pPr>
            <a:r>
              <a:rPr lang="en-US" altLang="zh-CN" b="1" dirty="0">
                <a:latin typeface="宋体" panose="02010600030101010101" pitchFamily="2" charset="-122"/>
                <a:cs typeface="+mn-cs"/>
                <a:sym typeface="宋体" panose="02010600030101010101" pitchFamily="2" charset="-122"/>
              </a:rPr>
              <a:t>    </a:t>
            </a:r>
            <a:r>
              <a:rPr lang="zh-CN" altLang="en-US" b="1" dirty="0">
                <a:latin typeface="宋体" panose="02010600030101010101" pitchFamily="2" charset="-122"/>
                <a:cs typeface="+mn-cs"/>
                <a:sym typeface="宋体" panose="02010600030101010101" pitchFamily="2" charset="-122"/>
              </a:rPr>
              <a:t> </a:t>
            </a:r>
            <a:r>
              <a:rPr lang="zh-CN" altLang="en-US" dirty="0">
                <a:solidFill>
                  <a:srgbClr val="FF0000"/>
                </a:solidFill>
                <a:latin typeface="+mj-ea"/>
                <a:ea typeface="+mj-ea"/>
                <a:cs typeface="+mn-cs"/>
                <a:sym typeface="华文新魏" panose="02010800040101010101" pitchFamily="2" charset="-122"/>
              </a:rPr>
              <a:t>李忠良在刑讯逼供下，交代出余天是敌人通缉的游击队负责人邓兴丰，以及钱庄的联络员余永安。</a:t>
            </a:r>
            <a:endParaRPr lang="en-US" dirty="0">
              <a:solidFill>
                <a:srgbClr val="FF0000"/>
              </a:solidFill>
              <a:latin typeface="+mj-ea"/>
              <a:ea typeface="+mj-ea"/>
              <a:cs typeface="+mn-cs"/>
              <a:sym typeface="华文新魏" panose="02010800040101010101" pitchFamily="2" charset="-122"/>
            </a:endParaRPr>
          </a:p>
          <a:p>
            <a:pPr fontAlgn="auto">
              <a:spcAft>
                <a:spcPts val="0"/>
              </a:spcAft>
              <a:defRPr/>
            </a:pPr>
            <a:r>
              <a:rPr lang="en-US" dirty="0">
                <a:solidFill>
                  <a:srgbClr val="FF0000"/>
                </a:solidFill>
                <a:latin typeface="+mj-ea"/>
                <a:ea typeface="+mj-ea"/>
                <a:cs typeface="+mn-cs"/>
                <a:sym typeface="华文新魏" panose="02010800040101010101" pitchFamily="2" charset="-122"/>
              </a:rPr>
              <a:t>    </a:t>
            </a:r>
            <a:r>
              <a:rPr lang="zh-CN" altLang="en-US" dirty="0">
                <a:solidFill>
                  <a:srgbClr val="FF0000"/>
                </a:solidFill>
                <a:latin typeface="+mj-ea"/>
                <a:ea typeface="+mj-ea"/>
                <a:cs typeface="+mn-cs"/>
                <a:sym typeface="华文新魏" panose="02010800040101010101" pitchFamily="2" charset="-122"/>
              </a:rPr>
              <a:t>  余永安供出上级是市委副书记冉益智！徐远举即抓即放监控他。余永安与妻子的电话中说出川东临委秘书长肖泽宽在北碚紧急约见市委副书记冉益智和常委李维嘉的消息。</a:t>
            </a:r>
            <a:endParaRPr lang="en-US" dirty="0">
              <a:solidFill>
                <a:srgbClr val="FF0000"/>
              </a:solidFill>
              <a:latin typeface="+mj-ea"/>
              <a:ea typeface="+mj-ea"/>
              <a:cs typeface="+mn-cs"/>
              <a:sym typeface="华文新魏" panose="02010800040101010101" pitchFamily="2" charset="-122"/>
            </a:endParaRPr>
          </a:p>
          <a:p>
            <a:pPr fontAlgn="auto">
              <a:spcAft>
                <a:spcPts val="0"/>
              </a:spcAft>
              <a:defRPr/>
            </a:pPr>
            <a:r>
              <a:rPr lang="zh-CN" altLang="en-US" dirty="0">
                <a:solidFill>
                  <a:srgbClr val="FF0000"/>
                </a:solidFill>
                <a:latin typeface="+mj-ea"/>
                <a:ea typeface="+mj-ea"/>
                <a:cs typeface="+mn-cs"/>
                <a:sym typeface="华文新魏" panose="02010800040101010101" pitchFamily="2" charset="-122"/>
              </a:rPr>
              <a:t>    在电话中说了不该说的事情</a:t>
            </a:r>
            <a:r>
              <a:rPr lang="en-US" altLang="zh-CN" dirty="0">
                <a:solidFill>
                  <a:srgbClr val="FF0000"/>
                </a:solidFill>
                <a:latin typeface="+mj-ea"/>
                <a:ea typeface="+mj-ea"/>
                <a:cs typeface="+mn-cs"/>
                <a:sym typeface="华文新魏" panose="02010800040101010101" pitchFamily="2" charset="-122"/>
              </a:rPr>
              <a:t>——</a:t>
            </a:r>
            <a:r>
              <a:rPr lang="zh-CN" altLang="en-US" dirty="0">
                <a:solidFill>
                  <a:srgbClr val="FF0000"/>
                </a:solidFill>
                <a:latin typeface="+mj-ea"/>
                <a:ea typeface="+mj-ea"/>
                <a:cs typeface="+mn-cs"/>
                <a:sym typeface="华文新魏" panose="02010800040101010101" pitchFamily="2" charset="-122"/>
              </a:rPr>
              <a:t>电话不保密</a:t>
            </a:r>
          </a:p>
        </p:txBody>
      </p:sp>
      <p:pic>
        <p:nvPicPr>
          <p:cNvPr id="3074" name="Picture 2" descr="https://i04picsos.sogoucdn.com/f7eb2e0734e4eb2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4293096"/>
            <a:ext cx="3600400" cy="20225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475656" y="5157192"/>
            <a:ext cx="2339102" cy="461665"/>
          </a:xfrm>
          <a:prstGeom prst="rect">
            <a:avLst/>
          </a:prstGeom>
          <a:noFill/>
        </p:spPr>
        <p:txBody>
          <a:bodyPr wrap="none" rtlCol="0">
            <a:spAutoFit/>
          </a:bodyPr>
          <a:lstStyle/>
          <a:p>
            <a:r>
              <a:rPr lang="zh-CN" altLang="en-US" sz="2400" dirty="0">
                <a:solidFill>
                  <a:srgbClr val="FF0000"/>
                </a:solidFill>
                <a:latin typeface="+mj-ea"/>
                <a:ea typeface="+mj-ea"/>
              </a:rPr>
              <a:t>北碚动物园门口</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30235" cy="1143635"/>
          </a:xfrm>
        </p:spPr>
        <p:txBody>
          <a:bodyPr/>
          <a:lstStyle/>
          <a:p>
            <a:r>
              <a:rPr lang="zh-CN" altLang="zh-CN" sz="3600" dirty="0">
                <a:solidFill>
                  <a:srgbClr val="FF0000"/>
                </a:solidFill>
                <a:latin typeface="隶书" panose="02010509060101010101" pitchFamily="49" charset="-122"/>
                <a:ea typeface="隶书" panose="02010509060101010101" pitchFamily="49" charset="-122"/>
              </a:rPr>
              <a:t>特务田光辉</a:t>
            </a:r>
            <a:r>
              <a:rPr lang="en-US" altLang="zh-CN" sz="3600" dirty="0">
                <a:solidFill>
                  <a:srgbClr val="FF0000"/>
                </a:solidFill>
                <a:latin typeface="隶书" panose="02010509060101010101" pitchFamily="49" charset="-122"/>
                <a:ea typeface="隶书" panose="02010509060101010101" pitchFamily="49" charset="-122"/>
              </a:rPr>
              <a:t>1954</a:t>
            </a:r>
            <a:r>
              <a:rPr lang="zh-CN" altLang="zh-CN" sz="3600" dirty="0">
                <a:solidFill>
                  <a:srgbClr val="FF0000"/>
                </a:solidFill>
                <a:latin typeface="隶书" panose="02010509060101010101" pitchFamily="49" charset="-122"/>
                <a:ea typeface="隶书" panose="02010509060101010101" pitchFamily="49" charset="-122"/>
              </a:rPr>
              <a:t>年</a:t>
            </a:r>
            <a:r>
              <a:rPr lang="en-US" altLang="zh-CN" sz="3600" dirty="0">
                <a:solidFill>
                  <a:srgbClr val="FF0000"/>
                </a:solidFill>
                <a:latin typeface="隶书" panose="02010509060101010101" pitchFamily="49" charset="-122"/>
                <a:ea typeface="隶书" panose="02010509060101010101" pitchFamily="49" charset="-122"/>
              </a:rPr>
              <a:t>9</a:t>
            </a:r>
            <a:r>
              <a:rPr lang="zh-CN" altLang="zh-CN" sz="3600" dirty="0">
                <a:solidFill>
                  <a:srgbClr val="FF0000"/>
                </a:solidFill>
                <a:latin typeface="隶书" panose="02010509060101010101" pitchFamily="49" charset="-122"/>
                <a:ea typeface="隶书" panose="02010509060101010101" pitchFamily="49" charset="-122"/>
              </a:rPr>
              <a:t>月</a:t>
            </a:r>
            <a:r>
              <a:rPr lang="en-US" altLang="zh-CN" sz="3600" dirty="0">
                <a:solidFill>
                  <a:srgbClr val="FF0000"/>
                </a:solidFill>
                <a:latin typeface="隶书" panose="02010509060101010101" pitchFamily="49" charset="-122"/>
                <a:ea typeface="隶书" panose="02010509060101010101" pitchFamily="49" charset="-122"/>
              </a:rPr>
              <a:t>14</a:t>
            </a:r>
            <a:r>
              <a:rPr lang="zh-CN" altLang="zh-CN" sz="3600" dirty="0">
                <a:solidFill>
                  <a:srgbClr val="FF0000"/>
                </a:solidFill>
                <a:latin typeface="隶书" panose="02010509060101010101" pitchFamily="49" charset="-122"/>
                <a:ea typeface="隶书" panose="02010509060101010101" pitchFamily="49" charset="-122"/>
              </a:rPr>
              <a:t>日</a:t>
            </a:r>
            <a:r>
              <a:rPr lang="zh-CN" altLang="en-US" sz="3600" dirty="0">
                <a:solidFill>
                  <a:srgbClr val="FF0000"/>
                </a:solidFill>
                <a:latin typeface="隶书" panose="02010509060101010101" pitchFamily="49" charset="-122"/>
                <a:ea typeface="隶书" panose="02010509060101010101" pitchFamily="49" charset="-122"/>
              </a:rPr>
              <a:t>的</a:t>
            </a:r>
            <a:r>
              <a:rPr lang="zh-CN" altLang="zh-CN" sz="3600" dirty="0">
                <a:solidFill>
                  <a:srgbClr val="FF0000"/>
                </a:solidFill>
                <a:latin typeface="隶书" panose="02010509060101010101" pitchFamily="49" charset="-122"/>
                <a:ea typeface="隶书" panose="02010509060101010101" pitchFamily="49" charset="-122"/>
              </a:rPr>
              <a:t>坦白材料</a:t>
            </a:r>
            <a:r>
              <a:rPr lang="zh-CN" altLang="en-US" sz="3600" dirty="0">
                <a:solidFill>
                  <a:srgbClr val="FF0000"/>
                </a:solidFill>
                <a:latin typeface="隶书" panose="02010509060101010101" pitchFamily="49" charset="-122"/>
                <a:ea typeface="隶书" panose="02010509060101010101" pitchFamily="49" charset="-122"/>
              </a:rPr>
              <a:t>：</a:t>
            </a:r>
          </a:p>
        </p:txBody>
      </p:sp>
      <p:sp>
        <p:nvSpPr>
          <p:cNvPr id="3" name="内容占位符 2"/>
          <p:cNvSpPr>
            <a:spLocks noGrp="1"/>
          </p:cNvSpPr>
          <p:nvPr>
            <p:ph sz="half" idx="1"/>
          </p:nvPr>
        </p:nvSpPr>
        <p:spPr>
          <a:xfrm>
            <a:off x="457200" y="1600200"/>
            <a:ext cx="4039235" cy="4526915"/>
          </a:xfrm>
        </p:spPr>
        <p:txBody>
          <a:bodyPr/>
          <a:lstStyle/>
          <a:p>
            <a:pPr marL="0" indent="0">
              <a:buNone/>
            </a:pPr>
            <a:r>
              <a:rPr lang="en-US" altLang="zh-CN" sz="2400" dirty="0"/>
              <a:t>    </a:t>
            </a:r>
            <a:r>
              <a:rPr lang="zh-CN" altLang="en-US" sz="2400" dirty="0">
                <a:solidFill>
                  <a:srgbClr val="FF0000"/>
                </a:solidFill>
              </a:rPr>
              <a:t>“</a:t>
            </a:r>
            <a:r>
              <a:rPr lang="zh-CN" altLang="zh-CN" sz="2400" dirty="0">
                <a:solidFill>
                  <a:srgbClr val="FF0000"/>
                </a:solidFill>
                <a:latin typeface="隶书" panose="02010509060101010101" pitchFamily="49" charset="-122"/>
                <a:ea typeface="隶书" panose="02010509060101010101" pitchFamily="49" charset="-122"/>
              </a:rPr>
              <a:t>……在冉益智不愿交出组织时，雷天元同我叫振（整）起，我做得很凶，我是摇旗呐喊、显一显自己的威风……于是，周昌</a:t>
            </a:r>
            <a:r>
              <a:rPr lang="zh-CN" altLang="en-US" sz="2400" dirty="0">
                <a:solidFill>
                  <a:srgbClr val="FF0000"/>
                </a:solidFill>
                <a:latin typeface="隶书" panose="02010509060101010101" pitchFamily="49" charset="-122"/>
                <a:ea typeface="隶书" panose="02010509060101010101" pitchFamily="49" charset="-122"/>
              </a:rPr>
              <a:t>炽</a:t>
            </a:r>
            <a:r>
              <a:rPr lang="zh-CN" altLang="zh-CN" sz="2400" dirty="0">
                <a:solidFill>
                  <a:srgbClr val="FF0000"/>
                </a:solidFill>
                <a:latin typeface="隶书" panose="02010509060101010101" pitchFamily="49" charset="-122"/>
                <a:ea typeface="隶书" panose="02010509060101010101" pitchFamily="49" charset="-122"/>
              </a:rPr>
              <a:t>马上用一床被盖把冉益智脑壳蒙起来，不要他呼吸空气，使他感到窒息，记得当时把冉益智的尿都振（整）出来了，冉益智才从被盖中透出声音来‘我说我说’……”</a:t>
            </a:r>
            <a:endParaRPr lang="zh-CN" altLang="en-US" sz="2400" dirty="0">
              <a:solidFill>
                <a:srgbClr val="FF0000"/>
              </a:solidFill>
              <a:latin typeface="隶书" panose="02010509060101010101" pitchFamily="49" charset="-122"/>
              <a:ea typeface="隶书" panose="02010509060101010101" pitchFamily="49" charset="-122"/>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190" y="1700530"/>
            <a:ext cx="3249295" cy="2160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575175" y="3915410"/>
            <a:ext cx="3308985" cy="2200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标题 1"/>
          <p:cNvSpPr>
            <a:spLocks noGrp="1" noChangeArrowheads="1"/>
          </p:cNvSpPr>
          <p:nvPr>
            <p:ph type="title" idx="4294967295"/>
          </p:nvPr>
        </p:nvSpPr>
        <p:spPr>
          <a:xfrm>
            <a:off x="457200" y="276225"/>
            <a:ext cx="7931150" cy="1065530"/>
          </a:xfrm>
        </p:spPr>
        <p:txBody>
          <a:bodyPr rtlCol="0">
            <a:normAutofit/>
          </a:bodyPr>
          <a:lstStyle/>
          <a:p>
            <a:pPr fontAlgn="auto">
              <a:spcAft>
                <a:spcPts val="0"/>
              </a:spcAft>
              <a:defRPr/>
            </a:pPr>
            <a:r>
              <a:rPr lang="zh-CN" altLang="en-US" sz="3600" b="1" dirty="0">
                <a:latin typeface="楷体" panose="02010609060101010101" pitchFamily="49" charset="-122"/>
                <a:ea typeface="楷体" panose="02010609060101010101" pitchFamily="49" charset="-122"/>
                <a:sym typeface="微软雅黑" panose="020B0503020204020204" charset="-122"/>
              </a:rPr>
              <a:t>     </a:t>
            </a:r>
            <a:r>
              <a:rPr lang="zh-CN" altLang="en-US" sz="3600" dirty="0">
                <a:solidFill>
                  <a:srgbClr val="FF0000"/>
                </a:solidFill>
                <a:latin typeface="+mj-ea"/>
                <a:sym typeface="微软雅黑" panose="020B0503020204020204" charset="-122"/>
              </a:rPr>
              <a:t>狱中讨论冉益智的腐化</a:t>
            </a:r>
          </a:p>
        </p:txBody>
      </p:sp>
      <p:sp>
        <p:nvSpPr>
          <p:cNvPr id="131075" name="内容占位符 2"/>
          <p:cNvSpPr>
            <a:spLocks noGrp="1" noChangeArrowheads="1"/>
          </p:cNvSpPr>
          <p:nvPr>
            <p:ph sz="half" idx="1"/>
          </p:nvPr>
        </p:nvSpPr>
        <p:spPr>
          <a:xfrm>
            <a:off x="468630" y="1600200"/>
            <a:ext cx="5318125" cy="4526280"/>
          </a:xfrm>
        </p:spPr>
        <p:txBody>
          <a:bodyPr rtlCol="0">
            <a:normAutofit/>
          </a:bodyPr>
          <a:lstStyle/>
          <a:p>
            <a:pPr algn="just" fontAlgn="auto">
              <a:spcAft>
                <a:spcPts val="0"/>
              </a:spcAft>
              <a:defRPr/>
            </a:pPr>
            <a:r>
              <a:rPr lang="zh-CN" altLang="en-US" dirty="0">
                <a:solidFill>
                  <a:srgbClr val="FDE11C"/>
                </a:solidFill>
                <a:latin typeface="华文新魏" panose="02010800040101010101" pitchFamily="2" charset="-122"/>
                <a:cs typeface="+mn-cs"/>
                <a:sym typeface="楷体" panose="02010609060101010101" pitchFamily="49" charset="-122"/>
              </a:rPr>
              <a:t>  </a:t>
            </a:r>
            <a:r>
              <a:rPr lang="zh-CN" altLang="en-US" dirty="0">
                <a:solidFill>
                  <a:srgbClr val="FF0000"/>
                </a:solidFill>
                <a:latin typeface="+mj-ea"/>
                <a:ea typeface="+mj-ea"/>
                <a:cs typeface="+mn-cs"/>
                <a:sym typeface="楷体" panose="02010609060101010101" pitchFamily="49" charset="-122"/>
              </a:rPr>
              <a:t>典型的动摇知识分子，被捕前一直隐藏着自私、卑污的弱点，经常表现革命、坚定的侧面，曾紫霞入党举行宣誓仪式时（一九四八年三四月间）他一再强调气节，人格，革命精神，被捕前一天和胡有猷高谈气节问题，胡、刘国志等一直相信和崇拜他。</a:t>
            </a:r>
          </a:p>
        </p:txBody>
      </p:sp>
      <p:pic>
        <p:nvPicPr>
          <p:cNvPr id="133123" name="Picture 2"/>
          <p:cNvPicPr>
            <a:picLocks noGrp="1" noChangeAspect="1" noChangeArrowheads="1"/>
          </p:cNvPicPr>
          <p:nvPr>
            <p:ph sz="half" idx="4294967295"/>
          </p:nvPr>
        </p:nvPicPr>
        <p:blipFill>
          <a:blip r:embed="rId2" cstate="print"/>
          <a:srcRect/>
          <a:stretch>
            <a:fillRect/>
          </a:stretch>
        </p:blipFill>
        <p:spPr>
          <a:xfrm>
            <a:off x="5940425" y="1557655"/>
            <a:ext cx="3014980" cy="4392295"/>
          </a:xfr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标题 1"/>
          <p:cNvSpPr>
            <a:spLocks noGrp="1" noChangeArrowheads="1"/>
          </p:cNvSpPr>
          <p:nvPr>
            <p:ph type="title" idx="4294967295"/>
          </p:nvPr>
        </p:nvSpPr>
        <p:spPr>
          <a:xfrm>
            <a:off x="457200" y="276225"/>
            <a:ext cx="8004175" cy="993775"/>
          </a:xfrm>
        </p:spPr>
        <p:txBody>
          <a:bodyPr rtlCol="0">
            <a:normAutofit/>
          </a:bodyPr>
          <a:lstStyle/>
          <a:p>
            <a:pPr fontAlgn="auto">
              <a:spcAft>
                <a:spcPts val="0"/>
              </a:spcAft>
              <a:defRPr/>
            </a:pPr>
            <a:r>
              <a:rPr lang="zh-CN" altLang="en-US" sz="3600" b="1" dirty="0">
                <a:latin typeface="楷体" panose="02010609060101010101" pitchFamily="49" charset="-122"/>
                <a:ea typeface="楷体" panose="02010609060101010101" pitchFamily="49" charset="-122"/>
                <a:sym typeface="微软雅黑" panose="020B0503020204020204" charset="-122"/>
              </a:rPr>
              <a:t>   </a:t>
            </a:r>
            <a:r>
              <a:rPr lang="zh-CN" altLang="en-US" sz="3600" dirty="0">
                <a:solidFill>
                  <a:srgbClr val="FF0000"/>
                </a:solidFill>
                <a:latin typeface="+mj-ea"/>
                <a:sym typeface="微软雅黑" panose="020B0503020204020204" charset="-122"/>
              </a:rPr>
              <a:t>狱中讨论冉益智的腐化</a:t>
            </a:r>
          </a:p>
        </p:txBody>
      </p:sp>
      <p:sp>
        <p:nvSpPr>
          <p:cNvPr id="123907" name="内容占位符 2"/>
          <p:cNvSpPr>
            <a:spLocks noGrp="1" noChangeArrowheads="1"/>
          </p:cNvSpPr>
          <p:nvPr>
            <p:ph sz="half" idx="1"/>
          </p:nvPr>
        </p:nvSpPr>
        <p:spPr>
          <a:xfrm>
            <a:off x="323850" y="1600200"/>
            <a:ext cx="4608830" cy="4565650"/>
          </a:xfrm>
        </p:spPr>
        <p:txBody>
          <a:bodyPr rtlCol="0">
            <a:normAutofit/>
          </a:bodyPr>
          <a:lstStyle/>
          <a:p>
            <a:pPr fontAlgn="auto">
              <a:spcAft>
                <a:spcPts val="0"/>
              </a:spcAft>
              <a:defRPr/>
            </a:pPr>
            <a:r>
              <a:rPr lang="en-US" altLang="zh-CN" dirty="0">
                <a:solidFill>
                  <a:srgbClr val="FF0000"/>
                </a:solidFill>
                <a:latin typeface="+mj-ea"/>
                <a:ea typeface="+mj-ea"/>
                <a:cs typeface="+mn-cs"/>
                <a:sym typeface="楷体" panose="02010609060101010101" pitchFamily="49" charset="-122"/>
              </a:rPr>
              <a:t>    ……</a:t>
            </a:r>
            <a:r>
              <a:rPr lang="zh-CN" altLang="en-US" dirty="0">
                <a:solidFill>
                  <a:srgbClr val="FF0000"/>
                </a:solidFill>
                <a:latin typeface="+mj-ea"/>
                <a:ea typeface="+mj-ea"/>
                <a:cs typeface="+mn-cs"/>
                <a:sym typeface="楷体" panose="02010609060101010101" pitchFamily="49" charset="-122"/>
              </a:rPr>
              <a:t>组织上有人叫他多花点时间工作，他说：“我来得及”。</a:t>
            </a:r>
            <a:r>
              <a:rPr lang="en-US" altLang="zh-CN" dirty="0">
                <a:solidFill>
                  <a:srgbClr val="FF0000"/>
                </a:solidFill>
                <a:latin typeface="+mj-ea"/>
                <a:ea typeface="+mj-ea"/>
                <a:cs typeface="+mn-cs"/>
                <a:sym typeface="楷体" panose="02010609060101010101" pitchFamily="49" charset="-122"/>
              </a:rPr>
              <a:t>……</a:t>
            </a:r>
            <a:r>
              <a:rPr lang="zh-CN" altLang="en-US" dirty="0">
                <a:solidFill>
                  <a:srgbClr val="FF0000"/>
                </a:solidFill>
                <a:latin typeface="+mj-ea"/>
                <a:ea typeface="+mj-ea"/>
                <a:cs typeface="+mn-cs"/>
                <a:sym typeface="楷体" panose="02010609060101010101" pitchFamily="49" charset="-122"/>
              </a:rPr>
              <a:t>任何一件事，他都有理由，有解释，刘国志、王朴、陈然看见他叛变和听他谈叛变理由，结论也是说：“连叛变他都找得理由，都是合乎辩证的，</a:t>
            </a:r>
            <a:r>
              <a:rPr lang="en-US" altLang="zh-CN" dirty="0">
                <a:solidFill>
                  <a:srgbClr val="FDE11C"/>
                </a:solidFill>
                <a:latin typeface="+mj-ea"/>
                <a:ea typeface="+mj-ea"/>
                <a:cs typeface="+mn-cs"/>
                <a:sym typeface="楷体" panose="02010609060101010101" pitchFamily="49" charset="-122"/>
              </a:rPr>
              <a:t>……</a:t>
            </a:r>
            <a:r>
              <a:rPr lang="zh-CN" altLang="en-US" sz="2400" dirty="0">
                <a:solidFill>
                  <a:srgbClr val="FDE11C"/>
                </a:solidFill>
                <a:latin typeface="+mn-ea"/>
                <a:cs typeface="+mn-cs"/>
                <a:sym typeface="楷体" panose="02010609060101010101" pitchFamily="49" charset="-122"/>
              </a:rPr>
              <a:t>。</a:t>
            </a:r>
            <a:endParaRPr lang="zh-CN" altLang="en-US" dirty="0">
              <a:solidFill>
                <a:srgbClr val="FDE11C"/>
              </a:solidFill>
              <a:latin typeface="+mn-ea"/>
              <a:cs typeface="+mn-cs"/>
            </a:endParaRPr>
          </a:p>
        </p:txBody>
      </p:sp>
      <p:pic>
        <p:nvPicPr>
          <p:cNvPr id="134147" name="Picture 2"/>
          <p:cNvPicPr>
            <a:picLocks noGrp="1" noChangeAspect="1" noChangeArrowheads="1"/>
          </p:cNvPicPr>
          <p:nvPr>
            <p:ph sz="half" idx="4294967295"/>
          </p:nvPr>
        </p:nvPicPr>
        <p:blipFill>
          <a:blip r:embed="rId2" cstate="print"/>
          <a:srcRect/>
          <a:stretch>
            <a:fillRect/>
          </a:stretch>
        </p:blipFill>
        <p:spPr>
          <a:xfrm>
            <a:off x="5148580" y="1917700"/>
            <a:ext cx="3352800" cy="2016125"/>
          </a:xfrm>
        </p:spPr>
      </p:pic>
      <p:sp>
        <p:nvSpPr>
          <p:cNvPr id="134148" name="TextBox 5"/>
          <p:cNvSpPr>
            <a:spLocks noChangeArrowheads="1"/>
          </p:cNvSpPr>
          <p:nvPr/>
        </p:nvSpPr>
        <p:spPr bwMode="auto">
          <a:xfrm>
            <a:off x="5435600" y="4149725"/>
            <a:ext cx="3072130" cy="365125"/>
          </a:xfrm>
          <a:prstGeom prst="rect">
            <a:avLst/>
          </a:prstGeom>
          <a:noFill/>
          <a:ln w="9525">
            <a:noFill/>
            <a:miter lim="800000"/>
          </a:ln>
        </p:spPr>
        <p:txBody>
          <a:bodyPr>
            <a:spAutoFit/>
          </a:bodyPr>
          <a:lstStyle/>
          <a:p>
            <a:r>
              <a:rPr lang="zh-CN" altLang="en-US" b="1">
                <a:solidFill>
                  <a:srgbClr val="FDE11C"/>
                </a:solidFill>
                <a:latin typeface="Cambria" panose="02040503050406030204" charset="0"/>
                <a:ea typeface="华文楷体" panose="02010600040101010101" charset="-122"/>
                <a:sym typeface="黑体" panose="02010609060101010101" pitchFamily="49" charset="-122"/>
              </a:rPr>
              <a:t>冉益智交代材料</a:t>
            </a:r>
            <a:endParaRPr lang="zh-CN" altLang="en-US" b="1">
              <a:solidFill>
                <a:srgbClr val="FDE11C"/>
              </a:solidFill>
              <a:latin typeface="Cambria" panose="02040503050406030204" charset="0"/>
              <a:ea typeface="华文楷体" panose="02010600040101010101" charset="-122"/>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标题 1"/>
          <p:cNvSpPr>
            <a:spLocks noGrp="1" noChangeArrowheads="1"/>
          </p:cNvSpPr>
          <p:nvPr>
            <p:ph type="title" idx="4294967295"/>
          </p:nvPr>
        </p:nvSpPr>
        <p:spPr>
          <a:xfrm>
            <a:off x="684530" y="260350"/>
            <a:ext cx="7775575" cy="1143000"/>
          </a:xfrm>
        </p:spPr>
        <p:txBody>
          <a:bodyPr rtlCol="0">
            <a:normAutofit/>
          </a:bodyPr>
          <a:lstStyle/>
          <a:p>
            <a:pPr fontAlgn="auto">
              <a:spcAft>
                <a:spcPts val="0"/>
              </a:spcAft>
              <a:defRPr/>
            </a:pPr>
            <a:r>
              <a:rPr lang="zh-CN" altLang="en-US" sz="3600" b="1" dirty="0">
                <a:sym typeface="微软雅黑" panose="020B0503020204020204" charset="-122"/>
              </a:rPr>
              <a:t>     </a:t>
            </a:r>
            <a:r>
              <a:rPr lang="zh-CN" altLang="en-US" sz="3600" dirty="0">
                <a:solidFill>
                  <a:srgbClr val="FF0000"/>
                </a:solidFill>
                <a:latin typeface="+mj-ea"/>
                <a:sym typeface="微软雅黑" panose="020B0503020204020204" charset="-122"/>
              </a:rPr>
              <a:t>狱中讨论冉益智的腐化</a:t>
            </a:r>
          </a:p>
        </p:txBody>
      </p:sp>
      <p:sp>
        <p:nvSpPr>
          <p:cNvPr id="2" name="内容占位符 2"/>
          <p:cNvSpPr>
            <a:spLocks noGrp="1" noChangeArrowheads="1"/>
          </p:cNvSpPr>
          <p:nvPr>
            <p:ph idx="1"/>
          </p:nvPr>
        </p:nvSpPr>
        <p:spPr>
          <a:xfrm>
            <a:off x="457200" y="1340485"/>
            <a:ext cx="8229600" cy="4946015"/>
          </a:xfrm>
        </p:spPr>
        <p:txBody>
          <a:bodyPr/>
          <a:lstStyle/>
          <a:p>
            <a:r>
              <a:rPr lang="en-US" altLang="zh-CN" dirty="0">
                <a:solidFill>
                  <a:srgbClr val="FF0000"/>
                </a:solidFill>
                <a:latin typeface="+mj-ea"/>
                <a:ea typeface="+mj-ea"/>
                <a:sym typeface="楷体" panose="02010609060101010101" pitchFamily="49" charset="-122"/>
              </a:rPr>
              <a:t>……</a:t>
            </a:r>
            <a:r>
              <a:rPr lang="zh-CN" altLang="en-US" dirty="0">
                <a:solidFill>
                  <a:srgbClr val="FF0000"/>
                </a:solidFill>
                <a:latin typeface="+mj-ea"/>
                <a:ea typeface="+mj-ea"/>
                <a:sym typeface="楷体" panose="02010609060101010101" pitchFamily="49" charset="-122"/>
              </a:rPr>
              <a:t>在男女问题上，他又表现了一个岐形的观点，他手头的关系，男的大多数交了，女的保留，</a:t>
            </a:r>
            <a:r>
              <a:rPr lang="en-US" altLang="zh-CN" dirty="0">
                <a:solidFill>
                  <a:srgbClr val="FF0000"/>
                </a:solidFill>
                <a:latin typeface="+mj-ea"/>
                <a:ea typeface="+mj-ea"/>
                <a:sym typeface="楷体" panose="02010609060101010101" pitchFamily="49" charset="-122"/>
              </a:rPr>
              <a:t>……</a:t>
            </a:r>
            <a:r>
              <a:rPr lang="zh-CN" altLang="en-US" dirty="0">
                <a:solidFill>
                  <a:srgbClr val="FF0000"/>
                </a:solidFill>
                <a:latin typeface="+mj-ea"/>
                <a:ea typeface="+mj-ea"/>
                <a:sym typeface="楷体" panose="02010609060101010101" pitchFamily="49" charset="-122"/>
              </a:rPr>
              <a:t>。</a:t>
            </a:r>
          </a:p>
          <a:p>
            <a:r>
              <a:rPr lang="en-US" altLang="zh-CN" dirty="0">
                <a:solidFill>
                  <a:srgbClr val="FF0000"/>
                </a:solidFill>
                <a:latin typeface="+mj-ea"/>
                <a:ea typeface="+mj-ea"/>
                <a:sym typeface="楷体" panose="02010609060101010101" pitchFamily="49" charset="-122"/>
              </a:rPr>
              <a:t>……</a:t>
            </a:r>
            <a:r>
              <a:rPr lang="zh-CN" altLang="en-US" dirty="0">
                <a:solidFill>
                  <a:srgbClr val="FF0000"/>
                </a:solidFill>
                <a:latin typeface="+mj-ea"/>
                <a:ea typeface="+mj-ea"/>
                <a:sym typeface="楷体" panose="02010609060101010101" pitchFamily="49" charset="-122"/>
              </a:rPr>
              <a:t>人相当了解党的路线，但全是由个人利益出发，处处为了表扬自己，</a:t>
            </a:r>
            <a:r>
              <a:rPr lang="en-US" altLang="zh-CN" dirty="0">
                <a:solidFill>
                  <a:srgbClr val="FF0000"/>
                </a:solidFill>
                <a:latin typeface="+mj-ea"/>
                <a:ea typeface="+mj-ea"/>
                <a:sym typeface="楷体" panose="02010609060101010101" pitchFamily="49" charset="-122"/>
              </a:rPr>
              <a:t>……</a:t>
            </a:r>
            <a:r>
              <a:rPr lang="zh-CN" altLang="en-US" dirty="0">
                <a:solidFill>
                  <a:srgbClr val="FF0000"/>
                </a:solidFill>
                <a:latin typeface="+mj-ea"/>
                <a:ea typeface="+mj-ea"/>
                <a:sym typeface="楷体" panose="02010609060101010101" pitchFamily="49" charset="-122"/>
              </a:rPr>
              <a:t>。</a:t>
            </a:r>
          </a:p>
          <a:p>
            <a:r>
              <a:rPr lang="en-US" altLang="zh-CN" dirty="0">
                <a:solidFill>
                  <a:srgbClr val="FF0000"/>
                </a:solidFill>
                <a:latin typeface="+mj-ea"/>
                <a:ea typeface="+mj-ea"/>
                <a:sym typeface="楷体" panose="02010609060101010101" pitchFamily="49" charset="-122"/>
              </a:rPr>
              <a:t>……</a:t>
            </a:r>
            <a:r>
              <a:rPr lang="zh-CN" altLang="en-US" dirty="0">
                <a:solidFill>
                  <a:srgbClr val="FF0000"/>
                </a:solidFill>
                <a:latin typeface="+mj-ea"/>
                <a:ea typeface="+mj-ea"/>
                <a:sym typeface="楷体" panose="02010609060101010101" pitchFamily="49" charset="-122"/>
              </a:rPr>
              <a:t>冉曾对我说：“共产党员在群众中起的领导作用，以身作则的态度是装出来给群众的”，</a:t>
            </a:r>
            <a:r>
              <a:rPr lang="en-US" altLang="zh-CN" dirty="0">
                <a:solidFill>
                  <a:srgbClr val="FF0000"/>
                </a:solidFill>
                <a:latin typeface="+mj-ea"/>
                <a:ea typeface="+mj-ea"/>
                <a:sym typeface="楷体" panose="02010609060101010101" pitchFamily="49" charset="-122"/>
              </a:rPr>
              <a:t>……</a:t>
            </a:r>
            <a:r>
              <a:rPr lang="zh-CN" altLang="en-US" dirty="0">
                <a:solidFill>
                  <a:srgbClr val="FF0000"/>
                </a:solidFill>
                <a:latin typeface="+mj-ea"/>
                <a:ea typeface="+mj-ea"/>
                <a:sym typeface="楷体" panose="02010609060101010101" pitchFamily="49" charset="-122"/>
              </a:rPr>
              <a:t>。</a:t>
            </a:r>
            <a:endParaRPr lang="zh-CN" altLang="en-US" dirty="0">
              <a:solidFill>
                <a:srgbClr val="FF0000"/>
              </a:solidFill>
              <a:latin typeface="+mj-ea"/>
              <a:ea typeface="+mj-ea"/>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184006">
            <a:off x="648970" y="4444365"/>
            <a:ext cx="2446655" cy="176657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3575" y="4293235"/>
            <a:ext cx="2428240" cy="177292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86036">
            <a:off x="5942330" y="4322445"/>
            <a:ext cx="2334895" cy="17151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30235" cy="1143635"/>
          </a:xfrm>
        </p:spPr>
        <p:txBody>
          <a:bodyPr/>
          <a:lstStyle/>
          <a:p>
            <a:r>
              <a:rPr lang="zh-CN" altLang="en-US" dirty="0">
                <a:solidFill>
                  <a:srgbClr val="FF0000"/>
                </a:solidFill>
              </a:rPr>
              <a:t>狱中八条：</a:t>
            </a:r>
          </a:p>
        </p:txBody>
      </p:sp>
      <p:sp>
        <p:nvSpPr>
          <p:cNvPr id="3" name="内容占位符 2"/>
          <p:cNvSpPr>
            <a:spLocks noGrp="1"/>
          </p:cNvSpPr>
          <p:nvPr>
            <p:ph idx="1"/>
          </p:nvPr>
        </p:nvSpPr>
        <p:spPr>
          <a:xfrm>
            <a:off x="827405" y="1600200"/>
            <a:ext cx="7705090" cy="4526280"/>
          </a:xfrm>
        </p:spPr>
        <p:txBody>
          <a:bodyPr/>
          <a:lstStyle/>
          <a:p>
            <a:pPr marL="0" indent="0">
              <a:buNone/>
            </a:pPr>
            <a:r>
              <a:rPr lang="zh-CN" altLang="zh-CN" sz="2800" dirty="0">
                <a:solidFill>
                  <a:srgbClr val="FF0000"/>
                </a:solidFill>
                <a:latin typeface="隶书" panose="02010509060101010101" pitchFamily="49" charset="-122"/>
                <a:ea typeface="隶书" panose="02010509060101010101" pitchFamily="49" charset="-122"/>
              </a:rPr>
              <a:t>……我们不能因他叛变而说他以前的行动处处都错。但研究他思想最根本的出发点，的确是有很多问题的。因为他的‘机警’、‘善于解释理由’，以前组织上并没有严格进行整风，确实可能被他蒙蔽的……</a:t>
            </a:r>
            <a:endParaRPr lang="zh-CN" altLang="en-US" sz="2800" dirty="0">
              <a:solidFill>
                <a:srgbClr val="FF0000"/>
              </a:solidFill>
              <a:latin typeface="隶书" panose="02010509060101010101" pitchFamily="49" charset="-122"/>
              <a:ea typeface="隶书" panose="02010509060101010101" pitchFamily="49" charset="-122"/>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595" y="3860800"/>
            <a:ext cx="2905760" cy="2093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7945" y="4077335"/>
            <a:ext cx="2600960" cy="187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600200"/>
            <a:ext cx="8230235" cy="4526915"/>
          </a:xfrm>
        </p:spPr>
        <p:txBody>
          <a:bodyPr/>
          <a:lstStyle/>
          <a:p>
            <a:pPr marL="0" indent="0">
              <a:buNone/>
            </a:pPr>
            <a:r>
              <a:rPr lang="en-US" altLang="zh-CN" dirty="0"/>
              <a:t>    </a:t>
            </a:r>
            <a:r>
              <a:rPr lang="zh-CN" altLang="zh-CN" sz="2800" dirty="0">
                <a:solidFill>
                  <a:srgbClr val="FF0000"/>
                </a:solidFill>
                <a:latin typeface="+mj-ea"/>
                <a:ea typeface="+mj-ea"/>
              </a:rPr>
              <a:t>一次，冉和荣世正等同志搭船，船上很挤，冉夫妇铺开行李之后，发见人太多，立刻说“我们要有群众观点，要为群众服务。最好挤拢点，让些地方出来。同志们做了，但他自已的行李没有动，当晚，其他同志（都是下级）只靠着坐了一夜。</a:t>
            </a:r>
            <a:endParaRPr lang="zh-CN" altLang="en-US" sz="28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solidFill>
                  <a:srgbClr val="FF0000"/>
                </a:solidFill>
              </a:rPr>
              <a:t>狱中八条：</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81703" y="5113046"/>
            <a:ext cx="1210025" cy="80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6122" y="5229200"/>
            <a:ext cx="1303770" cy="86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descr="G:\b\文物档案资料\档案馆（有叛徒资料）\DSC_023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3559" y="5373216"/>
            <a:ext cx="1292563" cy="859470"/>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G:\b\文物档案资料\档案馆（有叛徒资料）\DSC_0236.JPG"/>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683568" y="5145256"/>
            <a:ext cx="1299601" cy="864096"/>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G:\b\文物档案资料\档案馆（有叛徒资料）\DSC_023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9712" y="5266017"/>
            <a:ext cx="1303688" cy="866868"/>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G:\b\文物档案资料\档案馆（有叛徒资料）\DSC_0235.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83400" y="5164590"/>
            <a:ext cx="1303688" cy="86686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755576" y="1268760"/>
            <a:ext cx="7704856" cy="3970318"/>
          </a:xfrm>
          <a:prstGeom prst="rect">
            <a:avLst/>
          </a:prstGeom>
        </p:spPr>
        <p:txBody>
          <a:bodyPr wrap="square">
            <a:spAutoFit/>
          </a:bodyPr>
          <a:lstStyle/>
          <a:p>
            <a:pPr marL="0" indent="0">
              <a:buNone/>
            </a:pPr>
            <a:r>
              <a:rPr lang="zh-CN" altLang="zh-CN" sz="2800" dirty="0">
                <a:solidFill>
                  <a:srgbClr val="FF0000"/>
                </a:solidFill>
                <a:latin typeface="隶书" panose="02010509060101010101" pitchFamily="49" charset="-122"/>
                <a:ea typeface="隶书" panose="02010509060101010101" pitchFamily="49" charset="-122"/>
              </a:rPr>
              <a:t>我们曾经讨论过，认为所有叛徒都想着个人的生命问题，家庭问题和妻子。而以冉为最典型，他在白宫曾留一遗嘱，交给李荫枫保存（他叛后李把它毁了）其中有“枕边一吻竟成永别”的话，一直是大家研究和批评的材料，在牢里，他爱谈的常是两性问题，尤其偏重他自己说的颇有经验的“性交艺术”</a:t>
            </a:r>
            <a:r>
              <a:rPr lang="zh-CN" altLang="en-US" sz="2800" dirty="0">
                <a:solidFill>
                  <a:srgbClr val="FF0000"/>
                </a:solidFill>
                <a:latin typeface="隶书" panose="02010509060101010101" pitchFamily="49" charset="-122"/>
                <a:ea typeface="隶书" panose="02010509060101010101" pitchFamily="49" charset="-122"/>
              </a:rPr>
              <a:t>。</a:t>
            </a:r>
            <a:r>
              <a:rPr lang="en-US" altLang="zh-CN" sz="2800" dirty="0">
                <a:solidFill>
                  <a:srgbClr val="FF0000"/>
                </a:solidFill>
                <a:latin typeface="隶书" panose="02010509060101010101" pitchFamily="49" charset="-122"/>
                <a:ea typeface="隶书" panose="02010509060101010101" pitchFamily="49" charset="-122"/>
              </a:rPr>
              <a:t>……</a:t>
            </a:r>
            <a:r>
              <a:rPr lang="zh-CN" altLang="zh-CN" sz="2800" dirty="0">
                <a:solidFill>
                  <a:srgbClr val="FF0000"/>
                </a:solidFill>
                <a:latin typeface="隶书" panose="02010509060101010101" pitchFamily="49" charset="-122"/>
                <a:ea typeface="隶书" panose="02010509060101010101" pitchFamily="49" charset="-122"/>
              </a:rPr>
              <a:t>他交人不是分轻重，是依自己的危险程度而定的，凡是可能影响他的，他就交，否则便保留着作为另一种“政治资本”</a:t>
            </a:r>
            <a:endParaRPr lang="zh-CN" altLang="en-US" sz="2800" dirty="0">
              <a:solidFill>
                <a:srgbClr val="FF0000"/>
              </a:solidFill>
              <a:latin typeface="隶书" panose="02010509060101010101" pitchFamily="49" charset="-122"/>
              <a:ea typeface="隶书" panose="02010509060101010101" pitchFamily="49" charset="-122"/>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895" y="260350"/>
            <a:ext cx="7775575" cy="1143000"/>
          </a:xfrm>
        </p:spPr>
        <p:txBody>
          <a:bodyPr/>
          <a:lstStyle/>
          <a:p>
            <a:pPr eaLnBrk="1" hangingPunct="1">
              <a:defRPr/>
            </a:pPr>
            <a:r>
              <a:rPr sz="4000" b="1" dirty="0">
                <a:solidFill>
                  <a:srgbClr val="FF0000"/>
                </a:solidFill>
                <a:latin typeface="+mj-ea"/>
              </a:rPr>
              <a:t>经</a:t>
            </a:r>
            <a:r>
              <a:rPr lang="en-US" sz="4000" b="1" dirty="0">
                <a:solidFill>
                  <a:srgbClr val="FF0000"/>
                </a:solidFill>
                <a:latin typeface="+mj-ea"/>
              </a:rPr>
              <a:t> </a:t>
            </a:r>
            <a:r>
              <a:rPr sz="4000" b="1" dirty="0">
                <a:solidFill>
                  <a:srgbClr val="FF0000"/>
                </a:solidFill>
                <a:latin typeface="+mj-ea"/>
              </a:rPr>
              <a:t>验</a:t>
            </a:r>
            <a:r>
              <a:rPr lang="en-US" sz="4000" b="1" dirty="0">
                <a:solidFill>
                  <a:srgbClr val="FF0000"/>
                </a:solidFill>
                <a:latin typeface="+mj-ea"/>
              </a:rPr>
              <a:t> </a:t>
            </a:r>
            <a:r>
              <a:rPr sz="4000" b="1" dirty="0">
                <a:solidFill>
                  <a:srgbClr val="FF0000"/>
                </a:solidFill>
                <a:latin typeface="+mj-ea"/>
              </a:rPr>
              <a:t>和</a:t>
            </a:r>
            <a:r>
              <a:rPr lang="en-US" sz="4000" b="1" dirty="0">
                <a:solidFill>
                  <a:srgbClr val="FF0000"/>
                </a:solidFill>
                <a:latin typeface="+mj-ea"/>
              </a:rPr>
              <a:t> </a:t>
            </a:r>
            <a:r>
              <a:rPr sz="4000" b="1" dirty="0">
                <a:solidFill>
                  <a:srgbClr val="FF0000"/>
                </a:solidFill>
                <a:latin typeface="+mj-ea"/>
              </a:rPr>
              <a:t>教</a:t>
            </a:r>
            <a:r>
              <a:rPr lang="en-US" sz="4000" b="1" dirty="0">
                <a:solidFill>
                  <a:srgbClr val="FF0000"/>
                </a:solidFill>
                <a:latin typeface="+mj-ea"/>
              </a:rPr>
              <a:t> </a:t>
            </a:r>
            <a:r>
              <a:rPr sz="4000" b="1" dirty="0">
                <a:solidFill>
                  <a:srgbClr val="FF0000"/>
                </a:solidFill>
                <a:latin typeface="+mj-ea"/>
              </a:rPr>
              <a:t>训</a:t>
            </a:r>
          </a:p>
        </p:txBody>
      </p:sp>
      <p:sp>
        <p:nvSpPr>
          <p:cNvPr id="107522" name="内容占位符 2"/>
          <p:cNvSpPr>
            <a:spLocks noGrp="1"/>
          </p:cNvSpPr>
          <p:nvPr>
            <p:ph idx="1"/>
          </p:nvPr>
        </p:nvSpPr>
        <p:spPr>
          <a:xfrm>
            <a:off x="457200" y="1341755"/>
            <a:ext cx="8229600" cy="4525645"/>
          </a:xfrm>
        </p:spPr>
        <p:txBody>
          <a:bodyPr/>
          <a:lstStyle/>
          <a:p>
            <a:pPr eaLnBrk="1" hangingPunct="1"/>
            <a:endParaRPr lang="en-US" altLang="zh-CN" dirty="0"/>
          </a:p>
          <a:p>
            <a:pPr eaLnBrk="1" hangingPunct="1">
              <a:buNone/>
            </a:pPr>
            <a:r>
              <a:rPr lang="en-US" altLang="zh-CN" sz="2800" b="1" dirty="0">
                <a:solidFill>
                  <a:srgbClr val="FF0000"/>
                </a:solidFill>
                <a:latin typeface="+mj-ea"/>
                <a:ea typeface="+mj-ea"/>
              </a:rPr>
              <a:t>      </a:t>
            </a:r>
            <a:r>
              <a:rPr lang="zh-CN" altLang="zh-CN" sz="2800" dirty="0">
                <a:solidFill>
                  <a:srgbClr val="FF0000"/>
                </a:solidFill>
                <a:latin typeface="+mj-ea"/>
                <a:ea typeface="+mj-ea"/>
              </a:rPr>
              <a:t>有的地下党领导，总是以组织的面貌出现在普通党员的面前，从各个方面向普通党员们表明自己就是组织的化身，以玄虚的、貌似高深理论和政策语言来解释自己的言论和行为，竭力证明自己的所有言行都是组织的意志，相信领导人就是相信组织。</a:t>
            </a:r>
            <a:endParaRPr lang="zh-CN" altLang="en-US" sz="28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475740" y="692785"/>
            <a:ext cx="5689600" cy="2315845"/>
          </a:xfrm>
          <a:prstGeom prst="rect">
            <a:avLst/>
          </a:prstGeom>
          <a:noFill/>
        </p:spPr>
      </p:pic>
      <p:sp>
        <p:nvSpPr>
          <p:cNvPr id="2" name="矩形 1"/>
          <p:cNvSpPr/>
          <p:nvPr/>
        </p:nvSpPr>
        <p:spPr>
          <a:xfrm>
            <a:off x="718820" y="3500755"/>
            <a:ext cx="7416800" cy="2308225"/>
          </a:xfrm>
          <a:prstGeom prst="rect">
            <a:avLst/>
          </a:prstGeom>
        </p:spPr>
        <p:txBody>
          <a:bodyPr wrap="square">
            <a:spAutoFit/>
          </a:bodyPr>
          <a:lstStyle/>
          <a:p>
            <a:r>
              <a:rPr lang="zh-CN" altLang="zh-CN" sz="2400" dirty="0">
                <a:solidFill>
                  <a:srgbClr val="FF0000"/>
                </a:solidFill>
                <a:latin typeface="隶书" panose="02010509060101010101" pitchFamily="49" charset="-122"/>
                <a:ea typeface="隶书" panose="02010509060101010101" pitchFamily="49" charset="-122"/>
              </a:rPr>
              <a:t>我以待罪之身，除静候组织的处分外，不知今后能否准许我以一个普通知识份子的资格去参加为人民服务的工作，以求立功自赎，为了免犯错误和有效起见，可否给我以一定的工作联系。此外可否投考军政大学或其他的学校，以俾重新学习，改造自己，重新做人，并待指示！</a:t>
            </a:r>
            <a:endParaRPr lang="zh-CN" altLang="en-US" sz="2400" dirty="0">
              <a:solidFill>
                <a:srgbClr val="FF0000"/>
              </a:solidFill>
              <a:latin typeface="隶书" panose="02010509060101010101" pitchFamily="49" charset="-122"/>
              <a:ea typeface="隶书" panose="02010509060101010101" pitchFamily="49" charset="-122"/>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a:t/>
            </a:r>
            <a:br>
              <a:rPr lang="en-US" altLang="zh-CN" sz="3200" dirty="0"/>
            </a:br>
            <a:r>
              <a:rPr lang="zh-CN" altLang="zh-CN" sz="3200" dirty="0">
                <a:solidFill>
                  <a:srgbClr val="FF0000"/>
                </a:solidFill>
              </a:rPr>
              <a:t>叛徒有着属于叛徒的共同思维逻辑和心理</a:t>
            </a:r>
            <a:r>
              <a:rPr lang="en-US" altLang="zh-CN" sz="3200" dirty="0">
                <a:solidFill>
                  <a:srgbClr val="FF0000"/>
                </a:solidFill>
              </a:rPr>
              <a:t/>
            </a:r>
            <a:br>
              <a:rPr lang="en-US" altLang="zh-CN" sz="3200" dirty="0">
                <a:solidFill>
                  <a:srgbClr val="FF0000"/>
                </a:solidFill>
              </a:rPr>
            </a:br>
            <a:endParaRPr lang="zh-CN" altLang="en-US" sz="3200" dirty="0">
              <a:solidFill>
                <a:srgbClr val="FF0000"/>
              </a:solidFill>
            </a:endParaRPr>
          </a:p>
        </p:txBody>
      </p:sp>
      <p:sp>
        <p:nvSpPr>
          <p:cNvPr id="3" name="内容占位符 2"/>
          <p:cNvSpPr>
            <a:spLocks noGrp="1"/>
          </p:cNvSpPr>
          <p:nvPr>
            <p:ph idx="1"/>
          </p:nvPr>
        </p:nvSpPr>
        <p:spPr/>
        <p:txBody>
          <a:bodyPr/>
          <a:lstStyle/>
          <a:p>
            <a:pPr marL="0" indent="0">
              <a:buNone/>
            </a:pPr>
            <a:r>
              <a:rPr lang="en-US" altLang="zh-CN" sz="2800" dirty="0">
                <a:solidFill>
                  <a:srgbClr val="FF0000"/>
                </a:solidFill>
                <a:latin typeface="+mj-ea"/>
                <a:ea typeface="+mj-ea"/>
              </a:rPr>
              <a:t>   </a:t>
            </a:r>
            <a:r>
              <a:rPr lang="zh-CN" altLang="zh-CN" sz="2800" dirty="0">
                <a:solidFill>
                  <a:srgbClr val="FF0000"/>
                </a:solidFill>
                <a:latin typeface="+mj-ea"/>
                <a:ea typeface="+mj-ea"/>
              </a:rPr>
              <a:t>冉益智也曾露骨地说到他叛变的逻辑</a:t>
            </a:r>
            <a:r>
              <a:rPr lang="zh-CN" altLang="en-US" sz="2800" dirty="0">
                <a:solidFill>
                  <a:srgbClr val="FF0000"/>
                </a:solidFill>
                <a:latin typeface="+mj-ea"/>
                <a:ea typeface="+mj-ea"/>
              </a:rPr>
              <a:t>：</a:t>
            </a:r>
            <a:r>
              <a:rPr lang="zh-CN" altLang="zh-CN" sz="2800" dirty="0">
                <a:solidFill>
                  <a:srgbClr val="FF0000"/>
                </a:solidFill>
                <a:latin typeface="+mj-ea"/>
                <a:ea typeface="+mj-ea"/>
              </a:rPr>
              <a:t>我认为，一个共产党员要是落到特务手里，即使不被杀掉，也很难原封原样地出去。</a:t>
            </a:r>
          </a:p>
          <a:p>
            <a:pPr marL="0" indent="0">
              <a:buNone/>
            </a:pPr>
            <a:r>
              <a:rPr lang="zh-CN" altLang="zh-CN" sz="2800" dirty="0">
                <a:solidFill>
                  <a:srgbClr val="FF0000"/>
                </a:solidFill>
                <a:latin typeface="+mj-ea"/>
                <a:ea typeface="+mj-ea"/>
              </a:rPr>
              <a:t>   冉益智自己要求将尸体“弃之于荒郊，与草木同腐”。</a:t>
            </a:r>
          </a:p>
        </p:txBody>
      </p:sp>
      <p:pic>
        <p:nvPicPr>
          <p:cNvPr id="6146" name="Picture 2" descr="G:\两馆照片\歌乐山\群雕广场烈士墓\渣滓洞-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3704436"/>
            <a:ext cx="4159573" cy="26437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p:nvPr/>
        </p:nvSpPr>
        <p:spPr>
          <a:xfrm>
            <a:off x="611560" y="1052736"/>
            <a:ext cx="7992888" cy="5112567"/>
          </a:xfrm>
          <a:prstGeom prst="rect">
            <a:avLst/>
          </a:prstGeom>
        </p:spPr>
        <p:txBody>
          <a:bodyPr/>
          <a:lstStyle/>
          <a:p>
            <a:pPr defTabSz="685800" fontAlgn="auto">
              <a:lnSpc>
                <a:spcPct val="120000"/>
              </a:lnSpc>
              <a:spcBef>
                <a:spcPts val="750"/>
              </a:spcBef>
              <a:spcAft>
                <a:spcPts val="0"/>
              </a:spcAft>
              <a:defRPr/>
            </a:pPr>
            <a:r>
              <a:rPr lang="en-US" altLang="zh-CN" sz="2400" dirty="0">
                <a:solidFill>
                  <a:srgbClr val="FF0000"/>
                </a:solidFill>
                <a:latin typeface="隶书" panose="02010509060101010101" pitchFamily="49" charset="-122"/>
                <a:ea typeface="隶书" panose="02010509060101010101" pitchFamily="49" charset="-122"/>
              </a:rPr>
              <a:t>   </a:t>
            </a:r>
          </a:p>
          <a:p>
            <a:pPr defTabSz="685800" fontAlgn="auto">
              <a:lnSpc>
                <a:spcPct val="120000"/>
              </a:lnSpc>
              <a:spcBef>
                <a:spcPts val="750"/>
              </a:spcBef>
              <a:spcAft>
                <a:spcPts val="0"/>
              </a:spcAft>
              <a:defRPr/>
            </a:pPr>
            <a:endParaRPr lang="en-US" altLang="zh-CN" sz="2400" dirty="0">
              <a:solidFill>
                <a:srgbClr val="FF0000"/>
              </a:solidFill>
              <a:latin typeface="隶书" panose="02010509060101010101" pitchFamily="49" charset="-122"/>
              <a:ea typeface="隶书" panose="02010509060101010101" pitchFamily="49" charset="-122"/>
            </a:endParaRPr>
          </a:p>
          <a:p>
            <a:pPr defTabSz="685800" fontAlgn="auto">
              <a:lnSpc>
                <a:spcPct val="120000"/>
              </a:lnSpc>
              <a:spcBef>
                <a:spcPts val="750"/>
              </a:spcBef>
              <a:spcAft>
                <a:spcPts val="0"/>
              </a:spcAft>
              <a:defRPr/>
            </a:pPr>
            <a:endParaRPr lang="en-US" altLang="zh-CN" sz="2400" dirty="0">
              <a:solidFill>
                <a:srgbClr val="FF0000"/>
              </a:solidFill>
              <a:latin typeface="隶书" panose="02010509060101010101" pitchFamily="49" charset="-122"/>
              <a:ea typeface="隶书" panose="02010509060101010101" pitchFamily="49" charset="-122"/>
            </a:endParaRPr>
          </a:p>
          <a:p>
            <a:pPr defTabSz="685800" fontAlgn="auto">
              <a:lnSpc>
                <a:spcPct val="120000"/>
              </a:lnSpc>
              <a:spcBef>
                <a:spcPts val="750"/>
              </a:spcBef>
              <a:spcAft>
                <a:spcPts val="0"/>
              </a:spcAft>
              <a:defRPr/>
            </a:pPr>
            <a:r>
              <a:rPr lang="en-US" altLang="zh-CN" sz="2400" dirty="0">
                <a:solidFill>
                  <a:srgbClr val="FF0000"/>
                </a:solidFill>
                <a:latin typeface="隶书" panose="02010509060101010101" pitchFamily="49" charset="-122"/>
                <a:ea typeface="隶书" panose="02010509060101010101" pitchFamily="49" charset="-122"/>
              </a:rPr>
              <a:t>    </a:t>
            </a:r>
            <a:r>
              <a:rPr lang="zh-CN" altLang="zh-CN" sz="2400" dirty="0">
                <a:solidFill>
                  <a:srgbClr val="FF0000"/>
                </a:solidFill>
                <a:latin typeface="隶书" panose="02010509060101010101" pitchFamily="49" charset="-122"/>
                <a:ea typeface="隶书" panose="02010509060101010101" pitchFamily="49" charset="-122"/>
              </a:rPr>
              <a:t>冉益智不严于律己，信仰缺失，生死关头选择苟且偷生</a:t>
            </a:r>
            <a:r>
              <a:rPr lang="zh-CN" altLang="en-US" sz="2400" dirty="0">
                <a:solidFill>
                  <a:srgbClr val="FF0000"/>
                </a:solidFill>
                <a:latin typeface="隶书" panose="02010509060101010101" pitchFamily="49" charset="-122"/>
                <a:ea typeface="隶书" panose="02010509060101010101" pitchFamily="49" charset="-122"/>
              </a:rPr>
              <a:t>。</a:t>
            </a:r>
            <a:r>
              <a:rPr lang="zh-CN" altLang="zh-CN" sz="2400" dirty="0">
                <a:solidFill>
                  <a:srgbClr val="FF0000"/>
                </a:solidFill>
                <a:latin typeface="隶书" panose="02010509060101010101" pitchFamily="49" charset="-122"/>
                <a:ea typeface="隶书" panose="02010509060101010101" pitchFamily="49" charset="-122"/>
              </a:rPr>
              <a:t>根本的原因是——说一套、做一套，言行分离的两面派</a:t>
            </a:r>
            <a:r>
              <a:rPr lang="zh-CN" altLang="en-US" sz="2400" dirty="0">
                <a:solidFill>
                  <a:srgbClr val="FF0000"/>
                </a:solidFill>
                <a:latin typeface="隶书" panose="02010509060101010101" pitchFamily="49" charset="-122"/>
                <a:ea typeface="隶书" panose="02010509060101010101" pitchFamily="49" charset="-122"/>
              </a:rPr>
              <a:t>。对政治理论的学习不重视</a:t>
            </a:r>
            <a:r>
              <a:rPr lang="en-US" altLang="zh-CN" sz="2400" dirty="0">
                <a:solidFill>
                  <a:srgbClr val="FF0000"/>
                </a:solidFill>
                <a:latin typeface="隶书" panose="02010509060101010101" pitchFamily="49" charset="-122"/>
                <a:ea typeface="隶书" panose="02010509060101010101" pitchFamily="49" charset="-122"/>
              </a:rPr>
              <a:t>——</a:t>
            </a:r>
            <a:r>
              <a:rPr lang="zh-CN" altLang="en-US" sz="2400" dirty="0">
                <a:solidFill>
                  <a:srgbClr val="FF0000"/>
                </a:solidFill>
                <a:latin typeface="隶书" panose="02010509060101010101" pitchFamily="49" charset="-122"/>
                <a:ea typeface="隶书" panose="02010509060101010101" pitchFamily="49" charset="-122"/>
              </a:rPr>
              <a:t>叛徒居功自傲的心理严重，认为自己该学的、该做的都曾经有过了 。</a:t>
            </a:r>
            <a:endParaRPr lang="en-US" altLang="zh-CN" sz="2400" dirty="0">
              <a:solidFill>
                <a:srgbClr val="FF0000"/>
              </a:solidFill>
              <a:latin typeface="隶书" panose="02010509060101010101" pitchFamily="49" charset="-122"/>
              <a:ea typeface="隶书" panose="02010509060101010101" pitchFamily="49" charset="-122"/>
            </a:endParaRPr>
          </a:p>
          <a:p>
            <a:pPr defTabSz="685800" fontAlgn="auto">
              <a:lnSpc>
                <a:spcPct val="120000"/>
              </a:lnSpc>
              <a:spcBef>
                <a:spcPts val="750"/>
              </a:spcBef>
              <a:spcAft>
                <a:spcPts val="0"/>
              </a:spcAft>
              <a:defRPr/>
            </a:pPr>
            <a:r>
              <a:rPr lang="en-US" altLang="zh-CN" sz="2400" dirty="0">
                <a:solidFill>
                  <a:srgbClr val="FF0000"/>
                </a:solidFill>
                <a:latin typeface="+mj-ea"/>
                <a:ea typeface="+mj-ea"/>
              </a:rPr>
              <a:t>   </a:t>
            </a:r>
            <a:r>
              <a:rPr lang="zh-CN" altLang="zh-CN" sz="2400" dirty="0">
                <a:solidFill>
                  <a:srgbClr val="FF0000"/>
                </a:solidFill>
                <a:latin typeface="+mj-ea"/>
                <a:ea typeface="+mj-ea"/>
              </a:rPr>
              <a:t>冉益智：地下党重庆市委原副书记，叛变后任保密局</a:t>
            </a:r>
            <a:r>
              <a:rPr lang="zh-CN" altLang="en-US" sz="2400" dirty="0">
                <a:solidFill>
                  <a:srgbClr val="FF0000"/>
                </a:solidFill>
                <a:latin typeface="+mj-ea"/>
                <a:ea typeface="+mj-ea"/>
              </a:rPr>
              <a:t>中</a:t>
            </a:r>
            <a:r>
              <a:rPr lang="zh-CN" altLang="zh-CN" sz="2400" dirty="0">
                <a:solidFill>
                  <a:srgbClr val="FF0000"/>
                </a:solidFill>
                <a:latin typeface="+mj-ea"/>
                <a:ea typeface="+mj-ea"/>
              </a:rPr>
              <a:t>校专员，出卖同志</a:t>
            </a:r>
            <a:r>
              <a:rPr lang="en-US" altLang="zh-CN" sz="2400" dirty="0">
                <a:solidFill>
                  <a:srgbClr val="FF0000"/>
                </a:solidFill>
                <a:latin typeface="+mj-ea"/>
                <a:ea typeface="+mj-ea"/>
              </a:rPr>
              <a:t>70</a:t>
            </a:r>
            <a:r>
              <a:rPr lang="zh-CN" altLang="zh-CN" sz="2400" dirty="0">
                <a:solidFill>
                  <a:srgbClr val="FF0000"/>
                </a:solidFill>
                <a:latin typeface="+mj-ea"/>
                <a:ea typeface="+mj-ea"/>
              </a:rPr>
              <a:t>多名，</a:t>
            </a:r>
            <a:r>
              <a:rPr lang="en-US" altLang="zh-CN" sz="2400" dirty="0">
                <a:solidFill>
                  <a:srgbClr val="FF0000"/>
                </a:solidFill>
                <a:latin typeface="+mj-ea"/>
                <a:ea typeface="+mj-ea"/>
              </a:rPr>
              <a:t>1949</a:t>
            </a:r>
            <a:r>
              <a:rPr lang="zh-CN" altLang="zh-CN" sz="2400" dirty="0">
                <a:solidFill>
                  <a:srgbClr val="FF0000"/>
                </a:solidFill>
                <a:latin typeface="+mj-ea"/>
                <a:ea typeface="+mj-ea"/>
              </a:rPr>
              <a:t>年</a:t>
            </a:r>
            <a:r>
              <a:rPr lang="en-US" altLang="zh-CN" sz="2400" dirty="0">
                <a:solidFill>
                  <a:srgbClr val="FF0000"/>
                </a:solidFill>
                <a:latin typeface="+mj-ea"/>
                <a:ea typeface="+mj-ea"/>
              </a:rPr>
              <a:t>12</a:t>
            </a:r>
            <a:r>
              <a:rPr lang="zh-CN" altLang="zh-CN" sz="2400" dirty="0">
                <a:solidFill>
                  <a:srgbClr val="FF0000"/>
                </a:solidFill>
                <a:latin typeface="+mj-ea"/>
                <a:ea typeface="+mj-ea"/>
              </a:rPr>
              <a:t>月被逮捕，</a:t>
            </a:r>
            <a:r>
              <a:rPr lang="en-US" altLang="zh-CN" sz="2400" dirty="0">
                <a:solidFill>
                  <a:srgbClr val="FF0000"/>
                </a:solidFill>
                <a:latin typeface="+mj-ea"/>
                <a:ea typeface="+mj-ea"/>
              </a:rPr>
              <a:t>1951</a:t>
            </a:r>
            <a:r>
              <a:rPr lang="zh-CN" altLang="zh-CN" sz="2400" dirty="0">
                <a:solidFill>
                  <a:srgbClr val="FF0000"/>
                </a:solidFill>
                <a:latin typeface="+mj-ea"/>
                <a:ea typeface="+mj-ea"/>
              </a:rPr>
              <a:t>年</a:t>
            </a:r>
            <a:r>
              <a:rPr lang="en-US" altLang="zh-CN" sz="2400" dirty="0">
                <a:solidFill>
                  <a:srgbClr val="FF0000"/>
                </a:solidFill>
                <a:latin typeface="+mj-ea"/>
                <a:ea typeface="+mj-ea"/>
              </a:rPr>
              <a:t>2</a:t>
            </a:r>
            <a:r>
              <a:rPr lang="zh-CN" altLang="zh-CN" sz="2400" dirty="0">
                <a:solidFill>
                  <a:srgbClr val="FF0000"/>
                </a:solidFill>
                <a:latin typeface="+mj-ea"/>
                <a:ea typeface="+mj-ea"/>
              </a:rPr>
              <a:t>月被公审并执行死刑</a:t>
            </a:r>
          </a:p>
          <a:p>
            <a:pPr defTabSz="685800" fontAlgn="auto">
              <a:lnSpc>
                <a:spcPct val="120000"/>
              </a:lnSpc>
              <a:spcBef>
                <a:spcPts val="750"/>
              </a:spcBef>
              <a:spcAft>
                <a:spcPts val="0"/>
              </a:spcAft>
              <a:defRPr/>
            </a:pPr>
            <a:endParaRPr lang="zh-CN" altLang="en-US" sz="2800" dirty="0">
              <a:solidFill>
                <a:srgbClr val="FF0000"/>
              </a:solidFill>
              <a:latin typeface="隶书" panose="02010509060101010101" pitchFamily="49" charset="-122"/>
              <a:ea typeface="隶书" panose="02010509060101010101" pitchFamily="49" charset="-122"/>
            </a:endParaRPr>
          </a:p>
          <a:p>
            <a:pPr marL="171450" indent="-171450" defTabSz="685800" fontAlgn="auto">
              <a:lnSpc>
                <a:spcPct val="120000"/>
              </a:lnSpc>
              <a:spcBef>
                <a:spcPts val="750"/>
              </a:spcBef>
              <a:spcAft>
                <a:spcPts val="0"/>
              </a:spcAft>
              <a:buFont typeface="Wingdings" panose="05000000000000000000" pitchFamily="2" charset="2"/>
              <a:buChar char="Ø"/>
              <a:defRPr/>
            </a:pPr>
            <a:endParaRPr lang="en-US" altLang="zh-CN" sz="2100" dirty="0">
              <a:latin typeface="黑体" panose="02010609060101010101" pitchFamily="49" charset="-122"/>
              <a:ea typeface="黑体" panose="02010609060101010101" pitchFamily="49" charset="-122"/>
            </a:endParaRPr>
          </a:p>
          <a:p>
            <a:pPr marL="171450" indent="-171450" defTabSz="685800" fontAlgn="auto">
              <a:lnSpc>
                <a:spcPct val="120000"/>
              </a:lnSpc>
              <a:spcBef>
                <a:spcPts val="750"/>
              </a:spcBef>
              <a:spcAft>
                <a:spcPts val="0"/>
              </a:spcAft>
              <a:buFont typeface="Wingdings" panose="05000000000000000000" pitchFamily="2" charset="2"/>
              <a:buChar char="Ø"/>
              <a:defRPr/>
            </a:pPr>
            <a:endParaRPr lang="zh-CN" altLang="zh-CN" sz="2100" dirty="0">
              <a:latin typeface="黑体" panose="02010609060101010101" pitchFamily="49" charset="-122"/>
              <a:ea typeface="黑体" panose="02010609060101010101" pitchFamily="49" charset="-122"/>
            </a:endParaRPr>
          </a:p>
          <a:p>
            <a:pPr marL="171450" indent="-171450" defTabSz="685800" fontAlgn="auto">
              <a:lnSpc>
                <a:spcPct val="90000"/>
              </a:lnSpc>
              <a:spcBef>
                <a:spcPts val="750"/>
              </a:spcBef>
              <a:spcAft>
                <a:spcPts val="0"/>
              </a:spcAft>
              <a:buFont typeface="Arial" panose="020B0604020202020204" pitchFamily="34" charset="0"/>
              <a:buChar char="•"/>
              <a:defRPr/>
            </a:pPr>
            <a:endParaRPr lang="zh-CN" altLang="en-US" sz="2100" dirty="0">
              <a:latin typeface="+mn-lt"/>
              <a:ea typeface="+mn-ea"/>
              <a:cs typeface="+mn-cs"/>
            </a:endParaRPr>
          </a:p>
        </p:txBody>
      </p:sp>
      <p:sp>
        <p:nvSpPr>
          <p:cNvPr id="3" name="矩形: 圆角 24"/>
          <p:cNvSpPr/>
          <p:nvPr/>
        </p:nvSpPr>
        <p:spPr>
          <a:xfrm>
            <a:off x="683568" y="1412776"/>
            <a:ext cx="1872208" cy="432047"/>
          </a:xfrm>
          <a:prstGeom prst="roundRect">
            <a:avLst/>
          </a:prstGeom>
          <a:solidFill>
            <a:srgbClr val="99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ct val="0"/>
              </a:spcBef>
              <a:defRPr/>
            </a:pPr>
            <a:r>
              <a:rPr lang="zh-CN" altLang="zh-CN" sz="2700" b="1" dirty="0">
                <a:solidFill>
                  <a:srgbClr val="FFFF00"/>
                </a:solidFill>
              </a:rPr>
              <a:t>启示之</a:t>
            </a:r>
            <a:r>
              <a:rPr lang="zh-CN" altLang="en-US" sz="2700" b="1" dirty="0">
                <a:solidFill>
                  <a:srgbClr val="FFFF00"/>
                </a:solidFill>
              </a:rPr>
              <a:t>二</a:t>
            </a:r>
            <a:r>
              <a:rPr lang="zh-CN" altLang="zh-CN" sz="2700" b="1" dirty="0">
                <a:solidFill>
                  <a:srgbClr val="FFFF00"/>
                </a:solidFill>
              </a:rPr>
              <a:t>：</a:t>
            </a:r>
            <a:endParaRPr lang="zh-CN" altLang="en-US" sz="2700" b="1" dirty="0">
              <a:solidFill>
                <a:srgbClr val="FFFF00"/>
              </a:solidFill>
              <a:latin typeface="+mn-ea"/>
            </a:endParaRPr>
          </a:p>
        </p:txBody>
      </p:sp>
      <p:sp>
        <p:nvSpPr>
          <p:cNvPr id="4" name="矩形 3"/>
          <p:cNvSpPr>
            <a:spLocks noChangeArrowheads="1"/>
          </p:cNvSpPr>
          <p:nvPr/>
        </p:nvSpPr>
        <p:spPr bwMode="auto">
          <a:xfrm>
            <a:off x="1314451" y="2394586"/>
            <a:ext cx="6543674" cy="34289"/>
          </a:xfrm>
          <a:prstGeom prst="rect">
            <a:avLst/>
          </a:prstGeom>
          <a:gradFill rotWithShape="1">
            <a:gsLst>
              <a:gs pos="0">
                <a:srgbClr val="918415"/>
              </a:gs>
              <a:gs pos="50000">
                <a:srgbClr val="DBD8CB"/>
              </a:gs>
              <a:gs pos="100000">
                <a:srgbClr val="91841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latin typeface="黑体" panose="02010609060101010101" pitchFamily="49" charset="-122"/>
              <a:ea typeface="黑体" panose="02010609060101010101" pitchFamily="49" charset="-122"/>
              <a:sym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405" y="1124585"/>
            <a:ext cx="7488555" cy="4401185"/>
          </a:xfrm>
          <a:prstGeom prst="rect">
            <a:avLst/>
          </a:prstGeom>
        </p:spPr>
        <p:txBody>
          <a:bodyPr wrap="square">
            <a:spAutoFit/>
          </a:bodyPr>
          <a:lstStyle/>
          <a:p>
            <a:r>
              <a:rPr lang="en-US" altLang="zh-CN" sz="2800" dirty="0">
                <a:solidFill>
                  <a:srgbClr val="FF0000"/>
                </a:solidFill>
                <a:latin typeface="隶书" panose="02010509060101010101" pitchFamily="49" charset="-122"/>
                <a:ea typeface="隶书" panose="02010509060101010101" pitchFamily="49" charset="-122"/>
              </a:rPr>
              <a:t>    </a:t>
            </a:r>
            <a:r>
              <a:rPr lang="zh-CN" altLang="zh-CN" sz="2800" dirty="0">
                <a:solidFill>
                  <a:srgbClr val="FF0000"/>
                </a:solidFill>
                <a:latin typeface="隶书" panose="02010509060101010101" pitchFamily="49" charset="-122"/>
                <a:ea typeface="隶书" panose="02010509060101010101" pitchFamily="49" charset="-122"/>
              </a:rPr>
              <a:t>刘国定的叛变是被徐远举谈话“煽动”的，冉益智叛变是被特务逼出来的，为什么象他们这样的领导如此的不堪一击呢？大话、套话、高调的话，侃侃而谈不是经过脑子</a:t>
            </a:r>
            <a:r>
              <a:rPr lang="zh-CN" altLang="en-US" sz="2800" dirty="0">
                <a:solidFill>
                  <a:srgbClr val="FF0000"/>
                </a:solidFill>
                <a:latin typeface="隶书" panose="02010509060101010101" pitchFamily="49" charset="-122"/>
                <a:ea typeface="隶书" panose="02010509060101010101" pitchFamily="49" charset="-122"/>
              </a:rPr>
              <a:t>思考</a:t>
            </a:r>
            <a:r>
              <a:rPr lang="zh-CN" altLang="zh-CN" sz="2800" dirty="0">
                <a:solidFill>
                  <a:srgbClr val="FF0000"/>
                </a:solidFill>
                <a:latin typeface="隶书" panose="02010509060101010101" pitchFamily="49" charset="-122"/>
                <a:ea typeface="隶书" panose="02010509060101010101" pitchFamily="49" charset="-122"/>
              </a:rPr>
              <a:t>的脱口而出，气节挂在嘴上只是炫耀、表白自己的名词而不是可以实施的动词，信仰只是他们贪婪权利获得功利的一个标杆，很难以此导航自己的人生轨迹。导致这些问题的原因就在于缺乏监督以至他们放松对自己的要求，思想意识上的严重脱党。</a:t>
            </a:r>
            <a:endParaRPr lang="zh-CN" altLang="en-US" sz="2800" dirty="0">
              <a:solidFill>
                <a:srgbClr val="FF0000"/>
              </a:solidFill>
              <a:latin typeface="隶书" panose="02010509060101010101" pitchFamily="49" charset="-122"/>
              <a:ea typeface="隶书" panose="02010509060101010101" pitchFamily="49" charset="-122"/>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80155" y="764540"/>
            <a:ext cx="4464685" cy="5262880"/>
          </a:xfrm>
          <a:prstGeom prst="rect">
            <a:avLst/>
          </a:prstGeom>
        </p:spPr>
        <p:txBody>
          <a:bodyPr wrap="square">
            <a:spAutoFit/>
          </a:bodyPr>
          <a:lstStyle/>
          <a:p>
            <a:r>
              <a:rPr lang="en-US" altLang="zh-CN" sz="2400" dirty="0">
                <a:solidFill>
                  <a:srgbClr val="FF0000"/>
                </a:solidFill>
                <a:latin typeface="+mj-ea"/>
                <a:ea typeface="+mj-ea"/>
              </a:rPr>
              <a:t>    </a:t>
            </a:r>
            <a:r>
              <a:rPr lang="zh-CN" altLang="zh-CN" sz="2800" dirty="0">
                <a:solidFill>
                  <a:srgbClr val="FF0000"/>
                </a:solidFill>
                <a:latin typeface="+mj-ea"/>
                <a:ea typeface="+mj-ea"/>
              </a:rPr>
              <a:t>李维嘉在《关于重庆地下党被破坏事件和《挺进报》》一文中从对刘冉</a:t>
            </a:r>
          </a:p>
          <a:p>
            <a:r>
              <a:rPr lang="zh-CN" altLang="zh-CN" sz="2800" dirty="0">
                <a:solidFill>
                  <a:srgbClr val="FF0000"/>
                </a:solidFill>
                <a:latin typeface="+mj-ea"/>
                <a:ea typeface="+mj-ea"/>
              </a:rPr>
              <a:t>叛变中总结的经验是：</a:t>
            </a:r>
            <a:r>
              <a:rPr lang="zh-CN" altLang="zh-CN" sz="2800" b="1" dirty="0">
                <a:solidFill>
                  <a:srgbClr val="FF0000"/>
                </a:solidFill>
                <a:latin typeface="+mj-ea"/>
                <a:ea typeface="+mj-ea"/>
              </a:rPr>
              <a:t> </a:t>
            </a:r>
            <a:endParaRPr lang="zh-CN" altLang="zh-CN" sz="2800" dirty="0">
              <a:solidFill>
                <a:srgbClr val="FF0000"/>
              </a:solidFill>
              <a:latin typeface="+mj-ea"/>
              <a:ea typeface="+mj-ea"/>
            </a:endParaRPr>
          </a:p>
          <a:p>
            <a:r>
              <a:rPr lang="en-US" altLang="zh-CN" sz="2800" dirty="0">
                <a:solidFill>
                  <a:srgbClr val="FF0000"/>
                </a:solidFill>
                <a:latin typeface="+mj-ea"/>
                <a:ea typeface="+mj-ea"/>
              </a:rPr>
              <a:t>    </a:t>
            </a:r>
            <a:r>
              <a:rPr lang="zh-CN" altLang="zh-CN" sz="2800" dirty="0">
                <a:solidFill>
                  <a:srgbClr val="FF0000"/>
                </a:solidFill>
                <a:latin typeface="+mj-ea"/>
                <a:ea typeface="+mj-ea"/>
              </a:rPr>
              <a:t>第一，组织不纯</a:t>
            </a:r>
            <a:r>
              <a:rPr lang="en-US" altLang="zh-CN" sz="2800" dirty="0">
                <a:solidFill>
                  <a:srgbClr val="FF0000"/>
                </a:solidFill>
                <a:latin typeface="+mj-ea"/>
                <a:ea typeface="+mj-ea"/>
              </a:rPr>
              <a:t>——</a:t>
            </a:r>
            <a:r>
              <a:rPr lang="zh-CN" altLang="zh-CN" sz="2800" dirty="0">
                <a:solidFill>
                  <a:srgbClr val="FF0000"/>
                </a:solidFill>
                <a:latin typeface="+mj-ea"/>
                <a:ea typeface="+mj-ea"/>
              </a:rPr>
              <a:t>不坚定的分子混进了党内</a:t>
            </a:r>
            <a:endParaRPr lang="en-US" altLang="zh-CN" sz="2800" dirty="0">
              <a:solidFill>
                <a:srgbClr val="FF0000"/>
              </a:solidFill>
              <a:latin typeface="+mj-ea"/>
              <a:ea typeface="+mj-ea"/>
            </a:endParaRPr>
          </a:p>
          <a:p>
            <a:r>
              <a:rPr lang="en-US" altLang="zh-CN" sz="2800" dirty="0">
                <a:solidFill>
                  <a:srgbClr val="FF0000"/>
                </a:solidFill>
                <a:latin typeface="+mj-ea"/>
                <a:ea typeface="+mj-ea"/>
              </a:rPr>
              <a:t>    </a:t>
            </a:r>
            <a:r>
              <a:rPr lang="zh-CN" altLang="zh-CN" sz="2800" dirty="0">
                <a:solidFill>
                  <a:srgbClr val="FF0000"/>
                </a:solidFill>
                <a:latin typeface="+mj-ea"/>
                <a:ea typeface="+mj-ea"/>
              </a:rPr>
              <a:t>第二，秘密工作的教育和纪律松弛</a:t>
            </a:r>
            <a:endParaRPr lang="en-US" altLang="zh-CN" sz="2800" dirty="0">
              <a:solidFill>
                <a:srgbClr val="FF0000"/>
              </a:solidFill>
              <a:latin typeface="+mj-ea"/>
              <a:ea typeface="+mj-ea"/>
            </a:endParaRPr>
          </a:p>
          <a:p>
            <a:r>
              <a:rPr lang="en-US" altLang="zh-CN" sz="2800" dirty="0">
                <a:solidFill>
                  <a:srgbClr val="FF0000"/>
                </a:solidFill>
                <a:latin typeface="+mj-ea"/>
                <a:ea typeface="+mj-ea"/>
              </a:rPr>
              <a:t>    </a:t>
            </a:r>
            <a:r>
              <a:rPr lang="zh-CN" altLang="zh-CN" sz="2800" dirty="0">
                <a:solidFill>
                  <a:srgbClr val="FF0000"/>
                </a:solidFill>
                <a:latin typeface="+mj-ea"/>
                <a:ea typeface="+mj-ea"/>
              </a:rPr>
              <a:t>第三，忽视了对组织的整顿和巩固工作</a:t>
            </a:r>
            <a:endParaRPr lang="en-US" altLang="zh-CN" sz="2800" dirty="0">
              <a:solidFill>
                <a:srgbClr val="FF0000"/>
              </a:solidFill>
              <a:latin typeface="+mj-ea"/>
              <a:ea typeface="+mj-ea"/>
            </a:endParaRPr>
          </a:p>
          <a:p>
            <a:r>
              <a:rPr lang="en-US" altLang="zh-CN" sz="2800" dirty="0">
                <a:solidFill>
                  <a:srgbClr val="FF0000"/>
                </a:solidFill>
                <a:latin typeface="+mj-ea"/>
                <a:ea typeface="+mj-ea"/>
              </a:rPr>
              <a:t>    </a:t>
            </a:r>
            <a:r>
              <a:rPr lang="zh-CN" altLang="zh-CN" sz="2800" dirty="0">
                <a:solidFill>
                  <a:srgbClr val="FF0000"/>
                </a:solidFill>
                <a:latin typeface="+mj-ea"/>
                <a:ea typeface="+mj-ea"/>
              </a:rPr>
              <a:t>第四，形势分析和斗争策略不当。</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9320" y="1484630"/>
            <a:ext cx="2193925" cy="31426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1505" y="548640"/>
            <a:ext cx="7920990" cy="3970318"/>
          </a:xfrm>
          <a:prstGeom prst="rect">
            <a:avLst/>
          </a:prstGeom>
        </p:spPr>
        <p:txBody>
          <a:bodyPr wrap="square">
            <a:spAutoFit/>
          </a:bodyPr>
          <a:lstStyle/>
          <a:p>
            <a:r>
              <a:rPr lang="en-US" altLang="zh-CN" sz="2800" dirty="0">
                <a:solidFill>
                  <a:srgbClr val="FF0000"/>
                </a:solidFill>
                <a:latin typeface="+mj-ea"/>
                <a:ea typeface="+mj-ea"/>
              </a:rPr>
              <a:t>  </a:t>
            </a:r>
          </a:p>
          <a:p>
            <a:r>
              <a:rPr lang="en-US" altLang="zh-CN" sz="2800" dirty="0">
                <a:solidFill>
                  <a:srgbClr val="FF0000"/>
                </a:solidFill>
                <a:latin typeface="+mj-ea"/>
                <a:ea typeface="+mj-ea"/>
              </a:rPr>
              <a:t>   </a:t>
            </a:r>
            <a:r>
              <a:rPr lang="zh-CN" altLang="zh-CN" sz="2800" dirty="0">
                <a:solidFill>
                  <a:srgbClr val="FF0000"/>
                </a:solidFill>
                <a:latin typeface="+mj-ea"/>
                <a:ea typeface="+mj-ea"/>
              </a:rPr>
              <a:t>罗广斌在报告中指出：“从上而下的腐化，是地下党失败的根本原因”。</a:t>
            </a:r>
            <a:endParaRPr lang="en-US" altLang="zh-CN" sz="2800" dirty="0">
              <a:solidFill>
                <a:srgbClr val="FF0000"/>
              </a:solidFill>
              <a:latin typeface="+mj-ea"/>
              <a:ea typeface="+mj-ea"/>
            </a:endParaRPr>
          </a:p>
          <a:p>
            <a:r>
              <a:rPr lang="en-US" altLang="zh-CN" sz="2800" dirty="0">
                <a:solidFill>
                  <a:srgbClr val="FF0000"/>
                </a:solidFill>
                <a:latin typeface="+mj-ea"/>
                <a:ea typeface="+mj-ea"/>
              </a:rPr>
              <a:t>   </a:t>
            </a:r>
          </a:p>
          <a:p>
            <a:endParaRPr lang="en-US" altLang="zh-CN" sz="2800" dirty="0">
              <a:solidFill>
                <a:srgbClr val="FF0000"/>
              </a:solidFill>
              <a:latin typeface="+mj-ea"/>
              <a:ea typeface="+mj-ea"/>
            </a:endParaRPr>
          </a:p>
          <a:p>
            <a:r>
              <a:rPr lang="zh-CN" altLang="zh-CN" sz="2800" dirty="0">
                <a:solidFill>
                  <a:srgbClr val="FF0000"/>
                </a:solidFill>
                <a:latin typeface="+mj-ea"/>
                <a:ea typeface="+mj-ea"/>
              </a:rPr>
              <a:t>一个普通党员“腐化”了，党组织很容易用纪律处置他，但是一个党的领导人“腐化”了，其后果</a:t>
            </a:r>
            <a:r>
              <a:rPr lang="zh-CN" altLang="en-US" sz="2800" dirty="0">
                <a:solidFill>
                  <a:srgbClr val="FF0000"/>
                </a:solidFill>
                <a:latin typeface="+mj-ea"/>
                <a:ea typeface="+mj-ea"/>
              </a:rPr>
              <a:t>就是造成“政治生态”的被破坏！</a:t>
            </a:r>
            <a:endParaRPr lang="en-US" altLang="zh-CN" sz="2800" dirty="0">
              <a:solidFill>
                <a:srgbClr val="FF0000"/>
              </a:solidFill>
              <a:latin typeface="+mj-ea"/>
              <a:ea typeface="+mj-ea"/>
            </a:endParaRPr>
          </a:p>
          <a:p>
            <a:endParaRPr lang="en-US" altLang="zh-CN" sz="28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405" y="1167130"/>
            <a:ext cx="7488555" cy="3539490"/>
          </a:xfrm>
          <a:prstGeom prst="rect">
            <a:avLst/>
          </a:prstGeom>
        </p:spPr>
        <p:txBody>
          <a:bodyPr wrap="square">
            <a:spAutoFit/>
          </a:bodyPr>
          <a:lstStyle/>
          <a:p>
            <a:r>
              <a:rPr lang="en-US" altLang="zh-CN" sz="2800" dirty="0">
                <a:solidFill>
                  <a:srgbClr val="FF0000"/>
                </a:solidFill>
                <a:latin typeface="+mj-ea"/>
                <a:ea typeface="+mj-ea"/>
              </a:rPr>
              <a:t>    </a:t>
            </a:r>
            <a:r>
              <a:rPr lang="zh-CN" altLang="zh-CN" sz="2800" dirty="0">
                <a:solidFill>
                  <a:srgbClr val="FF0000"/>
                </a:solidFill>
                <a:latin typeface="+mj-ea"/>
                <a:ea typeface="+mj-ea"/>
              </a:rPr>
              <a:t>发生在</a:t>
            </a:r>
            <a:r>
              <a:rPr lang="en-US" altLang="zh-CN" sz="2800" dirty="0">
                <a:solidFill>
                  <a:srgbClr val="FF0000"/>
                </a:solidFill>
                <a:latin typeface="+mj-ea"/>
                <a:ea typeface="+mj-ea"/>
              </a:rPr>
              <a:t>1948</a:t>
            </a:r>
            <a:r>
              <a:rPr lang="zh-CN" altLang="zh-CN" sz="2800" dirty="0">
                <a:solidFill>
                  <a:srgbClr val="FF0000"/>
                </a:solidFill>
                <a:latin typeface="+mj-ea"/>
                <a:ea typeface="+mj-ea"/>
              </a:rPr>
              <a:t>年川东地下党组织被破坏的沉痛历史，</a:t>
            </a:r>
            <a:r>
              <a:rPr lang="zh-CN" altLang="en-US" sz="2800" dirty="0">
                <a:solidFill>
                  <a:srgbClr val="FF0000"/>
                </a:solidFill>
                <a:latin typeface="+mj-ea"/>
                <a:ea typeface="+mj-ea"/>
              </a:rPr>
              <a:t>从坚贞不屈和苟且偷生，狱中同志总结了三条规律：</a:t>
            </a:r>
            <a:r>
              <a:rPr lang="en-US" altLang="zh-CN" sz="2800" dirty="0">
                <a:solidFill>
                  <a:srgbClr val="FF0000"/>
                </a:solidFill>
                <a:latin typeface="+mj-ea"/>
                <a:ea typeface="+mj-ea"/>
                <a:cs typeface="楷体" panose="02010609060101010101" pitchFamily="49" charset="-122"/>
              </a:rPr>
              <a:t>“……</a:t>
            </a:r>
            <a:r>
              <a:rPr lang="zh-CN" altLang="en-US" sz="2800" dirty="0">
                <a:solidFill>
                  <a:srgbClr val="FF0000"/>
                </a:solidFill>
                <a:latin typeface="+mj-ea"/>
                <a:ea typeface="+mj-ea"/>
                <a:cs typeface="楷体" panose="02010609060101010101" pitchFamily="49" charset="-122"/>
              </a:rPr>
              <a:t>所以狱中一般反映认为下级比上级好，农村干部比城市干部好，女干部比男干部好</a:t>
            </a:r>
            <a:r>
              <a:rPr lang="en-US" altLang="zh-CN" sz="2800" dirty="0">
                <a:solidFill>
                  <a:srgbClr val="FF0000"/>
                </a:solidFill>
                <a:latin typeface="+mj-ea"/>
                <a:ea typeface="+mj-ea"/>
                <a:cs typeface="楷体" panose="02010609060101010101" pitchFamily="49" charset="-122"/>
              </a:rPr>
              <a:t>……”</a:t>
            </a:r>
            <a:r>
              <a:rPr lang="zh-CN" altLang="en-US" sz="2800" dirty="0">
                <a:solidFill>
                  <a:srgbClr val="FF0000"/>
                </a:solidFill>
                <a:latin typeface="+mj-ea"/>
                <a:ea typeface="+mj-ea"/>
                <a:cs typeface="楷体" panose="02010609060101010101" pitchFamily="49" charset="-122"/>
              </a:rPr>
              <a:t>。</a:t>
            </a:r>
            <a:endParaRPr lang="en-US" altLang="zh-CN" sz="2800" dirty="0">
              <a:solidFill>
                <a:srgbClr val="FF0000"/>
              </a:solidFill>
              <a:latin typeface="+mj-ea"/>
              <a:ea typeface="+mj-ea"/>
              <a:cs typeface="楷体" panose="02010609060101010101" pitchFamily="49" charset="-122"/>
            </a:endParaRPr>
          </a:p>
          <a:p>
            <a:r>
              <a:rPr lang="en-US" altLang="zh-CN" sz="2800" dirty="0">
                <a:solidFill>
                  <a:srgbClr val="FF0000"/>
                </a:solidFill>
                <a:latin typeface="+mj-ea"/>
                <a:ea typeface="+mj-ea"/>
              </a:rPr>
              <a:t>   </a:t>
            </a:r>
            <a:r>
              <a:rPr lang="zh-CN" altLang="en-US" sz="2800" dirty="0">
                <a:solidFill>
                  <a:srgbClr val="FF0000"/>
                </a:solidFill>
                <a:latin typeface="+mj-ea"/>
                <a:ea typeface="+mj-ea"/>
              </a:rPr>
              <a:t>特别是 </a:t>
            </a:r>
            <a:r>
              <a:rPr lang="zh-CN" altLang="zh-CN" sz="2800" dirty="0">
                <a:solidFill>
                  <a:srgbClr val="FF0000"/>
                </a:solidFill>
                <a:latin typeface="+mj-ea"/>
                <a:ea typeface="+mj-ea"/>
              </a:rPr>
              <a:t>“下级比上级好”</a:t>
            </a:r>
            <a:r>
              <a:rPr lang="zh-CN" altLang="en-US" sz="2800" dirty="0">
                <a:solidFill>
                  <a:srgbClr val="FF0000"/>
                </a:solidFill>
                <a:latin typeface="+mj-ea"/>
                <a:ea typeface="+mj-ea"/>
              </a:rPr>
              <a:t>，</a:t>
            </a:r>
            <a:r>
              <a:rPr lang="zh-CN" altLang="zh-CN" sz="2800" dirty="0">
                <a:solidFill>
                  <a:srgbClr val="FF0000"/>
                </a:solidFill>
                <a:latin typeface="+mj-ea"/>
                <a:ea typeface="+mj-ea"/>
              </a:rPr>
              <a:t>在今天有着不可轻视的重复现象。”。</a:t>
            </a:r>
            <a:endParaRPr lang="en-US" altLang="zh-CN" sz="2800" dirty="0">
              <a:solidFill>
                <a:srgbClr val="FF0000"/>
              </a:solidFill>
              <a:latin typeface="+mj-ea"/>
              <a:ea typeface="+mj-ea"/>
            </a:endParaRPr>
          </a:p>
          <a:p>
            <a:r>
              <a:rPr lang="en-US" altLang="zh-CN" sz="2800" dirty="0">
                <a:solidFill>
                  <a:srgbClr val="FF0000"/>
                </a:solidFill>
                <a:latin typeface="+mj-ea"/>
                <a:ea typeface="+mj-ea"/>
                <a:cs typeface="楷体" panose="02010609060101010101" pitchFamily="49" charset="-122"/>
              </a:rPr>
              <a:t> </a:t>
            </a:r>
            <a:endParaRPr lang="zh-CN" altLang="zh-CN" sz="28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标题 1"/>
          <p:cNvSpPr>
            <a:spLocks noGrp="1" noChangeArrowheads="1"/>
          </p:cNvSpPr>
          <p:nvPr>
            <p:ph type="title" idx="4294967295"/>
          </p:nvPr>
        </p:nvSpPr>
        <p:spPr>
          <a:xfrm>
            <a:off x="457200" y="274955"/>
            <a:ext cx="8004175" cy="1137920"/>
          </a:xfrm>
        </p:spPr>
        <p:txBody>
          <a:bodyPr>
            <a:normAutofit/>
          </a:bodyPr>
          <a:lstStyle/>
          <a:p>
            <a:r>
              <a:rPr lang="en-US" altLang="zh-CN" sz="3700" dirty="0">
                <a:solidFill>
                  <a:srgbClr val="FF0000"/>
                </a:solidFill>
                <a:latin typeface="隶书" panose="02010509060101010101" pitchFamily="49" charset="-122"/>
                <a:sym typeface="华文新魏" panose="02010800040101010101" pitchFamily="2" charset="-122"/>
              </a:rPr>
              <a:t>4</a:t>
            </a:r>
            <a:r>
              <a:rPr lang="zh-CN" altLang="en-US" sz="3700" dirty="0">
                <a:solidFill>
                  <a:srgbClr val="FF0000"/>
                </a:solidFill>
                <a:latin typeface="隶书" panose="02010509060101010101" pitchFamily="49" charset="-122"/>
                <a:sym typeface="华文新魏" panose="02010800040101010101" pitchFamily="2" charset="-122"/>
              </a:rPr>
              <a:t>、李文祥功利色彩严重，苟且偷生</a:t>
            </a:r>
          </a:p>
        </p:txBody>
      </p:sp>
      <p:sp>
        <p:nvSpPr>
          <p:cNvPr id="140291" name="内容占位符 2"/>
          <p:cNvSpPr>
            <a:spLocks noGrp="1" noChangeArrowheads="1"/>
          </p:cNvSpPr>
          <p:nvPr>
            <p:ph idx="1"/>
          </p:nvPr>
        </p:nvSpPr>
        <p:spPr>
          <a:xfrm>
            <a:off x="457200" y="1600200"/>
            <a:ext cx="8229600" cy="4686300"/>
          </a:xfrm>
        </p:spPr>
        <p:txBody>
          <a:bodyPr rtlCol="0">
            <a:normAutofit/>
          </a:bodyPr>
          <a:lstStyle/>
          <a:p>
            <a:pPr marL="81280" fontAlgn="auto">
              <a:lnSpc>
                <a:spcPct val="90000"/>
              </a:lnSpc>
              <a:spcAft>
                <a:spcPts val="0"/>
              </a:spcAft>
              <a:defRPr/>
            </a:pPr>
            <a:r>
              <a:rPr lang="zh-CN" altLang="en-US" dirty="0">
                <a:solidFill>
                  <a:srgbClr val="FF0000"/>
                </a:solidFill>
                <a:latin typeface="+mj-ea"/>
                <a:ea typeface="+mj-ea"/>
                <a:cs typeface="+mn-cs"/>
                <a:sym typeface="楷体" panose="02010609060101010101" pitchFamily="49" charset="-122"/>
              </a:rPr>
              <a:t>    城区区委书记李文祥在狱中：“一直表现得不坏，渣滓洞的难友对他印象很好，尤其是他的案子重些（关白公馆是较重的），又是两夫妇被捕，而且表现得也不坏。”</a:t>
            </a:r>
            <a:endParaRPr lang="en-US" dirty="0">
              <a:solidFill>
                <a:srgbClr val="FF0000"/>
              </a:solidFill>
              <a:latin typeface="+mj-ea"/>
              <a:ea typeface="+mj-ea"/>
              <a:cs typeface="+mn-cs"/>
              <a:sym typeface="楷体" panose="02010609060101010101" pitchFamily="49" charset="-122"/>
            </a:endParaRPr>
          </a:p>
        </p:txBody>
      </p:sp>
      <p:pic>
        <p:nvPicPr>
          <p:cNvPr id="2" name="Picture 3"/>
          <p:cNvPicPr>
            <a:picLocks noChangeAspect="1" noChangeArrowheads="1"/>
          </p:cNvPicPr>
          <p:nvPr/>
        </p:nvPicPr>
        <p:blipFill>
          <a:blip r:embed="rId2" cstate="print"/>
          <a:srcRect/>
          <a:stretch>
            <a:fillRect/>
          </a:stretch>
        </p:blipFill>
        <p:spPr bwMode="auto">
          <a:xfrm>
            <a:off x="827405" y="3714750"/>
            <a:ext cx="3887470" cy="2454275"/>
          </a:xfrm>
          <a:prstGeom prst="rect">
            <a:avLst/>
          </a:prstGeom>
          <a:noFill/>
          <a:ln w="9525">
            <a:noFill/>
            <a:miter lim="800000"/>
            <a:headEnd/>
            <a:tailEnd/>
          </a:ln>
        </p:spPr>
      </p:pic>
      <p:pic>
        <p:nvPicPr>
          <p:cNvPr id="140292" name="Picture 5"/>
          <p:cNvPicPr>
            <a:picLocks noChangeAspect="1" noChangeArrowheads="1"/>
          </p:cNvPicPr>
          <p:nvPr/>
        </p:nvPicPr>
        <p:blipFill>
          <a:blip r:embed="rId3" cstate="print"/>
          <a:srcRect/>
          <a:stretch>
            <a:fillRect/>
          </a:stretch>
        </p:blipFill>
        <p:spPr bwMode="auto">
          <a:xfrm>
            <a:off x="5003800" y="3717925"/>
            <a:ext cx="3916680" cy="2447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内容占位符 2"/>
          <p:cNvSpPr>
            <a:spLocks noGrp="1" noChangeArrowheads="1"/>
          </p:cNvSpPr>
          <p:nvPr>
            <p:ph idx="1"/>
          </p:nvPr>
        </p:nvSpPr>
        <p:spPr>
          <a:xfrm>
            <a:off x="684530" y="1412875"/>
            <a:ext cx="7862570" cy="5534025"/>
          </a:xfrm>
        </p:spPr>
        <p:txBody>
          <a:bodyPr rtlCol="0">
            <a:normAutofit/>
          </a:bodyPr>
          <a:lstStyle/>
          <a:p>
            <a:pPr marL="81280" fontAlgn="auto">
              <a:lnSpc>
                <a:spcPct val="150000"/>
              </a:lnSpc>
              <a:spcAft>
                <a:spcPts val="100"/>
              </a:spcAft>
              <a:buFont typeface="Wingdings" panose="05000000000000000000" pitchFamily="2" charset="2"/>
              <a:buChar char="Ø"/>
              <a:defRPr/>
            </a:pPr>
            <a:r>
              <a:rPr lang="zh-CN" altLang="en-US" sz="2000" dirty="0">
                <a:solidFill>
                  <a:srgbClr val="FF0000"/>
                </a:solidFill>
                <a:latin typeface="+mj-ea"/>
                <a:ea typeface="+mj-ea"/>
                <a:cs typeface="+mn-cs"/>
                <a:sym typeface="楷体" panose="02010609060101010101" pitchFamily="49" charset="-122"/>
              </a:rPr>
              <a:t>一、我被捕不该自己负责（刘交的），而且坚持了八个月，与我有关的朋友，应该都转移了，如果还不走，被捕是不能怪我的；</a:t>
            </a:r>
            <a:endParaRPr lang="en-US" sz="1800" dirty="0">
              <a:solidFill>
                <a:srgbClr val="FF0000"/>
              </a:solidFill>
              <a:latin typeface="+mj-ea"/>
              <a:ea typeface="+mj-ea"/>
              <a:cs typeface="+mn-cs"/>
              <a:sym typeface="楷体" panose="02010609060101010101" pitchFamily="49" charset="-122"/>
            </a:endParaRPr>
          </a:p>
          <a:p>
            <a:pPr marL="81280" fontAlgn="auto">
              <a:lnSpc>
                <a:spcPct val="150000"/>
              </a:lnSpc>
              <a:spcAft>
                <a:spcPts val="100"/>
              </a:spcAft>
              <a:buFont typeface="Wingdings" panose="05000000000000000000" pitchFamily="2" charset="2"/>
              <a:buChar char="Ø"/>
              <a:defRPr/>
            </a:pPr>
            <a:r>
              <a:rPr lang="zh-CN" altLang="en-US" sz="2000" dirty="0">
                <a:solidFill>
                  <a:srgbClr val="FF0000"/>
                </a:solidFill>
                <a:latin typeface="+mj-ea"/>
                <a:ea typeface="+mj-ea"/>
                <a:cs typeface="+mn-cs"/>
                <a:sym typeface="楷体" panose="02010609060101010101" pitchFamily="49" charset="-122"/>
              </a:rPr>
              <a:t>二、苦了这样多年，眼看胜利了，自己却看不见胜利，那不惨了，比我更重要的人都变了，而二处要我选择的又是这样尖锐的两条路，不是工作就是枪毙。我死了对革命没有帮助，工作，也决不会影响胜利的到来，组织已经完了，我只能从个人来打算了；</a:t>
            </a:r>
            <a:endParaRPr lang="en-US" sz="1800" dirty="0">
              <a:solidFill>
                <a:srgbClr val="FF0000"/>
              </a:solidFill>
              <a:latin typeface="+mj-ea"/>
              <a:ea typeface="+mj-ea"/>
              <a:cs typeface="+mn-cs"/>
              <a:sym typeface="楷体" panose="02010609060101010101" pitchFamily="49" charset="-122"/>
            </a:endParaRPr>
          </a:p>
          <a:p>
            <a:pPr marL="81280" fontAlgn="auto">
              <a:lnSpc>
                <a:spcPct val="150000"/>
              </a:lnSpc>
              <a:spcAft>
                <a:spcPts val="100"/>
              </a:spcAft>
              <a:buFont typeface="Wingdings" panose="05000000000000000000" pitchFamily="2" charset="2"/>
              <a:buChar char="Ø"/>
              <a:defRPr/>
            </a:pPr>
            <a:r>
              <a:rPr lang="zh-CN" altLang="en-US" sz="2000" dirty="0">
                <a:solidFill>
                  <a:srgbClr val="FF0000"/>
                </a:solidFill>
                <a:latin typeface="+mj-ea"/>
                <a:ea typeface="+mj-ea"/>
                <a:cs typeface="+mn-cs"/>
                <a:sym typeface="楷体" panose="02010609060101010101" pitchFamily="49" charset="-122"/>
              </a:rPr>
              <a:t>三、我太太的身体太坏，一定会拖死在牢里的，为她着想，我也只好工作。</a:t>
            </a:r>
          </a:p>
          <a:p>
            <a:pPr marL="81280" fontAlgn="auto">
              <a:lnSpc>
                <a:spcPct val="81000"/>
              </a:lnSpc>
              <a:spcAft>
                <a:spcPts val="0"/>
              </a:spcAft>
              <a:defRPr/>
            </a:pPr>
            <a:endParaRPr lang="zh-CN" altLang="en-US" dirty="0">
              <a:solidFill>
                <a:srgbClr val="FDE11C"/>
              </a:solidFill>
              <a:latin typeface="华文新魏" panose="02010800040101010101" pitchFamily="2" charset="-122"/>
              <a:cs typeface="+mn-cs"/>
              <a:sym typeface="楷体" panose="02010609060101010101" pitchFamily="49" charset="-122"/>
            </a:endParaRPr>
          </a:p>
          <a:p>
            <a:pPr marL="81280" fontAlgn="auto">
              <a:lnSpc>
                <a:spcPct val="81000"/>
              </a:lnSpc>
              <a:spcAft>
                <a:spcPts val="0"/>
              </a:spcAft>
              <a:defRPr/>
            </a:pPr>
            <a:r>
              <a:rPr lang="en-US" dirty="0">
                <a:latin typeface="华文新魏" panose="02010800040101010101" pitchFamily="2" charset="-122"/>
                <a:ea typeface="华文新魏" panose="02010800040101010101" pitchFamily="2" charset="-122"/>
                <a:cs typeface="+mn-cs"/>
                <a:sym typeface="楷体" panose="02010609060101010101" pitchFamily="49" charset="-122"/>
              </a:rPr>
              <a:t> </a:t>
            </a:r>
            <a:endParaRPr lang="zh-CN" altLang="en-US" dirty="0">
              <a:cs typeface="+mn-cs"/>
            </a:endParaRPr>
          </a:p>
        </p:txBody>
      </p:sp>
      <p:sp>
        <p:nvSpPr>
          <p:cNvPr id="141315" name="Text Box 3"/>
          <p:cNvSpPr txBox="1">
            <a:spLocks noChangeArrowheads="1"/>
          </p:cNvSpPr>
          <p:nvPr/>
        </p:nvSpPr>
        <p:spPr bwMode="auto">
          <a:xfrm>
            <a:off x="755650" y="836930"/>
            <a:ext cx="4653915" cy="584200"/>
          </a:xfrm>
          <a:prstGeom prst="rect">
            <a:avLst/>
          </a:prstGeom>
          <a:noFill/>
          <a:ln w="9525">
            <a:noFill/>
            <a:miter lim="800000"/>
          </a:ln>
        </p:spPr>
        <p:txBody>
          <a:bodyPr wrap="none">
            <a:spAutoFit/>
          </a:bodyPr>
          <a:lstStyle/>
          <a:p>
            <a:pPr fontAlgn="auto">
              <a:spcBef>
                <a:spcPts val="0"/>
              </a:spcBef>
              <a:spcAft>
                <a:spcPts val="0"/>
              </a:spcAft>
              <a:defRPr/>
            </a:pPr>
            <a:r>
              <a:rPr lang="zh-CN" sz="3200" dirty="0">
                <a:solidFill>
                  <a:srgbClr val="FF0000"/>
                </a:solidFill>
                <a:latin typeface="+mj-ea"/>
                <a:ea typeface="+mj-ea"/>
                <a:cs typeface="+mn-cs"/>
                <a:sym typeface="楷体" panose="02010609060101010101" pitchFamily="49" charset="-122"/>
              </a:rPr>
              <a:t>李文祥的三个叛变理由：</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7" name="Picture 2"/>
          <p:cNvPicPr>
            <a:picLocks noChangeAspect="1" noChangeArrowheads="1"/>
          </p:cNvPicPr>
          <p:nvPr/>
        </p:nvPicPr>
        <p:blipFill>
          <a:blip r:embed="rId2" cstate="print"/>
          <a:srcRect/>
          <a:stretch>
            <a:fillRect/>
          </a:stretch>
        </p:blipFill>
        <p:spPr bwMode="auto">
          <a:xfrm>
            <a:off x="827405" y="1628775"/>
            <a:ext cx="2673350" cy="3313430"/>
          </a:xfrm>
          <a:prstGeom prst="rect">
            <a:avLst/>
          </a:prstGeom>
          <a:noFill/>
          <a:ln w="9525">
            <a:noFill/>
            <a:miter lim="800000"/>
            <a:headEnd/>
            <a:tailEnd/>
          </a:ln>
        </p:spPr>
      </p:pic>
      <p:sp>
        <p:nvSpPr>
          <p:cNvPr id="142339" name="标题 1"/>
          <p:cNvSpPr>
            <a:spLocks noGrp="1" noChangeArrowheads="1"/>
          </p:cNvSpPr>
          <p:nvPr>
            <p:ph type="title" idx="4294967295"/>
          </p:nvPr>
        </p:nvSpPr>
        <p:spPr>
          <a:xfrm>
            <a:off x="457200" y="276225"/>
            <a:ext cx="8075930" cy="1065530"/>
          </a:xfrm>
        </p:spPr>
        <p:txBody>
          <a:bodyPr rtlCol="0">
            <a:normAutofit/>
          </a:bodyPr>
          <a:lstStyle/>
          <a:p>
            <a:pPr fontAlgn="auto">
              <a:spcAft>
                <a:spcPts val="0"/>
              </a:spcAft>
              <a:defRPr/>
            </a:pPr>
            <a:r>
              <a:rPr lang="zh-CN" altLang="en-US" sz="3600" dirty="0">
                <a:solidFill>
                  <a:srgbClr val="FF0000"/>
                </a:solidFill>
                <a:latin typeface="+mj-ea"/>
                <a:sym typeface="微软雅黑" panose="020B0503020204020204" charset="-122"/>
              </a:rPr>
              <a:t>邓致久为救家人牺牲自己</a:t>
            </a:r>
          </a:p>
        </p:txBody>
      </p:sp>
      <p:sp>
        <p:nvSpPr>
          <p:cNvPr id="142340" name="内容占位符 3"/>
          <p:cNvSpPr>
            <a:spLocks noGrp="1" noChangeArrowheads="1"/>
          </p:cNvSpPr>
          <p:nvPr>
            <p:ph idx="1"/>
          </p:nvPr>
        </p:nvSpPr>
        <p:spPr>
          <a:xfrm>
            <a:off x="3851275" y="2063750"/>
            <a:ext cx="4897755" cy="3311525"/>
          </a:xfrm>
        </p:spPr>
        <p:txBody>
          <a:bodyPr rtlCol="0">
            <a:normAutofit/>
          </a:bodyPr>
          <a:lstStyle/>
          <a:p>
            <a:pPr fontAlgn="auto">
              <a:spcAft>
                <a:spcPts val="0"/>
              </a:spcAft>
              <a:buFont typeface="Wingdings" panose="05000000000000000000" pitchFamily="2" charset="2"/>
              <a:buChar char="Ø"/>
              <a:defRPr/>
            </a:pPr>
            <a:r>
              <a:rPr lang="en-US" altLang="zh-CN" dirty="0">
                <a:solidFill>
                  <a:srgbClr val="FF0000"/>
                </a:solidFill>
                <a:latin typeface="宋体" panose="02010600030101010101" pitchFamily="2" charset="-122"/>
                <a:cs typeface="+mn-cs"/>
                <a:sym typeface="楷体" panose="02010609060101010101" pitchFamily="49" charset="-122"/>
              </a:rPr>
              <a:t>1909</a:t>
            </a:r>
            <a:r>
              <a:rPr lang="zh-CN" altLang="en-US" dirty="0">
                <a:solidFill>
                  <a:srgbClr val="FF0000"/>
                </a:solidFill>
                <a:latin typeface="宋体" panose="02010600030101010101" pitchFamily="2" charset="-122"/>
                <a:cs typeface="+mn-cs"/>
                <a:sym typeface="楷体" panose="02010609060101010101" pitchFamily="49" charset="-122"/>
              </a:rPr>
              <a:t>年出生，四川广安观阁镇人。</a:t>
            </a:r>
            <a:endParaRPr lang="en-US" dirty="0">
              <a:solidFill>
                <a:srgbClr val="FF0000"/>
              </a:solidFill>
              <a:latin typeface="宋体" panose="02010600030101010101" pitchFamily="2" charset="-122"/>
              <a:cs typeface="+mn-cs"/>
              <a:sym typeface="楷体" panose="02010609060101010101" pitchFamily="49" charset="-122"/>
            </a:endParaRPr>
          </a:p>
          <a:p>
            <a:pPr fontAlgn="auto">
              <a:spcAft>
                <a:spcPts val="0"/>
              </a:spcAft>
              <a:buFont typeface="Wingdings" panose="05000000000000000000" pitchFamily="2" charset="2"/>
              <a:buChar char="Ø"/>
              <a:defRPr/>
            </a:pPr>
            <a:r>
              <a:rPr lang="en-US" dirty="0">
                <a:solidFill>
                  <a:srgbClr val="FDE11C"/>
                </a:solidFill>
                <a:latin typeface="宋体" panose="02010600030101010101" pitchFamily="2" charset="-122"/>
                <a:cs typeface="+mn-cs"/>
                <a:sym typeface="楷体" panose="02010609060101010101" pitchFamily="49" charset="-122"/>
              </a:rPr>
              <a:t> </a:t>
            </a:r>
            <a:r>
              <a:rPr lang="en-US" altLang="zh-CN" dirty="0">
                <a:solidFill>
                  <a:srgbClr val="FF0000"/>
                </a:solidFill>
                <a:latin typeface="宋体" panose="02010600030101010101" pitchFamily="2" charset="-122"/>
                <a:cs typeface="+mn-cs"/>
                <a:sym typeface="楷体" panose="02010609060101010101" pitchFamily="49" charset="-122"/>
              </a:rPr>
              <a:t>1928</a:t>
            </a:r>
            <a:r>
              <a:rPr lang="zh-CN" altLang="en-US" dirty="0">
                <a:solidFill>
                  <a:srgbClr val="FF0000"/>
                </a:solidFill>
                <a:latin typeface="宋体" panose="02010600030101010101" pitchFamily="2" charset="-122"/>
                <a:cs typeface="+mn-cs"/>
                <a:sym typeface="楷体" panose="02010609060101010101" pitchFamily="49" charset="-122"/>
              </a:rPr>
              <a:t>年在上海中国公学读书时加入共产党。</a:t>
            </a:r>
          </a:p>
          <a:p>
            <a:pPr fontAlgn="auto">
              <a:spcAft>
                <a:spcPts val="0"/>
              </a:spcAft>
              <a:buFont typeface="Wingdings 2" panose="05020102010507070707"/>
              <a:buNone/>
              <a:defRPr/>
            </a:pPr>
            <a:endParaRPr lang="zh-CN" altLang="en-US" dirty="0">
              <a:ea typeface="华文新魏" panose="02010800040101010101" pitchFamily="2" charset="-122"/>
              <a:cs typeface="+mn-cs"/>
              <a:sym typeface="楷体" panose="02010609060101010101" pitchFamily="49" charset="-122"/>
            </a:endParaRPr>
          </a:p>
        </p:txBody>
      </p:sp>
      <p:sp>
        <p:nvSpPr>
          <p:cNvPr id="2" name="TextBox 2"/>
          <p:cNvSpPr>
            <a:spLocks noChangeArrowheads="1"/>
          </p:cNvSpPr>
          <p:nvPr/>
        </p:nvSpPr>
        <p:spPr bwMode="auto">
          <a:xfrm>
            <a:off x="1187450" y="5158105"/>
            <a:ext cx="2663825" cy="400050"/>
          </a:xfrm>
          <a:prstGeom prst="rect">
            <a:avLst/>
          </a:prstGeom>
          <a:noFill/>
          <a:ln w="9525">
            <a:noFill/>
            <a:miter lim="800000"/>
          </a:ln>
        </p:spPr>
        <p:txBody>
          <a:bodyPr>
            <a:spAutoFit/>
          </a:bodyPr>
          <a:lstStyle/>
          <a:p>
            <a:r>
              <a:rPr lang="zh-CN" altLang="en-US" sz="2000">
                <a:solidFill>
                  <a:srgbClr val="FF0000"/>
                </a:solidFill>
                <a:latin typeface="华文新魏" panose="02010800040101010101" pitchFamily="2" charset="-122"/>
                <a:ea typeface="黑体" panose="02010609060101010101" pitchFamily="49" charset="-122"/>
                <a:sym typeface="楷体" panose="02010609060101010101" pitchFamily="49" charset="-122"/>
              </a:rPr>
              <a:t>邓致久烈士</a:t>
            </a:r>
            <a:endParaRPr lang="zh-CN" altLang="en-US">
              <a:solidFill>
                <a:srgbClr val="FF0000"/>
              </a:solidFill>
              <a:latin typeface="Cambria" panose="02040503050406030204" charset="0"/>
              <a:ea typeface="黑体" panose="02010609060101010101" pitchFamily="49" charset="-122"/>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ext Box 4"/>
          <p:cNvSpPr>
            <a:spLocks noChangeArrowheads="1"/>
          </p:cNvSpPr>
          <p:nvPr/>
        </p:nvSpPr>
        <p:spPr bwMode="auto">
          <a:xfrm>
            <a:off x="466725" y="1557655"/>
            <a:ext cx="8137525" cy="4023995"/>
          </a:xfrm>
          <a:prstGeom prst="rect">
            <a:avLst/>
          </a:prstGeom>
          <a:noFill/>
          <a:ln w="9525">
            <a:noFill/>
            <a:miter lim="800000"/>
          </a:ln>
        </p:spPr>
        <p:txBody>
          <a:bodyPr>
            <a:spAutoFit/>
          </a:bodyPr>
          <a:lstStyle/>
          <a:p>
            <a:r>
              <a:rPr lang="zh-CN" altLang="en-US" sz="2400" dirty="0">
                <a:solidFill>
                  <a:srgbClr val="FF0000"/>
                </a:solidFill>
                <a:latin typeface="+mj-ea"/>
                <a:ea typeface="+mj-ea"/>
                <a:sym typeface="华文新魏" panose="02010800040101010101" pitchFamily="2" charset="-122"/>
              </a:rPr>
              <a:t>妻子唐克珍解放后撰文哭丈夫：</a:t>
            </a:r>
          </a:p>
          <a:p>
            <a:r>
              <a:rPr lang="zh-CN" altLang="en-US" sz="2400" dirty="0">
                <a:solidFill>
                  <a:srgbClr val="FF0000"/>
                </a:solidFill>
                <a:latin typeface="+mj-ea"/>
                <a:ea typeface="+mj-ea"/>
                <a:sym typeface="华文新魏" panose="02010800040101010101" pitchFamily="2" charset="-122"/>
              </a:rPr>
              <a:t>溯维烈士生前急公尚义，沉毅寡言，虽曾为伪乡镇长参议员等职，但赋性耿介，不苟取予，兼以交游颇广，急人之急，平昔毫无积蓄，今则家境萧条，自其被捕之后，家人生活惟赖借贷典当及珍之母家时相接济以度日，中尚寓一线之望庶我先夫早日生还，胡为苍天不怜，情缘永绝，烈士竟于解放之前惨殉矣，珍犹忆其从容就捕最后一别，慷慨激昂而谓珍日，我今恐不能与卿其耐心代我扶养，感且不亏党中组织誓死决不暴露也，呜呼壮哉，呜呼伤哉，曾几何时景象全非，犹在耳，人完成仁，悲恸之余爰撰俚句聊当一哭。</a:t>
            </a:r>
          </a:p>
          <a:p>
            <a:endParaRPr lang="zh-CN" altLang="en-US" dirty="0">
              <a:solidFill>
                <a:srgbClr val="000000"/>
              </a:solidFill>
              <a:latin typeface="+mj-ea"/>
              <a:ea typeface="+mj-ea"/>
              <a:sym typeface="黑体" panose="02010609060101010101" pitchFamily="49" charset="-122"/>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5" name="Picture 4" descr="艾仲伦1"/>
          <p:cNvPicPr>
            <a:picLocks noChangeAspect="1" noChangeArrowheads="1"/>
          </p:cNvPicPr>
          <p:nvPr/>
        </p:nvPicPr>
        <p:blipFill>
          <a:blip r:embed="rId2" cstate="print"/>
          <a:srcRect/>
          <a:stretch>
            <a:fillRect/>
          </a:stretch>
        </p:blipFill>
        <p:spPr bwMode="auto">
          <a:xfrm>
            <a:off x="827584" y="836712"/>
            <a:ext cx="3253754" cy="2137518"/>
          </a:xfrm>
          <a:prstGeom prst="rect">
            <a:avLst/>
          </a:prstGeom>
          <a:noFill/>
          <a:ln w="9525">
            <a:noFill/>
            <a:miter lim="800000"/>
            <a:headEnd/>
            <a:tailEnd/>
          </a:ln>
        </p:spPr>
      </p:pic>
      <p:sp>
        <p:nvSpPr>
          <p:cNvPr id="144387" name="Text Box 5"/>
          <p:cNvSpPr>
            <a:spLocks noChangeArrowheads="1"/>
          </p:cNvSpPr>
          <p:nvPr/>
        </p:nvSpPr>
        <p:spPr bwMode="auto">
          <a:xfrm>
            <a:off x="395536" y="2974230"/>
            <a:ext cx="3888432" cy="461665"/>
          </a:xfrm>
          <a:prstGeom prst="rect">
            <a:avLst/>
          </a:prstGeom>
          <a:noFill/>
          <a:ln w="9525">
            <a:noFill/>
            <a:miter lim="800000"/>
          </a:ln>
        </p:spPr>
        <p:txBody>
          <a:bodyPr wrap="square">
            <a:spAutoFit/>
          </a:bodyPr>
          <a:lstStyle/>
          <a:p>
            <a:pPr fontAlgn="auto">
              <a:spcBef>
                <a:spcPct val="50000"/>
              </a:spcBef>
              <a:spcAft>
                <a:spcPts val="0"/>
              </a:spcAft>
              <a:defRPr/>
            </a:pPr>
            <a:r>
              <a:rPr lang="zh-CN" altLang="en-US" sz="2400" dirty="0">
                <a:solidFill>
                  <a:srgbClr val="FF0000"/>
                </a:solidFill>
                <a:latin typeface="+mj-ea"/>
                <a:ea typeface="+mj-ea"/>
                <a:cs typeface="+mn-cs"/>
                <a:sym typeface="华文新魏" panose="02010800040101010101" pitchFamily="2" charset="-122"/>
              </a:rPr>
              <a:t> 艾仲伦烈士与其爱人合影</a:t>
            </a:r>
          </a:p>
        </p:txBody>
      </p:sp>
      <p:sp>
        <p:nvSpPr>
          <p:cNvPr id="2" name="TextBox 1"/>
          <p:cNvSpPr txBox="1"/>
          <p:nvPr/>
        </p:nvSpPr>
        <p:spPr>
          <a:xfrm>
            <a:off x="611560" y="3435895"/>
            <a:ext cx="7704857" cy="3046095"/>
          </a:xfrm>
          <a:prstGeom prst="rect">
            <a:avLst/>
          </a:prstGeom>
          <a:noFill/>
        </p:spPr>
        <p:txBody>
          <a:bodyPr wrap="square" rtlCol="0">
            <a:spAutoFit/>
          </a:bodyPr>
          <a:lstStyle/>
          <a:p>
            <a:r>
              <a:rPr lang="zh-CN" altLang="en-US" sz="2400" dirty="0">
                <a:solidFill>
                  <a:srgbClr val="FF0000"/>
                </a:solidFill>
                <a:latin typeface="+mj-ea"/>
                <a:ea typeface="+mj-ea"/>
              </a:rPr>
              <a:t>艾良珍：</a:t>
            </a:r>
          </a:p>
          <a:p>
            <a:r>
              <a:rPr lang="zh-CN" altLang="en-US" sz="2400" dirty="0">
                <a:solidFill>
                  <a:srgbClr val="FF0000"/>
                </a:solidFill>
                <a:latin typeface="+mj-ea"/>
                <a:ea typeface="+mj-ea"/>
              </a:rPr>
              <a:t>在所有“</a:t>
            </a:r>
            <a:r>
              <a:rPr lang="en-US" altLang="zh-CN" sz="2400" dirty="0">
                <a:solidFill>
                  <a:srgbClr val="FF0000"/>
                </a:solidFill>
                <a:latin typeface="+mj-ea"/>
                <a:ea typeface="+mj-ea"/>
              </a:rPr>
              <a:t>11·27</a:t>
            </a:r>
            <a:r>
              <a:rPr lang="zh-CN" altLang="en-US" sz="2400" dirty="0">
                <a:solidFill>
                  <a:srgbClr val="FF0000"/>
                </a:solidFill>
                <a:latin typeface="+mj-ea"/>
                <a:ea typeface="+mj-ea"/>
              </a:rPr>
              <a:t>”烈士遗留下的子女中，也许我的年龄是最小的。我生于</a:t>
            </a:r>
            <a:r>
              <a:rPr lang="en-US" altLang="zh-CN" sz="2400" dirty="0">
                <a:solidFill>
                  <a:srgbClr val="FF0000"/>
                </a:solidFill>
                <a:latin typeface="+mj-ea"/>
                <a:ea typeface="+mj-ea"/>
              </a:rPr>
              <a:t>1950</a:t>
            </a:r>
            <a:r>
              <a:rPr lang="zh-CN" altLang="en-US" sz="2400" dirty="0">
                <a:solidFill>
                  <a:srgbClr val="FF0000"/>
                </a:solidFill>
                <a:latin typeface="+mj-ea"/>
                <a:ea typeface="+mj-ea"/>
              </a:rPr>
              <a:t>年，父亲为新中国献身的时候，我还在妈妈肚子里。从会喊“妈妈”那一天起，我就渴望着叫一声“爸爸”；妈妈终身未再嫁，和我共同深深地怀念着父亲，直到</a:t>
            </a:r>
            <a:r>
              <a:rPr lang="en-US" altLang="zh-CN" sz="2400" dirty="0">
                <a:solidFill>
                  <a:srgbClr val="FF0000"/>
                </a:solidFill>
                <a:latin typeface="+mj-ea"/>
                <a:ea typeface="+mj-ea"/>
              </a:rPr>
              <a:t>1994</a:t>
            </a:r>
            <a:r>
              <a:rPr lang="zh-CN" altLang="en-US" sz="2400" dirty="0">
                <a:solidFill>
                  <a:srgbClr val="FF0000"/>
                </a:solidFill>
                <a:latin typeface="+mj-ea"/>
                <a:ea typeface="+mj-ea"/>
              </a:rPr>
              <a:t>年去世。她是永远地失去了丈夫，而我，是从未见过父亲的女儿。</a:t>
            </a:r>
          </a:p>
          <a:p>
            <a:r>
              <a:rPr lang="en-US" altLang="zh-CN" sz="2400" dirty="0">
                <a:solidFill>
                  <a:srgbClr val="FF0000"/>
                </a:solidFill>
                <a:latin typeface="+mj-ea"/>
                <a:ea typeface="+mj-ea"/>
              </a:rPr>
              <a:t> </a:t>
            </a:r>
            <a:endParaRPr lang="zh-CN" altLang="en-US" sz="2400" dirty="0">
              <a:solidFill>
                <a:srgbClr val="FF0000"/>
              </a:solidFill>
              <a:latin typeface="+mj-ea"/>
              <a:ea typeface="+mj-ea"/>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8008" y="2060848"/>
            <a:ext cx="3362282" cy="1622301"/>
          </a:xfrm>
          <a:prstGeom prst="rect">
            <a:avLst/>
          </a:prstGeom>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solidFill>
                  <a:srgbClr val="FF0000"/>
                </a:solidFill>
                <a:latin typeface="+mj-ea"/>
              </a:rPr>
              <a:t>艾仲伦女儿艾良珍回忆：</a:t>
            </a:r>
          </a:p>
        </p:txBody>
      </p:sp>
      <p:sp>
        <p:nvSpPr>
          <p:cNvPr id="3" name="内容占位符 2"/>
          <p:cNvSpPr>
            <a:spLocks noGrp="1"/>
          </p:cNvSpPr>
          <p:nvPr>
            <p:ph idx="1"/>
          </p:nvPr>
        </p:nvSpPr>
        <p:spPr/>
        <p:txBody>
          <a:bodyPr/>
          <a:lstStyle/>
          <a:p>
            <a:pPr marL="0" indent="0">
              <a:buNone/>
            </a:pPr>
            <a:r>
              <a:rPr lang="en-US" altLang="zh-CN" sz="2400" dirty="0">
                <a:solidFill>
                  <a:srgbClr val="FF0000"/>
                </a:solidFill>
                <a:latin typeface="+mj-ea"/>
                <a:ea typeface="+mj-ea"/>
              </a:rPr>
              <a:t>   </a:t>
            </a:r>
            <a:r>
              <a:rPr lang="zh-CN" altLang="en-US" sz="2800" dirty="0">
                <a:solidFill>
                  <a:srgbClr val="FF0000"/>
                </a:solidFill>
                <a:latin typeface="+mj-ea"/>
                <a:ea typeface="+mj-ea"/>
              </a:rPr>
              <a:t>曾叔叔告诉我：一连几天，我的父亲艾仲伦，就在特务的押解下，天天上街找亲戚朋友熟人，借钱、借米、赊油、盐、煤炭，为“囚饭”奔波，为维持难友们的最低生活操劳</a:t>
            </a:r>
            <a:r>
              <a:rPr lang="en-US" altLang="zh-CN" sz="2800" dirty="0">
                <a:solidFill>
                  <a:srgbClr val="FF0000"/>
                </a:solidFill>
                <a:latin typeface="+mj-ea"/>
                <a:ea typeface="+mj-ea"/>
              </a:rPr>
              <a:t>……</a:t>
            </a:r>
          </a:p>
          <a:p>
            <a:pPr marL="0" indent="0">
              <a:buNone/>
            </a:pPr>
            <a:r>
              <a:rPr lang="zh-CN" altLang="en-US" sz="2800" dirty="0">
                <a:solidFill>
                  <a:srgbClr val="FF0000"/>
                </a:solidFill>
                <a:latin typeface="+mj-ea"/>
                <a:ea typeface="+mj-ea"/>
              </a:rPr>
              <a:t>   此后有一天，一个亲戚慌慌张张跑来告诉我的妈妈（我妈妈因怀着我被保释在家）说，看见我的爸爸正被特务押着在大街上借钱借米。我妈妈急忙跑出来，他们俩在借米的亲戚家说了几句话。妈妈伤心得直掉眼泪，她后来告诉我说，爸爸瘦得只剩下骨头，不成人样了，一张面孔腊黄腊黄，</a:t>
            </a:r>
          </a:p>
          <a:p>
            <a:pPr marL="0" indent="0">
              <a:buNone/>
            </a:pPr>
            <a:endParaRPr lang="zh-CN" altLang="en-US"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800" dirty="0">
                <a:solidFill>
                  <a:srgbClr val="FF0000"/>
                </a:solidFill>
                <a:latin typeface="+mj-ea"/>
                <a:ea typeface="+mj-ea"/>
              </a:rPr>
              <a:t>身上都是伤疤，</a:t>
            </a:r>
            <a:r>
              <a:rPr lang="en-US" altLang="zh-CN" sz="2800" dirty="0">
                <a:solidFill>
                  <a:srgbClr val="FF0000"/>
                </a:solidFill>
                <a:latin typeface="+mj-ea"/>
                <a:ea typeface="+mj-ea"/>
              </a:rPr>
              <a:t>……</a:t>
            </a:r>
            <a:r>
              <a:rPr lang="zh-CN" altLang="en-US" sz="2800" dirty="0">
                <a:solidFill>
                  <a:srgbClr val="FF0000"/>
                </a:solidFill>
                <a:latin typeface="+mj-ea"/>
                <a:ea typeface="+mj-ea"/>
              </a:rPr>
              <a:t>爸爸眼里含着泪安慰妈妈说：“不要难过，要克服困难，一定要坚持活下去。我自己做的事决不后悔，要打，要杀，我独自承担！”</a:t>
            </a:r>
          </a:p>
          <a:p>
            <a:pPr marL="0" indent="0">
              <a:buNone/>
            </a:pPr>
            <a:r>
              <a:rPr lang="zh-CN" altLang="en-US" sz="2800" dirty="0">
                <a:solidFill>
                  <a:srgbClr val="FF0000"/>
                </a:solidFill>
                <a:latin typeface="+mj-ea"/>
                <a:ea typeface="+mj-ea"/>
              </a:rPr>
              <a:t>  过了两天，我的表舅在一条小巷里突然碰见了我的父亲。表舅看看离了几米远的特务说：“你跑呀！”若我父亲要跑，表舅可以拦住特务。但父亲轻轻摇头说：“我不跑。新世界饭店还关押着一百多人，他们在等米下锅。我跑了他们怎么办？”表舅跺脚步长叹，目送我的父亲被特务押着越走越远。</a:t>
            </a:r>
          </a:p>
          <a:p>
            <a:endParaRPr lang="zh-CN" altLang="en-US"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908720"/>
            <a:ext cx="8291264" cy="5217443"/>
          </a:xfrm>
        </p:spPr>
        <p:txBody>
          <a:bodyPr/>
          <a:lstStyle/>
          <a:p>
            <a:pPr marL="0" indent="0">
              <a:buNone/>
            </a:pPr>
            <a:endParaRPr lang="en-US" altLang="zh-CN" sz="2800" b="1" dirty="0">
              <a:solidFill>
                <a:srgbClr val="FF0000"/>
              </a:solidFill>
              <a:latin typeface="+mj-ea"/>
            </a:endParaRPr>
          </a:p>
          <a:p>
            <a:pPr marL="0" indent="0">
              <a:buNone/>
            </a:pPr>
            <a:r>
              <a:rPr lang="zh-CN" altLang="en-US" sz="2800" b="1" dirty="0">
                <a:solidFill>
                  <a:srgbClr val="FF0000"/>
                </a:solidFill>
                <a:latin typeface="+mj-ea"/>
              </a:rPr>
              <a:t>   </a:t>
            </a:r>
            <a:r>
              <a:rPr lang="zh-CN" altLang="en-US" sz="2800" dirty="0">
                <a:solidFill>
                  <a:srgbClr val="FF0000"/>
                </a:solidFill>
                <a:latin typeface="+mj-ea"/>
                <a:ea typeface="+mj-ea"/>
              </a:rPr>
              <a:t>对革命事业有极强的功利色彩</a:t>
            </a:r>
            <a:r>
              <a:rPr lang="en-US" altLang="zh-CN" sz="2800" dirty="0">
                <a:solidFill>
                  <a:srgbClr val="FF0000"/>
                </a:solidFill>
                <a:latin typeface="+mj-ea"/>
                <a:ea typeface="+mj-ea"/>
              </a:rPr>
              <a:t>——</a:t>
            </a:r>
            <a:r>
              <a:rPr lang="zh-CN" altLang="en-US" sz="2800" dirty="0">
                <a:solidFill>
                  <a:srgbClr val="FF0000"/>
                </a:solidFill>
                <a:latin typeface="+mj-ea"/>
                <a:ea typeface="+mj-ea"/>
              </a:rPr>
              <a:t>叛徒对个人主义是坚守的，突破这个底线时，他们就出现另外一种面孔。 </a:t>
            </a:r>
          </a:p>
          <a:p>
            <a:pPr marL="0" indent="0">
              <a:buNone/>
            </a:pPr>
            <a:r>
              <a:rPr lang="en-US" altLang="zh-CN" dirty="0"/>
              <a:t>  </a:t>
            </a:r>
            <a:r>
              <a:rPr lang="zh-CN" altLang="zh-CN" sz="2800" dirty="0">
                <a:solidFill>
                  <a:srgbClr val="FF0000"/>
                </a:solidFill>
                <a:latin typeface="+mj-ea"/>
                <a:ea typeface="+mj-ea"/>
              </a:rPr>
              <a:t>李文祥：地下党重庆城区支部书记，被捕后坚守</a:t>
            </a:r>
            <a:r>
              <a:rPr lang="en-US" altLang="zh-CN" sz="2800" dirty="0">
                <a:solidFill>
                  <a:srgbClr val="FF0000"/>
                </a:solidFill>
                <a:latin typeface="+mj-ea"/>
                <a:ea typeface="+mj-ea"/>
              </a:rPr>
              <a:t>8</a:t>
            </a:r>
            <a:r>
              <a:rPr lang="zh-CN" altLang="zh-CN" sz="2800" dirty="0">
                <a:solidFill>
                  <a:srgbClr val="FF0000"/>
                </a:solidFill>
                <a:latin typeface="+mj-ea"/>
                <a:ea typeface="+mj-ea"/>
              </a:rPr>
              <a:t>个月因不堪折磨叛变，</a:t>
            </a:r>
            <a:r>
              <a:rPr lang="en-US" altLang="zh-CN" sz="2800" dirty="0">
                <a:solidFill>
                  <a:srgbClr val="FF0000"/>
                </a:solidFill>
                <a:latin typeface="+mj-ea"/>
                <a:ea typeface="+mj-ea"/>
              </a:rPr>
              <a:t>1950</a:t>
            </a:r>
            <a:r>
              <a:rPr lang="zh-CN" altLang="zh-CN" sz="2800" dirty="0">
                <a:solidFill>
                  <a:srgbClr val="FF0000"/>
                </a:solidFill>
                <a:latin typeface="+mj-ea"/>
                <a:ea typeface="+mj-ea"/>
              </a:rPr>
              <a:t>年被逮捕，</a:t>
            </a:r>
            <a:r>
              <a:rPr lang="en-US" altLang="zh-CN" sz="2800" dirty="0">
                <a:solidFill>
                  <a:srgbClr val="FF0000"/>
                </a:solidFill>
                <a:latin typeface="+mj-ea"/>
                <a:ea typeface="+mj-ea"/>
              </a:rPr>
              <a:t>1951</a:t>
            </a:r>
            <a:r>
              <a:rPr lang="zh-CN" altLang="zh-CN" sz="2800" dirty="0">
                <a:solidFill>
                  <a:srgbClr val="FF0000"/>
                </a:solidFill>
                <a:latin typeface="+mj-ea"/>
                <a:ea typeface="+mj-ea"/>
              </a:rPr>
              <a:t>年</a:t>
            </a:r>
            <a:r>
              <a:rPr lang="en-US" altLang="zh-CN" sz="2800" dirty="0">
                <a:solidFill>
                  <a:srgbClr val="FF0000"/>
                </a:solidFill>
                <a:latin typeface="+mj-ea"/>
                <a:ea typeface="+mj-ea"/>
              </a:rPr>
              <a:t>2</a:t>
            </a:r>
            <a:r>
              <a:rPr lang="zh-CN" altLang="zh-CN" sz="2800" dirty="0">
                <a:solidFill>
                  <a:srgbClr val="FF0000"/>
                </a:solidFill>
                <a:latin typeface="+mj-ea"/>
                <a:ea typeface="+mj-ea"/>
              </a:rPr>
              <a:t>月被公审并执行死刑。</a:t>
            </a:r>
          </a:p>
        </p:txBody>
      </p:sp>
      <p:pic>
        <p:nvPicPr>
          <p:cNvPr id="7170" name="Picture 2" descr="G:\两馆照片\歌乐山\群雕广场烈士墓\渣滓洞-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3820456"/>
            <a:ext cx="3545979" cy="2492907"/>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圆角 24"/>
          <p:cNvSpPr/>
          <p:nvPr/>
        </p:nvSpPr>
        <p:spPr>
          <a:xfrm>
            <a:off x="611561" y="980729"/>
            <a:ext cx="2088231" cy="432047"/>
          </a:xfrm>
          <a:prstGeom prst="roundRect">
            <a:avLst/>
          </a:prstGeom>
          <a:solidFill>
            <a:srgbClr val="99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ct val="0"/>
              </a:spcBef>
              <a:defRPr/>
            </a:pPr>
            <a:r>
              <a:rPr lang="zh-CN" altLang="zh-CN" sz="2700" b="1" dirty="0">
                <a:solidFill>
                  <a:srgbClr val="FFFF00"/>
                </a:solidFill>
              </a:rPr>
              <a:t>启示之</a:t>
            </a:r>
            <a:r>
              <a:rPr lang="zh-CN" altLang="en-US" sz="2700" b="1" dirty="0">
                <a:solidFill>
                  <a:srgbClr val="FFFF00"/>
                </a:solidFill>
              </a:rPr>
              <a:t>三</a:t>
            </a:r>
            <a:r>
              <a:rPr lang="zh-CN" altLang="zh-CN" sz="2700" b="1" dirty="0">
                <a:solidFill>
                  <a:srgbClr val="FFFF00"/>
                </a:solidFill>
              </a:rPr>
              <a:t>：</a:t>
            </a:r>
            <a:endParaRPr lang="zh-CN" altLang="en-US" sz="2700" b="1" dirty="0">
              <a:solidFill>
                <a:srgbClr val="FFFF00"/>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a:solidFill>
                  <a:srgbClr val="FF0000"/>
                </a:solidFill>
                <a:latin typeface="+mj-ea"/>
              </a:rPr>
              <a:t>2018</a:t>
            </a:r>
            <a:r>
              <a:rPr lang="zh-CN" altLang="en-US" sz="3200" dirty="0">
                <a:solidFill>
                  <a:srgbClr val="FF0000"/>
                </a:solidFill>
                <a:latin typeface="+mj-ea"/>
              </a:rPr>
              <a:t>年</a:t>
            </a:r>
            <a:r>
              <a:rPr lang="en-US" altLang="zh-CN" sz="3200" dirty="0">
                <a:solidFill>
                  <a:srgbClr val="FF0000"/>
                </a:solidFill>
                <a:latin typeface="+mj-ea"/>
              </a:rPr>
              <a:t>3</a:t>
            </a:r>
            <a:r>
              <a:rPr lang="zh-CN" altLang="en-US" sz="3200" dirty="0">
                <a:solidFill>
                  <a:srgbClr val="FF0000"/>
                </a:solidFill>
                <a:latin typeface="+mj-ea"/>
              </a:rPr>
              <a:t>月，习近平总书记在重庆代表团讲话引述了“狱中八条”后指出：</a:t>
            </a:r>
          </a:p>
        </p:txBody>
      </p:sp>
      <p:sp>
        <p:nvSpPr>
          <p:cNvPr id="3" name="内容占位符 2"/>
          <p:cNvSpPr>
            <a:spLocks noGrp="1"/>
          </p:cNvSpPr>
          <p:nvPr>
            <p:ph idx="1"/>
          </p:nvPr>
        </p:nvSpPr>
        <p:spPr/>
        <p:txBody>
          <a:bodyPr/>
          <a:lstStyle/>
          <a:p>
            <a:pPr marL="0" indent="0">
              <a:buNone/>
            </a:pPr>
            <a:r>
              <a:rPr lang="en-US" altLang="zh-CN" sz="2800" dirty="0">
                <a:solidFill>
                  <a:srgbClr val="FF0000"/>
                </a:solidFill>
                <a:latin typeface="+mj-ea"/>
                <a:ea typeface="+mj-ea"/>
              </a:rPr>
              <a:t>    </a:t>
            </a:r>
          </a:p>
          <a:p>
            <a:pPr marL="0" indent="0">
              <a:buNone/>
            </a:pPr>
            <a:r>
              <a:rPr lang="en-US" altLang="zh-CN" sz="2800" dirty="0">
                <a:solidFill>
                  <a:srgbClr val="FF0000"/>
                </a:solidFill>
                <a:latin typeface="+mj-ea"/>
                <a:ea typeface="+mj-ea"/>
              </a:rPr>
              <a:t>    </a:t>
            </a:r>
            <a:r>
              <a:rPr lang="zh-CN" altLang="en-US" sz="2800" dirty="0">
                <a:solidFill>
                  <a:srgbClr val="FF0000"/>
                </a:solidFill>
                <a:latin typeface="+mj-ea"/>
                <a:ea typeface="+mj-ea"/>
              </a:rPr>
              <a:t>这意在警示后人，一个政党的思想道德建设是多么重要，一个共产党人的道德情操是多么重要，要特别注意防止领导成员腐化问题。</a:t>
            </a: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    </a:t>
            </a:r>
            <a:r>
              <a:rPr lang="zh-CN" altLang="en-US" sz="2800" dirty="0">
                <a:solidFill>
                  <a:srgbClr val="FF0000"/>
                </a:solidFill>
                <a:latin typeface="+mj-ea"/>
                <a:ea typeface="+mj-ea"/>
              </a:rPr>
              <a:t>立政德，就要明大德、守公德、严私德。明大德，就是要铸牢理想信念、锤炼坚强党性，这是领导干部首先要修好的“大德” 。</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内容占位符 5"/>
          <p:cNvSpPr>
            <a:spLocks noGrp="1" noChangeArrowheads="1"/>
          </p:cNvSpPr>
          <p:nvPr>
            <p:ph idx="4294967295"/>
          </p:nvPr>
        </p:nvSpPr>
        <p:spPr>
          <a:xfrm>
            <a:off x="683568" y="1052513"/>
            <a:ext cx="7848872" cy="5195887"/>
          </a:xfrm>
        </p:spPr>
        <p:txBody>
          <a:bodyPr/>
          <a:lstStyle/>
          <a:p>
            <a:pPr marL="82550" indent="0" eaLnBrk="1" hangingPunct="1">
              <a:buFont typeface="Wingdings" panose="05000000000000000000" pitchFamily="2" charset="2"/>
              <a:buNone/>
            </a:pPr>
            <a:endParaRPr lang="en-US" altLang="zh-CN" dirty="0">
              <a:solidFill>
                <a:srgbClr val="FF0000"/>
              </a:solidFill>
            </a:endParaRPr>
          </a:p>
          <a:p>
            <a:pPr marL="82550" indent="0" eaLnBrk="1" hangingPunct="1">
              <a:buFont typeface="Wingdings" panose="05000000000000000000" pitchFamily="2" charset="2"/>
              <a:buNone/>
            </a:pPr>
            <a:r>
              <a:rPr lang="zh-CN" altLang="en-US" sz="4000" dirty="0" smtClean="0">
                <a:solidFill>
                  <a:srgbClr val="FF0000"/>
                </a:solidFill>
                <a:latin typeface="+mj-ea"/>
                <a:ea typeface="+mj-ea"/>
              </a:rPr>
              <a:t>四、</a:t>
            </a:r>
            <a:r>
              <a:rPr lang="zh-CN" altLang="zh-CN" sz="4000" dirty="0">
                <a:solidFill>
                  <a:srgbClr val="FF0000"/>
                </a:solidFill>
                <a:latin typeface="+mj-ea"/>
                <a:ea typeface="+mj-ea"/>
              </a:rPr>
              <a:t>惨痛的历史</a:t>
            </a:r>
            <a:endParaRPr lang="en-US" altLang="zh-CN" sz="4000" dirty="0">
              <a:solidFill>
                <a:srgbClr val="FF0000"/>
              </a:solidFill>
              <a:latin typeface="+mj-ea"/>
              <a:ea typeface="+mj-ea"/>
            </a:endParaRPr>
          </a:p>
          <a:p>
            <a:pPr marL="82550" indent="0" eaLnBrk="1" hangingPunct="1">
              <a:buFont typeface="Wingdings" panose="05000000000000000000" pitchFamily="2" charset="2"/>
              <a:buNone/>
            </a:pPr>
            <a:endParaRPr lang="en-US" altLang="zh-CN" dirty="0">
              <a:solidFill>
                <a:srgbClr val="FF0000"/>
              </a:solidFill>
              <a:latin typeface="+mj-ea"/>
              <a:ea typeface="+mj-ea"/>
            </a:endParaRPr>
          </a:p>
          <a:p>
            <a:pPr marL="82550" indent="0" eaLnBrk="1" hangingPunct="1">
              <a:buFont typeface="Wingdings" panose="05000000000000000000" pitchFamily="2" charset="2"/>
              <a:buNone/>
            </a:pPr>
            <a:r>
              <a:rPr lang="zh-CN" altLang="en-US" dirty="0">
                <a:solidFill>
                  <a:srgbClr val="FF0000"/>
                </a:solidFill>
                <a:latin typeface="+mj-ea"/>
                <a:ea typeface="+mj-ea"/>
              </a:rPr>
              <a:t>历史与现实最沉重的话题</a:t>
            </a:r>
            <a:endParaRPr lang="en-US" altLang="zh-CN" dirty="0">
              <a:solidFill>
                <a:srgbClr val="FF0000"/>
              </a:solidFill>
              <a:latin typeface="+mj-ea"/>
              <a:ea typeface="+mj-ea"/>
            </a:endParaRPr>
          </a:p>
          <a:p>
            <a:pPr marL="82550" indent="0" eaLnBrk="1" hangingPunct="1">
              <a:buFont typeface="Wingdings" panose="05000000000000000000" pitchFamily="2" charset="2"/>
              <a:buNone/>
            </a:pPr>
            <a:r>
              <a:rPr lang="en-US" altLang="zh-CN" dirty="0">
                <a:solidFill>
                  <a:srgbClr val="FF0000"/>
                </a:solidFill>
                <a:latin typeface="+mj-ea"/>
                <a:ea typeface="+mj-ea"/>
              </a:rPr>
              <a:t>            ——</a:t>
            </a:r>
            <a:r>
              <a:rPr lang="zh-CN" altLang="en-US" dirty="0">
                <a:solidFill>
                  <a:srgbClr val="FF0000"/>
                </a:solidFill>
                <a:latin typeface="+mj-ea"/>
                <a:ea typeface="+mj-ea"/>
              </a:rPr>
              <a:t>堡垒最容易从内部攻破</a:t>
            </a:r>
          </a:p>
        </p:txBody>
      </p:sp>
    </p:spTree>
    <p:extLst>
      <p:ext uri="{BB962C8B-B14F-4D97-AF65-F5344CB8AC3E}">
        <p14:creationId xmlns:p14="http://schemas.microsoft.com/office/powerpoint/2010/main" val="2527401012"/>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标题 4"/>
          <p:cNvSpPr>
            <a:spLocks noGrp="1" noChangeArrowheads="1"/>
          </p:cNvSpPr>
          <p:nvPr>
            <p:ph type="title" idx="4294967295"/>
          </p:nvPr>
        </p:nvSpPr>
        <p:spPr/>
        <p:txBody>
          <a:bodyPr/>
          <a:lstStyle/>
          <a:p>
            <a:pPr algn="ctr" eaLnBrk="1" hangingPunct="1"/>
            <a:r>
              <a:rPr lang="zh-CN" altLang="en-US" sz="3200" dirty="0">
                <a:solidFill>
                  <a:srgbClr val="FF0000"/>
                </a:solidFill>
              </a:rPr>
              <a:t>新中国建立前中共遭受的三次大破坏</a:t>
            </a:r>
            <a:endParaRPr lang="zh-CN" sz="3200" dirty="0">
              <a:solidFill>
                <a:srgbClr val="FF0000"/>
              </a:solidFill>
            </a:endParaRPr>
          </a:p>
        </p:txBody>
      </p:sp>
      <p:sp>
        <p:nvSpPr>
          <p:cNvPr id="128003" name="内容占位符 5"/>
          <p:cNvSpPr>
            <a:spLocks noGrp="1" noChangeArrowheads="1"/>
          </p:cNvSpPr>
          <p:nvPr>
            <p:ph sz="half" idx="4294967295"/>
          </p:nvPr>
        </p:nvSpPr>
        <p:spPr>
          <a:xfrm>
            <a:off x="457200" y="1600200"/>
            <a:ext cx="3657600" cy="4572000"/>
          </a:xfrm>
        </p:spPr>
        <p:txBody>
          <a:bodyPr/>
          <a:lstStyle/>
          <a:p>
            <a:pPr marL="81280" indent="0" eaLnBrk="1" hangingPunct="1">
              <a:buFont typeface="Wingdings 2" panose="05020102010507070707" pitchFamily="18" charset="2"/>
              <a:buNone/>
            </a:pPr>
            <a:r>
              <a:rPr lang="zh-CN" altLang="en-US" sz="2800" b="1" dirty="0">
                <a:solidFill>
                  <a:srgbClr val="FF0000"/>
                </a:solidFill>
                <a:latin typeface="+mj-ea"/>
                <a:ea typeface="+mj-ea"/>
                <a:sym typeface="微软雅黑" panose="020B0503020204020204" pitchFamily="34" charset="-122"/>
              </a:rPr>
              <a:t>三次大破坏的背景：</a:t>
            </a:r>
            <a:endParaRPr lang="en-US" sz="2800" b="1" dirty="0">
              <a:solidFill>
                <a:srgbClr val="FF0000"/>
              </a:solidFill>
              <a:latin typeface="+mj-ea"/>
              <a:ea typeface="+mj-ea"/>
              <a:sym typeface="微软雅黑" panose="020B0503020204020204" pitchFamily="34" charset="-122"/>
            </a:endParaRPr>
          </a:p>
          <a:p>
            <a:pPr marL="81280" indent="0" eaLnBrk="1" hangingPunct="1">
              <a:buFont typeface="Wingdings 2" panose="05020102010507070707" pitchFamily="18" charset="2"/>
              <a:buNone/>
            </a:pPr>
            <a:r>
              <a:rPr lang="en-US" altLang="zh-CN" sz="2800" dirty="0">
                <a:solidFill>
                  <a:srgbClr val="FF0000"/>
                </a:solidFill>
                <a:latin typeface="+mj-ea"/>
                <a:ea typeface="+mj-ea"/>
                <a:sym typeface="楷体" panose="02010609060101010101" pitchFamily="49" charset="-122"/>
              </a:rPr>
              <a:t>1</a:t>
            </a:r>
            <a:r>
              <a:rPr lang="zh-CN" altLang="en-US" sz="2800" dirty="0">
                <a:solidFill>
                  <a:srgbClr val="FF0000"/>
                </a:solidFill>
                <a:latin typeface="+mj-ea"/>
                <a:ea typeface="+mj-ea"/>
                <a:sym typeface="楷体" panose="02010609060101010101" pitchFamily="49" charset="-122"/>
              </a:rPr>
              <a:t>、</a:t>
            </a:r>
            <a:r>
              <a:rPr lang="en-US" altLang="zh-CN" sz="2800" dirty="0">
                <a:solidFill>
                  <a:srgbClr val="FF0000"/>
                </a:solidFill>
                <a:latin typeface="+mj-ea"/>
                <a:ea typeface="+mj-ea"/>
                <a:sym typeface="楷体" panose="02010609060101010101" pitchFamily="49" charset="-122"/>
              </a:rPr>
              <a:t>1928</a:t>
            </a:r>
            <a:r>
              <a:rPr lang="zh-CN" altLang="en-US" sz="2800" dirty="0">
                <a:solidFill>
                  <a:srgbClr val="FF0000"/>
                </a:solidFill>
                <a:latin typeface="+mj-ea"/>
                <a:ea typeface="+mj-ea"/>
                <a:sym typeface="楷体" panose="02010609060101010101" pitchFamily="49" charset="-122"/>
              </a:rPr>
              <a:t>年</a:t>
            </a:r>
            <a:r>
              <a:rPr lang="en-US" altLang="zh-CN" sz="2800" dirty="0">
                <a:solidFill>
                  <a:srgbClr val="FF0000"/>
                </a:solidFill>
                <a:latin typeface="+mj-ea"/>
                <a:ea typeface="+mj-ea"/>
                <a:sym typeface="楷体" panose="02010609060101010101" pitchFamily="49" charset="-122"/>
              </a:rPr>
              <a:t>3</a:t>
            </a:r>
            <a:r>
              <a:rPr lang="zh-CN" altLang="en-US" sz="2800" dirty="0">
                <a:solidFill>
                  <a:srgbClr val="FF0000"/>
                </a:solidFill>
                <a:latin typeface="+mj-ea"/>
                <a:ea typeface="+mj-ea"/>
                <a:sym typeface="楷体" panose="02010609060101010101" pitchFamily="49" charset="-122"/>
              </a:rPr>
              <a:t>月</a:t>
            </a:r>
            <a:r>
              <a:rPr lang="en-US" altLang="zh-CN" sz="2800" dirty="0">
                <a:solidFill>
                  <a:srgbClr val="FF0000"/>
                </a:solidFill>
                <a:latin typeface="+mj-ea"/>
                <a:ea typeface="+mj-ea"/>
                <a:sym typeface="楷体" panose="02010609060101010101" pitchFamily="49" charset="-122"/>
              </a:rPr>
              <a:t>9</a:t>
            </a:r>
            <a:r>
              <a:rPr lang="zh-CN" altLang="en-US" sz="2800" dirty="0">
                <a:solidFill>
                  <a:srgbClr val="FF0000"/>
                </a:solidFill>
                <a:latin typeface="+mj-ea"/>
                <a:ea typeface="+mj-ea"/>
                <a:sym typeface="楷体" panose="02010609060101010101" pitchFamily="49" charset="-122"/>
              </a:rPr>
              <a:t>日颁布《暂行反革命治罪条例》</a:t>
            </a:r>
            <a:endParaRPr lang="en-US" altLang="zh-CN" sz="2800" dirty="0">
              <a:solidFill>
                <a:srgbClr val="FF0000"/>
              </a:solidFill>
              <a:latin typeface="+mj-ea"/>
              <a:ea typeface="+mj-ea"/>
              <a:sym typeface="楷体" panose="02010609060101010101" pitchFamily="49" charset="-122"/>
            </a:endParaRPr>
          </a:p>
          <a:p>
            <a:pPr marL="81280" indent="0" eaLnBrk="1" hangingPunct="1">
              <a:buFont typeface="Wingdings 2" panose="05020102010507070707" pitchFamily="18" charset="2"/>
              <a:buNone/>
            </a:pPr>
            <a:r>
              <a:rPr lang="en-US" altLang="zh-CN" sz="2800" dirty="0">
                <a:solidFill>
                  <a:srgbClr val="FF0000"/>
                </a:solidFill>
                <a:latin typeface="+mj-ea"/>
                <a:ea typeface="+mj-ea"/>
                <a:sym typeface="楷体" panose="02010609060101010101" pitchFamily="49" charset="-122"/>
              </a:rPr>
              <a:t>2</a:t>
            </a:r>
            <a:r>
              <a:rPr lang="zh-CN" altLang="en-US" sz="2800" dirty="0">
                <a:solidFill>
                  <a:srgbClr val="FF0000"/>
                </a:solidFill>
                <a:latin typeface="+mj-ea"/>
                <a:ea typeface="+mj-ea"/>
                <a:sym typeface="楷体" panose="02010609060101010101" pitchFamily="49" charset="-122"/>
              </a:rPr>
              <a:t>、蒋介石还开始起用黄埔六期生戴笠来负责从军事角度收集情报、排除异己</a:t>
            </a:r>
            <a:endParaRPr lang="en-US" sz="2800" dirty="0">
              <a:solidFill>
                <a:srgbClr val="FF0000"/>
              </a:solidFill>
              <a:latin typeface="+mj-ea"/>
              <a:ea typeface="+mj-ea"/>
              <a:sym typeface="楷体" panose="02010609060101010101" pitchFamily="49" charset="-122"/>
            </a:endParaRPr>
          </a:p>
          <a:p>
            <a:pPr marL="81280" indent="0" eaLnBrk="1" hangingPunct="1">
              <a:buFont typeface="Wingdings 2" panose="05020102010507070707" pitchFamily="18" charset="2"/>
              <a:buNone/>
            </a:pPr>
            <a:r>
              <a:rPr lang="en-US" altLang="zh-CN" sz="2800" dirty="0">
                <a:solidFill>
                  <a:srgbClr val="FF0000"/>
                </a:solidFill>
                <a:latin typeface="+mj-ea"/>
                <a:ea typeface="+mj-ea"/>
                <a:sym typeface="楷体" panose="02010609060101010101" pitchFamily="49" charset="-122"/>
              </a:rPr>
              <a:t>3</a:t>
            </a:r>
            <a:r>
              <a:rPr lang="zh-CN" altLang="en-US" sz="2800" dirty="0">
                <a:solidFill>
                  <a:srgbClr val="FF0000"/>
                </a:solidFill>
                <a:latin typeface="+mj-ea"/>
                <a:ea typeface="+mj-ea"/>
                <a:sym typeface="楷体" panose="02010609060101010101" pitchFamily="49" charset="-122"/>
              </a:rPr>
              <a:t>、蒋介石“攘外必先安内”政策</a:t>
            </a:r>
            <a:endParaRPr lang="en-US" sz="2800" dirty="0">
              <a:solidFill>
                <a:srgbClr val="FF0000"/>
              </a:solidFill>
              <a:latin typeface="+mj-ea"/>
              <a:ea typeface="+mj-ea"/>
              <a:sym typeface="楷体" panose="02010609060101010101" pitchFamily="49" charset="-122"/>
            </a:endParaRPr>
          </a:p>
          <a:p>
            <a:pPr marL="81280" indent="0" eaLnBrk="1" hangingPunct="1">
              <a:buFont typeface="Wingdings 2" panose="05020102010507070707" pitchFamily="18" charset="2"/>
              <a:buNone/>
            </a:pPr>
            <a:endParaRPr lang="zh-CN" altLang="en-US" dirty="0">
              <a:latin typeface="华文新魏" panose="02010800040101010101" pitchFamily="2" charset="-122"/>
              <a:ea typeface="华文新魏" panose="02010800040101010101" pitchFamily="2" charset="-122"/>
              <a:sym typeface="楷体" panose="02010609060101010101" pitchFamily="49" charset="-122"/>
            </a:endParaRPr>
          </a:p>
          <a:p>
            <a:pPr marL="81280" indent="0" eaLnBrk="1" hangingPunct="1">
              <a:buFont typeface="Wingdings 2" panose="05020102010507070707" pitchFamily="18" charset="2"/>
              <a:buNone/>
            </a:pPr>
            <a:endParaRPr lang="zh-CN" altLang="en-US" dirty="0"/>
          </a:p>
        </p:txBody>
      </p:sp>
      <p:pic>
        <p:nvPicPr>
          <p:cNvPr id="128004" name="Picture 2" descr="C:\Users\apple\Desktop\u=1981874125,1567263144&amp;fm=21&amp;gp=0.jpg"/>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a:xfrm>
            <a:off x="4634992" y="2720429"/>
            <a:ext cx="1625600" cy="2281237"/>
          </a:xfrm>
        </p:spPr>
      </p:pic>
      <p:pic>
        <p:nvPicPr>
          <p:cNvPr id="128005" name="Picture 2" descr="C:\Users\apple\Desktop\u=2584682619,1321123882&amp;fm=21&amp;gp=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0262" y="1412776"/>
            <a:ext cx="1624013"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588224" y="3861048"/>
            <a:ext cx="1800493" cy="646331"/>
          </a:xfrm>
          <a:prstGeom prst="rect">
            <a:avLst/>
          </a:prstGeom>
          <a:noFill/>
        </p:spPr>
        <p:txBody>
          <a:bodyPr wrap="none" rtlCol="0">
            <a:spAutoFit/>
          </a:bodyPr>
          <a:lstStyle/>
          <a:p>
            <a:r>
              <a:rPr lang="zh-CN" altLang="en-US" dirty="0">
                <a:solidFill>
                  <a:srgbClr val="FF0000"/>
                </a:solidFill>
                <a:latin typeface="+mj-ea"/>
                <a:ea typeface="+mj-ea"/>
              </a:rPr>
              <a:t>国民党中统局长</a:t>
            </a:r>
            <a:endParaRPr lang="en-US" altLang="zh-CN" dirty="0">
              <a:solidFill>
                <a:srgbClr val="FF0000"/>
              </a:solidFill>
              <a:latin typeface="+mj-ea"/>
              <a:ea typeface="+mj-ea"/>
            </a:endParaRPr>
          </a:p>
          <a:p>
            <a:r>
              <a:rPr lang="zh-CN" altLang="en-US" dirty="0">
                <a:solidFill>
                  <a:srgbClr val="FF0000"/>
                </a:solidFill>
                <a:latin typeface="+mj-ea"/>
                <a:ea typeface="+mj-ea"/>
              </a:rPr>
              <a:t>徐恩增</a:t>
            </a:r>
          </a:p>
        </p:txBody>
      </p:sp>
      <p:sp>
        <p:nvSpPr>
          <p:cNvPr id="3" name="TextBox 2"/>
          <p:cNvSpPr txBox="1"/>
          <p:nvPr/>
        </p:nvSpPr>
        <p:spPr>
          <a:xfrm>
            <a:off x="4788024" y="5157192"/>
            <a:ext cx="1800493" cy="646331"/>
          </a:xfrm>
          <a:prstGeom prst="rect">
            <a:avLst/>
          </a:prstGeom>
          <a:noFill/>
        </p:spPr>
        <p:txBody>
          <a:bodyPr wrap="none" rtlCol="0">
            <a:spAutoFit/>
          </a:bodyPr>
          <a:lstStyle/>
          <a:p>
            <a:r>
              <a:rPr lang="zh-CN" altLang="en-US" dirty="0">
                <a:solidFill>
                  <a:srgbClr val="FF0000"/>
                </a:solidFill>
                <a:latin typeface="+mj-ea"/>
                <a:ea typeface="+mj-ea"/>
              </a:rPr>
              <a:t>国民党军统局长</a:t>
            </a:r>
            <a:endParaRPr lang="en-US" altLang="zh-CN" dirty="0">
              <a:solidFill>
                <a:srgbClr val="FF0000"/>
              </a:solidFill>
              <a:latin typeface="+mj-ea"/>
              <a:ea typeface="+mj-ea"/>
            </a:endParaRPr>
          </a:p>
          <a:p>
            <a:r>
              <a:rPr lang="zh-CN" altLang="en-US" dirty="0">
                <a:solidFill>
                  <a:srgbClr val="FF0000"/>
                </a:solidFill>
                <a:latin typeface="+mj-ea"/>
                <a:ea typeface="+mj-ea"/>
              </a:rPr>
              <a:t>戴笠</a:t>
            </a:r>
          </a:p>
        </p:txBody>
      </p:sp>
    </p:spTree>
    <p:extLst>
      <p:ext uri="{BB962C8B-B14F-4D97-AF65-F5344CB8AC3E}">
        <p14:creationId xmlns:p14="http://schemas.microsoft.com/office/powerpoint/2010/main" val="2300838133"/>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标题 1"/>
          <p:cNvSpPr>
            <a:spLocks noGrp="1" noChangeArrowheads="1"/>
          </p:cNvSpPr>
          <p:nvPr>
            <p:ph type="title" idx="4294967295"/>
          </p:nvPr>
        </p:nvSpPr>
        <p:spPr/>
        <p:txBody>
          <a:bodyPr/>
          <a:lstStyle/>
          <a:p>
            <a:pPr algn="ctr" eaLnBrk="1" hangingPunct="1"/>
            <a:r>
              <a:rPr lang="zh-CN" sz="3600" dirty="0">
                <a:solidFill>
                  <a:srgbClr val="FF0000"/>
                </a:solidFill>
              </a:rPr>
              <a:t>第一次大破坏</a:t>
            </a:r>
            <a:endParaRPr lang="zh-CN" dirty="0">
              <a:solidFill>
                <a:srgbClr val="FF0000"/>
              </a:solidFill>
            </a:endParaRPr>
          </a:p>
        </p:txBody>
      </p:sp>
      <p:sp>
        <p:nvSpPr>
          <p:cNvPr id="132099" name="内容占位符 2"/>
          <p:cNvSpPr>
            <a:spLocks noGrp="1" noChangeArrowheads="1"/>
          </p:cNvSpPr>
          <p:nvPr>
            <p:ph idx="4294967295"/>
          </p:nvPr>
        </p:nvSpPr>
        <p:spPr>
          <a:xfrm>
            <a:off x="539750" y="1268413"/>
            <a:ext cx="8147050" cy="4857750"/>
          </a:xfrm>
        </p:spPr>
        <p:txBody>
          <a:bodyPr/>
          <a:lstStyle/>
          <a:p>
            <a:pPr marL="0" indent="0" eaLnBrk="1" hangingPunct="1">
              <a:buFont typeface="Wingdings 2" panose="05020102010507070707" pitchFamily="18" charset="2"/>
              <a:buNone/>
            </a:pPr>
            <a:r>
              <a:rPr lang="en-US" altLang="zh-CN" sz="2800" dirty="0">
                <a:latin typeface="华文新魏" panose="02010800040101010101" pitchFamily="2" charset="-122"/>
                <a:ea typeface="华文新魏" panose="02010800040101010101" pitchFamily="2" charset="-122"/>
                <a:sym typeface="楷体" panose="02010609060101010101" pitchFamily="49" charset="-122"/>
              </a:rPr>
              <a:t>        </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1931</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年</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1</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月</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17</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日，在上海东方大旅社何孟雄、李求实、胡也频、柔石、冯铿、殷夫等</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20</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多位共产党重要领导人被捕，</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2</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月</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7</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日被处死。</a:t>
            </a:r>
          </a:p>
          <a:p>
            <a:pPr marL="0" indent="0" eaLnBrk="1" hangingPunct="1"/>
            <a:endParaRPr lang="zh-CN" altLang="en-US" sz="2800" dirty="0">
              <a:latin typeface="华文新魏" panose="02010800040101010101" pitchFamily="2" charset="-122"/>
              <a:ea typeface="华文新魏" panose="02010800040101010101" pitchFamily="2" charset="-122"/>
              <a:sym typeface="楷体" panose="02010609060101010101" pitchFamily="49" charset="-122"/>
            </a:endParaRPr>
          </a:p>
        </p:txBody>
      </p:sp>
      <p:pic>
        <p:nvPicPr>
          <p:cNvPr id="132100" name="Picture 2" descr="C:\Users\apple\Desktop\u=1844335628,940853063&amp;fm=23&amp;gp=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8888" y="2852738"/>
            <a:ext cx="11049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1" name="Picture 3" descr="C:\Users\apple\Desktop\u=3306350025,973452563&amp;fm=90&amp;gp=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4438" y="3933825"/>
            <a:ext cx="113982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2" name="Picture 4" descr="C:\Users\apple\Desktop\4a36acaf2edda3ccc857496801e93901203f92c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8400" y="3644900"/>
            <a:ext cx="104775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3" name="Picture 5" descr="C:\Users\apple\Desktop\1c950a7b02087bf41b7970acf2d3572c10dfcfd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8063" y="3068638"/>
            <a:ext cx="12033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4" name="Picture 6" descr="C:\Users\apple\Desktop\u=3200707331,597892804&amp;fm=23&amp;gp=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6475" y="3860800"/>
            <a:ext cx="11747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5" name="Picture 7" descr="C:\Users\apple\Desktop\u=3747113978,2949928965&amp;fm=23&amp;gp=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91388" y="2852738"/>
            <a:ext cx="1216025"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1178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内容占位符 2"/>
          <p:cNvSpPr>
            <a:spLocks noGrp="1" noChangeArrowheads="1"/>
          </p:cNvSpPr>
          <p:nvPr>
            <p:ph idx="4294967295"/>
          </p:nvPr>
        </p:nvSpPr>
        <p:spPr>
          <a:xfrm>
            <a:off x="395288" y="549275"/>
            <a:ext cx="8229600" cy="5534025"/>
          </a:xfrm>
        </p:spPr>
        <p:txBody>
          <a:bodyPr/>
          <a:lstStyle/>
          <a:p>
            <a:pPr marL="0" indent="0" eaLnBrk="1" hangingPunct="1">
              <a:buFont typeface="Wingdings 2" panose="05020102010507070707" pitchFamily="18" charset="2"/>
              <a:buNone/>
            </a:pPr>
            <a:r>
              <a:rPr lang="en-US" altLang="zh-CN" dirty="0">
                <a:solidFill>
                  <a:srgbClr val="FF0000"/>
                </a:solidFill>
              </a:rPr>
              <a:t>      </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4</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月</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25</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日，中共中央政治局候补委员兼中央特科负责人顾顺章在武汉被捕叛变，中共在上海国民党特务机关安插的重要线人杨登瀛等人被捕，以及中共重要领导人恽代英和蔡和森的被害。</a:t>
            </a:r>
            <a:r>
              <a:rPr lang="en-US" sz="2800" dirty="0">
                <a:solidFill>
                  <a:srgbClr val="FF0000"/>
                </a:solidFill>
                <a:latin typeface="楷体" panose="02010609060101010101" pitchFamily="49" charset="-122"/>
                <a:ea typeface="楷体" panose="02010609060101010101" pitchFamily="49" charset="-122"/>
                <a:sym typeface="楷体" panose="02010609060101010101" pitchFamily="49" charset="-122"/>
              </a:rPr>
              <a:t>  </a:t>
            </a:r>
            <a:endParaRPr lang="zh-CN" altLang="en-US" sz="2800" dirty="0">
              <a:solidFill>
                <a:srgbClr val="FF0000"/>
              </a:solidFill>
              <a:latin typeface="楷体" panose="02010609060101010101" pitchFamily="49" charset="-122"/>
              <a:ea typeface="楷体" panose="02010609060101010101" pitchFamily="49" charset="-122"/>
              <a:sym typeface="楷体" panose="02010609060101010101" pitchFamily="49" charset="-122"/>
            </a:endParaRPr>
          </a:p>
          <a:p>
            <a:pPr marL="0" indent="0" eaLnBrk="1" hangingPunct="1">
              <a:buFont typeface="Wingdings 2" panose="05020102010507070707" pitchFamily="18" charset="2"/>
              <a:buNone/>
            </a:pPr>
            <a:r>
              <a:rPr lang="zh-CN" altLang="en-US" dirty="0">
                <a:ea typeface="华文新魏" panose="02010800040101010101" pitchFamily="2" charset="-122"/>
              </a:rPr>
              <a:t>     </a:t>
            </a:r>
          </a:p>
          <a:p>
            <a:pPr marL="0" indent="0" eaLnBrk="1" hangingPunct="1">
              <a:buFont typeface="Wingdings 2" panose="05020102010507070707" pitchFamily="18" charset="2"/>
              <a:buNone/>
            </a:pPr>
            <a:r>
              <a:rPr lang="zh-CN" altLang="en-US" dirty="0">
                <a:ea typeface="华文新魏" panose="02010800040101010101" pitchFamily="2" charset="-122"/>
              </a:rPr>
              <a:t>    </a:t>
            </a:r>
            <a:r>
              <a:rPr lang="zh-CN" altLang="en-US" dirty="0">
                <a:solidFill>
                  <a:srgbClr val="FF0000"/>
                </a:solidFill>
                <a:ea typeface="华文新魏" panose="02010800040101010101" pitchFamily="2" charset="-122"/>
              </a:rPr>
              <a:t>顾顺章             </a:t>
            </a:r>
            <a:r>
              <a:rPr lang="zh-CN" altLang="en-US" dirty="0">
                <a:solidFill>
                  <a:srgbClr val="FF0000"/>
                </a:solidFill>
                <a:latin typeface="华文新魏" panose="02010800040101010101" pitchFamily="2" charset="-122"/>
                <a:ea typeface="华文新魏" panose="02010800040101010101" pitchFamily="2" charset="-122"/>
                <a:sym typeface="华文新魏" panose="02010800040101010101" pitchFamily="2" charset="-122"/>
              </a:rPr>
              <a:t>杨登瀛</a:t>
            </a:r>
            <a:r>
              <a:rPr lang="en-US" dirty="0">
                <a:solidFill>
                  <a:srgbClr val="FF0000"/>
                </a:solidFill>
                <a:latin typeface="华文新魏" panose="02010800040101010101" pitchFamily="2" charset="-122"/>
                <a:ea typeface="华文新魏" panose="02010800040101010101" pitchFamily="2" charset="-122"/>
                <a:sym typeface="华文新魏" panose="02010800040101010101" pitchFamily="2" charset="-122"/>
              </a:rPr>
              <a:t>      </a:t>
            </a:r>
            <a:r>
              <a:rPr lang="zh-CN" altLang="en-US" dirty="0">
                <a:solidFill>
                  <a:srgbClr val="FF0000"/>
                </a:solidFill>
                <a:latin typeface="华文新魏" panose="02010800040101010101" pitchFamily="2" charset="-122"/>
                <a:ea typeface="华文新魏" panose="02010800040101010101" pitchFamily="2" charset="-122"/>
                <a:sym typeface="华文新魏" panose="02010800040101010101" pitchFamily="2" charset="-122"/>
              </a:rPr>
              <a:t>恽代英</a:t>
            </a:r>
            <a:r>
              <a:rPr lang="en-US" sz="2800" dirty="0">
                <a:solidFill>
                  <a:srgbClr val="FF0000"/>
                </a:solidFill>
                <a:latin typeface="楷体" panose="02010609060101010101" pitchFamily="49" charset="-122"/>
                <a:ea typeface="楷体" panose="02010609060101010101" pitchFamily="49" charset="-122"/>
                <a:sym typeface="楷体" panose="02010609060101010101" pitchFamily="49" charset="-122"/>
              </a:rPr>
              <a:t>    </a:t>
            </a:r>
            <a:r>
              <a:rPr lang="zh-CN" altLang="en-US" dirty="0">
                <a:solidFill>
                  <a:srgbClr val="FF0000"/>
                </a:solidFill>
                <a:latin typeface="华文隶书" panose="02010800040101010101" pitchFamily="2" charset="-122"/>
                <a:ea typeface="华文隶书" panose="02010800040101010101" pitchFamily="2" charset="-122"/>
                <a:sym typeface="华文隶书" panose="02010800040101010101" pitchFamily="2" charset="-122"/>
              </a:rPr>
              <a:t>蔡和森</a:t>
            </a:r>
          </a:p>
          <a:p>
            <a:pPr marL="0" indent="0" eaLnBrk="1" hangingPunct="1">
              <a:buFont typeface="Wingdings 2" panose="05020102010507070707" pitchFamily="18" charset="2"/>
              <a:buNone/>
            </a:pPr>
            <a:endParaRPr lang="zh-CN" altLang="en-US" sz="1800" dirty="0"/>
          </a:p>
        </p:txBody>
      </p:sp>
      <p:pic>
        <p:nvPicPr>
          <p:cNvPr id="133123" name="Picture 3" descr="C:\Users\apple\Desktop\u=2916240749,1981435658&amp;fm=23&amp;gp=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363" y="3644900"/>
            <a:ext cx="16446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4" name="Picture 4" descr="C:\Users\apple\Desktop\bf096b63f6246b60f6b0cb74e9f81a4c510fa27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8488" y="3644900"/>
            <a:ext cx="14890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5" name="Picture 5" descr="C:\Users\apple\Desktop\9345d688d43f87945ceda593d21b0ef41bd53a7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6239" y="3644901"/>
            <a:ext cx="1439738" cy="2112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Users\lh\Desktop\Img26981053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7584" y="3644901"/>
            <a:ext cx="1553344" cy="216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64389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内容占位符 2"/>
          <p:cNvSpPr>
            <a:spLocks noGrp="1" noChangeArrowheads="1"/>
          </p:cNvSpPr>
          <p:nvPr>
            <p:ph idx="4294967295"/>
          </p:nvPr>
        </p:nvSpPr>
        <p:spPr>
          <a:xfrm>
            <a:off x="683568" y="692150"/>
            <a:ext cx="8014345" cy="5505450"/>
          </a:xfrm>
        </p:spPr>
        <p:txBody>
          <a:bodyPr/>
          <a:lstStyle/>
          <a:p>
            <a:pPr marL="0" indent="0" eaLnBrk="1" hangingPunct="1">
              <a:buFont typeface="Wingdings 2" panose="05020102010507070707" pitchFamily="18" charset="2"/>
              <a:buNone/>
            </a:pPr>
            <a:r>
              <a:rPr lang="en-US" altLang="zh-CN" sz="2800" dirty="0">
                <a:solidFill>
                  <a:srgbClr val="FF0000"/>
                </a:solidFill>
                <a:latin typeface="+mj-ea"/>
                <a:ea typeface="+mj-ea"/>
                <a:sym typeface="楷体" panose="02010609060101010101" pitchFamily="49" charset="-122"/>
              </a:rPr>
              <a:t>    6</a:t>
            </a:r>
            <a:r>
              <a:rPr lang="zh-CN" altLang="en-US" sz="2800" dirty="0">
                <a:solidFill>
                  <a:srgbClr val="FF0000"/>
                </a:solidFill>
                <a:latin typeface="+mj-ea"/>
                <a:ea typeface="+mj-ea"/>
                <a:sym typeface="楷体" panose="02010609060101010101" pitchFamily="49" charset="-122"/>
              </a:rPr>
              <a:t>月</a:t>
            </a:r>
            <a:r>
              <a:rPr lang="en-US" altLang="zh-CN" sz="2800" dirty="0">
                <a:solidFill>
                  <a:srgbClr val="FF0000"/>
                </a:solidFill>
                <a:latin typeface="+mj-ea"/>
                <a:ea typeface="+mj-ea"/>
                <a:sym typeface="楷体" panose="02010609060101010101" pitchFamily="49" charset="-122"/>
              </a:rPr>
              <a:t>15</a:t>
            </a:r>
            <a:r>
              <a:rPr lang="zh-CN" altLang="en-US" sz="2800" dirty="0">
                <a:solidFill>
                  <a:srgbClr val="FF0000"/>
                </a:solidFill>
                <a:latin typeface="+mj-ea"/>
                <a:ea typeface="+mj-ea"/>
                <a:sym typeface="楷体" panose="02010609060101010101" pitchFamily="49" charset="-122"/>
              </a:rPr>
              <a:t>日，共产国际执委会联络局派驻上海的负责人牛兰夫妇被捕。</a:t>
            </a:r>
            <a:endParaRPr lang="en-US" sz="2800" dirty="0">
              <a:solidFill>
                <a:srgbClr val="FF0000"/>
              </a:solidFill>
              <a:latin typeface="+mj-ea"/>
              <a:ea typeface="+mj-ea"/>
              <a:sym typeface="楷体" panose="02010609060101010101" pitchFamily="49" charset="-122"/>
            </a:endParaRPr>
          </a:p>
          <a:p>
            <a:pPr marL="0" indent="0" eaLnBrk="1" hangingPunct="1">
              <a:buFont typeface="Wingdings 2" panose="05020102010507070707" pitchFamily="18" charset="2"/>
              <a:buNone/>
            </a:pPr>
            <a:r>
              <a:rPr lang="en-US" sz="2800" dirty="0">
                <a:solidFill>
                  <a:srgbClr val="FF0000"/>
                </a:solidFill>
                <a:latin typeface="+mj-ea"/>
                <a:ea typeface="+mj-ea"/>
                <a:sym typeface="楷体" panose="02010609060101010101" pitchFamily="49" charset="-122"/>
              </a:rPr>
              <a:t>       </a:t>
            </a:r>
            <a:r>
              <a:rPr lang="en-US" altLang="zh-CN" sz="2800" dirty="0">
                <a:solidFill>
                  <a:srgbClr val="FF0000"/>
                </a:solidFill>
                <a:latin typeface="+mj-ea"/>
                <a:ea typeface="+mj-ea"/>
                <a:sym typeface="楷体" panose="02010609060101010101" pitchFamily="49" charset="-122"/>
              </a:rPr>
              <a:t>6</a:t>
            </a:r>
            <a:r>
              <a:rPr lang="en-US" sz="2800" dirty="0">
                <a:solidFill>
                  <a:srgbClr val="FF0000"/>
                </a:solidFill>
                <a:latin typeface="+mj-ea"/>
                <a:ea typeface="+mj-ea"/>
                <a:sym typeface="楷体" panose="02010609060101010101" pitchFamily="49" charset="-122"/>
              </a:rPr>
              <a:t>月</a:t>
            </a:r>
            <a:r>
              <a:rPr lang="en-US" altLang="zh-CN" sz="2800" dirty="0">
                <a:solidFill>
                  <a:srgbClr val="FF0000"/>
                </a:solidFill>
                <a:latin typeface="+mj-ea"/>
                <a:ea typeface="+mj-ea"/>
                <a:sym typeface="楷体" panose="02010609060101010101" pitchFamily="49" charset="-122"/>
              </a:rPr>
              <a:t>22</a:t>
            </a:r>
            <a:r>
              <a:rPr lang="en-US" sz="2800" dirty="0">
                <a:solidFill>
                  <a:srgbClr val="FF0000"/>
                </a:solidFill>
                <a:latin typeface="+mj-ea"/>
                <a:ea typeface="+mj-ea"/>
                <a:sym typeface="楷体" panose="02010609060101010101" pitchFamily="49" charset="-122"/>
              </a:rPr>
              <a:t>日，中共中央总书记向忠发被捕，</a:t>
            </a:r>
            <a:r>
              <a:rPr lang="en-US" altLang="zh-CN" sz="2800" dirty="0">
                <a:solidFill>
                  <a:srgbClr val="FF0000"/>
                </a:solidFill>
                <a:latin typeface="+mj-ea"/>
                <a:ea typeface="+mj-ea"/>
                <a:sym typeface="楷体" panose="02010609060101010101" pitchFamily="49" charset="-122"/>
              </a:rPr>
              <a:t>3</a:t>
            </a:r>
            <a:r>
              <a:rPr lang="zh-CN" altLang="en-US" sz="2800" dirty="0">
                <a:solidFill>
                  <a:srgbClr val="FF0000"/>
                </a:solidFill>
                <a:latin typeface="+mj-ea"/>
                <a:ea typeface="+mj-ea"/>
                <a:sym typeface="楷体" panose="02010609060101010101" pitchFamily="49" charset="-122"/>
              </a:rPr>
              <a:t>天后被杀。</a:t>
            </a:r>
            <a:endParaRPr lang="en-US" sz="2800" dirty="0">
              <a:solidFill>
                <a:srgbClr val="FF0000"/>
              </a:solidFill>
              <a:latin typeface="+mj-ea"/>
              <a:ea typeface="+mj-ea"/>
              <a:sym typeface="楷体" panose="02010609060101010101" pitchFamily="49" charset="-122"/>
            </a:endParaRPr>
          </a:p>
          <a:p>
            <a:pPr marL="0" indent="0" eaLnBrk="1" hangingPunct="1">
              <a:buFont typeface="Wingdings 2" panose="05020102010507070707" pitchFamily="18" charset="2"/>
              <a:buNone/>
            </a:pPr>
            <a:r>
              <a:rPr lang="en-US" sz="2800" dirty="0">
                <a:solidFill>
                  <a:srgbClr val="FF0000"/>
                </a:solidFill>
                <a:latin typeface="+mj-ea"/>
                <a:ea typeface="+mj-ea"/>
                <a:sym typeface="楷体" panose="02010609060101010101" pitchFamily="49" charset="-122"/>
              </a:rPr>
              <a:t>        </a:t>
            </a:r>
            <a:r>
              <a:rPr lang="en-US" altLang="zh-CN" sz="2800" dirty="0">
                <a:solidFill>
                  <a:srgbClr val="FF0000"/>
                </a:solidFill>
                <a:latin typeface="+mj-ea"/>
                <a:ea typeface="+mj-ea"/>
                <a:sym typeface="楷体" panose="02010609060101010101" pitchFamily="49" charset="-122"/>
              </a:rPr>
              <a:t>7</a:t>
            </a:r>
            <a:r>
              <a:rPr lang="zh-CN" altLang="en-US" sz="2800" dirty="0">
                <a:solidFill>
                  <a:srgbClr val="FF0000"/>
                </a:solidFill>
                <a:latin typeface="+mj-ea"/>
                <a:ea typeface="+mj-ea"/>
                <a:sym typeface="楷体" panose="02010609060101010101" pitchFamily="49" charset="-122"/>
              </a:rPr>
              <a:t>月</a:t>
            </a:r>
            <a:r>
              <a:rPr lang="en-US" altLang="zh-CN" sz="2800" dirty="0">
                <a:solidFill>
                  <a:srgbClr val="FF0000"/>
                </a:solidFill>
                <a:latin typeface="+mj-ea"/>
                <a:ea typeface="+mj-ea"/>
                <a:sym typeface="楷体" panose="02010609060101010101" pitchFamily="49" charset="-122"/>
              </a:rPr>
              <a:t>25</a:t>
            </a:r>
            <a:r>
              <a:rPr lang="zh-CN" altLang="en-US" sz="2800" dirty="0">
                <a:solidFill>
                  <a:srgbClr val="FF0000"/>
                </a:solidFill>
                <a:latin typeface="+mj-ea"/>
                <a:ea typeface="+mj-ea"/>
                <a:sym typeface="楷体" panose="02010609060101010101" pitchFamily="49" charset="-122"/>
              </a:rPr>
              <a:t>日，中共中央宣传部领导人罗绮园、杨匏安等被捕，杨于</a:t>
            </a:r>
            <a:r>
              <a:rPr lang="en-US" altLang="zh-CN" sz="2800" dirty="0">
                <a:solidFill>
                  <a:srgbClr val="FF0000"/>
                </a:solidFill>
                <a:latin typeface="+mj-ea"/>
                <a:ea typeface="+mj-ea"/>
                <a:sym typeface="楷体" panose="02010609060101010101" pitchFamily="49" charset="-122"/>
              </a:rPr>
              <a:t>8</a:t>
            </a:r>
            <a:r>
              <a:rPr lang="zh-CN" altLang="en-US" sz="2800" dirty="0">
                <a:solidFill>
                  <a:srgbClr val="FF0000"/>
                </a:solidFill>
                <a:latin typeface="+mj-ea"/>
                <a:ea typeface="+mj-ea"/>
                <a:sym typeface="楷体" panose="02010609060101010101" pitchFamily="49" charset="-122"/>
              </a:rPr>
              <a:t>月上旬被杀。</a:t>
            </a:r>
          </a:p>
          <a:p>
            <a:pPr marL="0" indent="0" eaLnBrk="1" hangingPunct="1">
              <a:buFont typeface="Wingdings 2" panose="05020102010507070707" pitchFamily="18" charset="2"/>
              <a:buNone/>
            </a:pPr>
            <a:r>
              <a:rPr lang="en-US" altLang="zh-CN" sz="2800" dirty="0">
                <a:solidFill>
                  <a:srgbClr val="FF0000"/>
                </a:solidFill>
                <a:latin typeface="+mj-ea"/>
                <a:ea typeface="+mj-ea"/>
                <a:sym typeface="楷体" panose="02010609060101010101" pitchFamily="49" charset="-122"/>
              </a:rPr>
              <a:t>     8</a:t>
            </a:r>
            <a:r>
              <a:rPr lang="zh-CN" altLang="en-US" sz="2800" dirty="0">
                <a:solidFill>
                  <a:srgbClr val="FF0000"/>
                </a:solidFill>
                <a:latin typeface="+mj-ea"/>
                <a:ea typeface="+mj-ea"/>
                <a:sym typeface="楷体" panose="02010609060101010101" pitchFamily="49" charset="-122"/>
              </a:rPr>
              <a:t>月，中共中央军委委员、江苏省军委书记李超时被捕，并于</a:t>
            </a:r>
            <a:r>
              <a:rPr lang="en-US" altLang="zh-CN" sz="2800" dirty="0">
                <a:solidFill>
                  <a:srgbClr val="FF0000"/>
                </a:solidFill>
                <a:latin typeface="+mj-ea"/>
                <a:ea typeface="+mj-ea"/>
                <a:sym typeface="楷体" panose="02010609060101010101" pitchFamily="49" charset="-122"/>
              </a:rPr>
              <a:t>9</a:t>
            </a:r>
            <a:r>
              <a:rPr lang="zh-CN" altLang="en-US" sz="2800" dirty="0">
                <a:solidFill>
                  <a:srgbClr val="FF0000"/>
                </a:solidFill>
                <a:latin typeface="+mj-ea"/>
                <a:ea typeface="+mj-ea"/>
                <a:sym typeface="楷体" panose="02010609060101010101" pitchFamily="49" charset="-122"/>
              </a:rPr>
              <a:t>月</a:t>
            </a:r>
            <a:r>
              <a:rPr lang="en-US" altLang="zh-CN" sz="2800" dirty="0">
                <a:solidFill>
                  <a:srgbClr val="FF0000"/>
                </a:solidFill>
                <a:latin typeface="+mj-ea"/>
                <a:ea typeface="+mj-ea"/>
                <a:sym typeface="楷体" panose="02010609060101010101" pitchFamily="49" charset="-122"/>
              </a:rPr>
              <a:t>19</a:t>
            </a:r>
            <a:r>
              <a:rPr lang="zh-CN" altLang="en-US" sz="2800" dirty="0">
                <a:solidFill>
                  <a:srgbClr val="FF0000"/>
                </a:solidFill>
                <a:latin typeface="+mj-ea"/>
                <a:ea typeface="+mj-ea"/>
                <a:sym typeface="楷体" panose="02010609060101010101" pitchFamily="49" charset="-122"/>
              </a:rPr>
              <a:t>日被杀。</a:t>
            </a:r>
            <a:r>
              <a:rPr lang="en-US" b="1" dirty="0">
                <a:solidFill>
                  <a:srgbClr val="FF0000"/>
                </a:solidFill>
                <a:latin typeface="+mj-ea"/>
                <a:ea typeface="+mj-ea"/>
                <a:sym typeface="楷体" panose="02010609060101010101" pitchFamily="49" charset="-122"/>
              </a:rPr>
              <a:t>    </a:t>
            </a:r>
            <a:endParaRPr lang="zh-CN" altLang="en-US" b="1" dirty="0">
              <a:solidFill>
                <a:srgbClr val="FF0000"/>
              </a:solidFill>
              <a:latin typeface="+mj-ea"/>
              <a:ea typeface="+mj-ea"/>
              <a:sym typeface="楷体" panose="02010609060101010101" pitchFamily="49" charset="-122"/>
            </a:endParaRPr>
          </a:p>
          <a:p>
            <a:pPr marL="0" indent="0" eaLnBrk="1" hangingPunct="1">
              <a:buFont typeface="Wingdings 2" panose="05020102010507070707" pitchFamily="18" charset="2"/>
              <a:buNone/>
            </a:pPr>
            <a:r>
              <a:rPr lang="zh-CN" altLang="en-US" b="1" dirty="0">
                <a:solidFill>
                  <a:srgbClr val="FF0000"/>
                </a:solidFill>
                <a:latin typeface="+mj-ea"/>
                <a:ea typeface="+mj-ea"/>
                <a:sym typeface="楷体" panose="02010609060101010101" pitchFamily="49" charset="-122"/>
              </a:rPr>
              <a:t>   </a:t>
            </a:r>
            <a:endParaRPr lang="en-US" b="1" dirty="0">
              <a:solidFill>
                <a:srgbClr val="FF0000"/>
              </a:solidFill>
              <a:latin typeface="+mj-ea"/>
              <a:ea typeface="+mj-ea"/>
              <a:sym typeface="楷体" panose="02010609060101010101" pitchFamily="49" charset="-122"/>
            </a:endParaRPr>
          </a:p>
          <a:p>
            <a:pPr marL="0" indent="0" eaLnBrk="1" hangingPunct="1">
              <a:buFont typeface="Wingdings 2" panose="05020102010507070707" pitchFamily="18" charset="2"/>
              <a:buNone/>
            </a:pPr>
            <a:r>
              <a:rPr lang="en-US" b="1" dirty="0">
                <a:solidFill>
                  <a:srgbClr val="FF0000"/>
                </a:solidFill>
                <a:latin typeface="+mj-ea"/>
                <a:ea typeface="+mj-ea"/>
                <a:sym typeface="楷体" panose="02010609060101010101" pitchFamily="49" charset="-122"/>
              </a:rPr>
              <a:t>    </a:t>
            </a:r>
            <a:r>
              <a:rPr lang="zh-CN" altLang="en-US" b="1" dirty="0">
                <a:solidFill>
                  <a:srgbClr val="FF0000"/>
                </a:solidFill>
                <a:latin typeface="+mj-ea"/>
                <a:ea typeface="+mj-ea"/>
                <a:sym typeface="楷体" panose="02010609060101010101" pitchFamily="49" charset="-122"/>
              </a:rPr>
              <a:t>第一次被破坏导致中共城市组织的瓦解</a:t>
            </a:r>
            <a:endParaRPr lang="en-US" dirty="0">
              <a:solidFill>
                <a:srgbClr val="FF0000"/>
              </a:solidFill>
              <a:latin typeface="+mj-ea"/>
              <a:ea typeface="+mj-ea"/>
              <a:sym typeface="楷体" panose="02010609060101010101" pitchFamily="49" charset="-122"/>
            </a:endParaRPr>
          </a:p>
          <a:p>
            <a:pPr marL="0" indent="0" eaLnBrk="1" hangingPunct="1"/>
            <a:endParaRPr lang="zh-CN" altLang="en-US" dirty="0">
              <a:solidFill>
                <a:srgbClr val="FF0000"/>
              </a:solidFill>
              <a:latin typeface="+mj-ea"/>
              <a:ea typeface="+mj-ea"/>
              <a:sym typeface="华文新魏" panose="02010800040101010101" pitchFamily="2" charset="-122"/>
            </a:endParaRPr>
          </a:p>
        </p:txBody>
      </p:sp>
    </p:spTree>
    <p:extLst>
      <p:ext uri="{BB962C8B-B14F-4D97-AF65-F5344CB8AC3E}">
        <p14:creationId xmlns:p14="http://schemas.microsoft.com/office/powerpoint/2010/main" val="231857676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标题 1"/>
          <p:cNvSpPr>
            <a:spLocks noGrp="1" noChangeArrowheads="1"/>
          </p:cNvSpPr>
          <p:nvPr>
            <p:ph type="title" idx="4294967295"/>
          </p:nvPr>
        </p:nvSpPr>
        <p:spPr>
          <a:xfrm>
            <a:off x="1335088" y="439738"/>
            <a:ext cx="6208712" cy="912812"/>
          </a:xfrm>
        </p:spPr>
        <p:txBody>
          <a:bodyPr/>
          <a:lstStyle/>
          <a:p>
            <a:pPr algn="ctr" eaLnBrk="1" hangingPunct="1"/>
            <a:r>
              <a:rPr lang="zh-CN" sz="3200" dirty="0">
                <a:solidFill>
                  <a:srgbClr val="FF0000"/>
                </a:solidFill>
              </a:rPr>
              <a:t>第二次大破坏</a:t>
            </a:r>
            <a:br>
              <a:rPr lang="zh-CN" sz="3200" dirty="0">
                <a:solidFill>
                  <a:srgbClr val="FF0000"/>
                </a:solidFill>
              </a:rPr>
            </a:br>
            <a:r>
              <a:rPr lang="zh-CN" sz="3200" dirty="0">
                <a:solidFill>
                  <a:srgbClr val="FF0000"/>
                </a:solidFill>
              </a:rPr>
              <a:t>南委组织部长郭潜的叛变</a:t>
            </a:r>
          </a:p>
        </p:txBody>
      </p:sp>
      <p:sp>
        <p:nvSpPr>
          <p:cNvPr id="135171" name="内容占位符 2"/>
          <p:cNvSpPr>
            <a:spLocks noGrp="1" noChangeArrowheads="1"/>
          </p:cNvSpPr>
          <p:nvPr>
            <p:ph idx="4294967295"/>
          </p:nvPr>
        </p:nvSpPr>
        <p:spPr>
          <a:xfrm>
            <a:off x="611560" y="1772816"/>
            <a:ext cx="4176340" cy="4608934"/>
          </a:xfrm>
        </p:spPr>
        <p:txBody>
          <a:bodyPr/>
          <a:lstStyle/>
          <a:p>
            <a:pPr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中统利用中共叛徒徐锡根</a:t>
            </a:r>
            <a:endParaRPr lang="en-US" altLang="zh-CN" sz="2800" dirty="0">
              <a:solidFill>
                <a:srgbClr val="FF0000"/>
              </a:solidFill>
              <a:latin typeface="+mj-ea"/>
              <a:ea typeface="+mj-ea"/>
              <a:sym typeface="楷体" panose="02010609060101010101" pitchFamily="49" charset="-122"/>
            </a:endParaRPr>
          </a:p>
          <a:p>
            <a:pPr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省委书记谢育才弃子报信</a:t>
            </a:r>
            <a:endParaRPr lang="en-US" altLang="zh-CN" sz="2800" dirty="0">
              <a:solidFill>
                <a:srgbClr val="FF0000"/>
              </a:solidFill>
              <a:latin typeface="+mj-ea"/>
              <a:ea typeface="+mj-ea"/>
              <a:sym typeface="楷体" panose="02010609060101010101" pitchFamily="49" charset="-122"/>
            </a:endParaRPr>
          </a:p>
          <a:p>
            <a:pPr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组织部长郭潜叛变，导致</a:t>
            </a:r>
            <a:endParaRPr lang="en-US" altLang="zh-CN" sz="2800" dirty="0">
              <a:solidFill>
                <a:srgbClr val="FF0000"/>
              </a:solidFill>
              <a:latin typeface="+mj-ea"/>
              <a:ea typeface="+mj-ea"/>
              <a:sym typeface="楷体" panose="02010609060101010101" pitchFamily="49" charset="-122"/>
            </a:endParaRPr>
          </a:p>
          <a:p>
            <a:pPr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南方局领导下的南方工作</a:t>
            </a:r>
            <a:endParaRPr lang="en-US" altLang="zh-CN" sz="2800" dirty="0">
              <a:solidFill>
                <a:srgbClr val="FF0000"/>
              </a:solidFill>
              <a:latin typeface="+mj-ea"/>
              <a:ea typeface="+mj-ea"/>
              <a:sym typeface="楷体" panose="02010609060101010101" pitchFamily="49" charset="-122"/>
            </a:endParaRPr>
          </a:p>
          <a:p>
            <a:pPr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委员会廖承志、张文彬、</a:t>
            </a:r>
            <a:endParaRPr lang="en-US" altLang="zh-CN" sz="2800" dirty="0">
              <a:solidFill>
                <a:srgbClr val="FF0000"/>
              </a:solidFill>
              <a:latin typeface="+mj-ea"/>
              <a:ea typeface="+mj-ea"/>
              <a:sym typeface="楷体" panose="02010609060101010101" pitchFamily="49" charset="-122"/>
            </a:endParaRPr>
          </a:p>
          <a:p>
            <a:pPr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涂正农被捕南方三省江西</a:t>
            </a:r>
            <a:endParaRPr lang="en-US" sz="2800" dirty="0">
              <a:solidFill>
                <a:srgbClr val="FF0000"/>
              </a:solidFill>
              <a:latin typeface="+mj-ea"/>
              <a:ea typeface="+mj-ea"/>
              <a:sym typeface="楷体" panose="02010609060101010101" pitchFamily="49" charset="-122"/>
            </a:endParaRPr>
          </a:p>
          <a:p>
            <a:pPr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、广西、广东受破坏</a:t>
            </a:r>
            <a:endParaRPr lang="en-US" sz="2800" dirty="0">
              <a:solidFill>
                <a:srgbClr val="FF0000"/>
              </a:solidFill>
              <a:latin typeface="+mj-ea"/>
              <a:ea typeface="+mj-ea"/>
              <a:sym typeface="楷体" panose="02010609060101010101" pitchFamily="49" charset="-122"/>
            </a:endParaRPr>
          </a:p>
        </p:txBody>
      </p:sp>
      <p:pic>
        <p:nvPicPr>
          <p:cNvPr id="135172" name="Picture 7" descr="75-1"/>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a:xfrm>
            <a:off x="6876256" y="1377950"/>
            <a:ext cx="1228725" cy="1873250"/>
          </a:xfrm>
        </p:spPr>
      </p:pic>
      <p:pic>
        <p:nvPicPr>
          <p:cNvPr id="135173" name="Picture 3" descr="C:\Users\apple\Desktop\u=3521286917,4233706489&amp;fm=23&amp;gp=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2045695"/>
            <a:ext cx="1287314"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4" name="Picture 6" descr="C:\Users\apple\Desktop\u=2618916381,1322036170&amp;fm=21&amp;gp=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1465" y="3845920"/>
            <a:ext cx="1223962"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948264" y="3429000"/>
            <a:ext cx="877163" cy="369332"/>
          </a:xfrm>
          <a:prstGeom prst="rect">
            <a:avLst/>
          </a:prstGeom>
          <a:noFill/>
        </p:spPr>
        <p:txBody>
          <a:bodyPr wrap="none" rtlCol="0">
            <a:spAutoFit/>
          </a:bodyPr>
          <a:lstStyle/>
          <a:p>
            <a:r>
              <a:rPr lang="zh-CN" altLang="en-US" dirty="0">
                <a:solidFill>
                  <a:srgbClr val="FF0000"/>
                </a:solidFill>
                <a:latin typeface="+mj-ea"/>
                <a:ea typeface="+mj-ea"/>
              </a:rPr>
              <a:t>谢育才</a:t>
            </a:r>
          </a:p>
        </p:txBody>
      </p:sp>
      <p:sp>
        <p:nvSpPr>
          <p:cNvPr id="3" name="TextBox 2"/>
          <p:cNvSpPr txBox="1"/>
          <p:nvPr/>
        </p:nvSpPr>
        <p:spPr>
          <a:xfrm>
            <a:off x="5292080" y="3933056"/>
            <a:ext cx="877163" cy="369332"/>
          </a:xfrm>
          <a:prstGeom prst="rect">
            <a:avLst/>
          </a:prstGeom>
          <a:noFill/>
        </p:spPr>
        <p:txBody>
          <a:bodyPr wrap="none" rtlCol="0">
            <a:spAutoFit/>
          </a:bodyPr>
          <a:lstStyle/>
          <a:p>
            <a:r>
              <a:rPr lang="zh-CN" altLang="en-US" dirty="0">
                <a:solidFill>
                  <a:srgbClr val="FF0000"/>
                </a:solidFill>
                <a:latin typeface="+mj-ea"/>
                <a:ea typeface="+mj-ea"/>
              </a:rPr>
              <a:t>张文彬</a:t>
            </a:r>
          </a:p>
        </p:txBody>
      </p:sp>
      <p:sp>
        <p:nvSpPr>
          <p:cNvPr id="4" name="TextBox 3"/>
          <p:cNvSpPr txBox="1"/>
          <p:nvPr/>
        </p:nvSpPr>
        <p:spPr>
          <a:xfrm>
            <a:off x="6660232" y="5733256"/>
            <a:ext cx="877163" cy="369332"/>
          </a:xfrm>
          <a:prstGeom prst="rect">
            <a:avLst/>
          </a:prstGeom>
          <a:noFill/>
        </p:spPr>
        <p:txBody>
          <a:bodyPr wrap="none" rtlCol="0">
            <a:spAutoFit/>
          </a:bodyPr>
          <a:lstStyle/>
          <a:p>
            <a:r>
              <a:rPr lang="zh-CN" altLang="en-US" dirty="0">
                <a:solidFill>
                  <a:srgbClr val="FF0000"/>
                </a:solidFill>
                <a:latin typeface="+mj-ea"/>
                <a:ea typeface="+mj-ea"/>
              </a:rPr>
              <a:t>廖承志</a:t>
            </a:r>
          </a:p>
        </p:txBody>
      </p:sp>
    </p:spTree>
    <p:extLst>
      <p:ext uri="{BB962C8B-B14F-4D97-AF65-F5344CB8AC3E}">
        <p14:creationId xmlns:p14="http://schemas.microsoft.com/office/powerpoint/2010/main" val="277844557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57200" y="274955"/>
            <a:ext cx="8230235" cy="1143635"/>
          </a:xfrm>
        </p:spPr>
        <p:txBody>
          <a:bodyPr vert="horz" wrap="square" lIns="91440" tIns="45720" rIns="91440" bIns="45720" numCol="1" anchorCtr="0" compatLnSpc="1"/>
          <a:lstStyle/>
          <a:p>
            <a:r>
              <a:rPr lang="en-US" altLang="zh-CN" sz="3600" dirty="0">
                <a:effectLst>
                  <a:outerShdw blurRad="38100" dist="38100" dir="2700000" algn="tl">
                    <a:srgbClr val="C0C0C0"/>
                  </a:outerShdw>
                </a:effectLst>
              </a:rPr>
              <a:t/>
            </a:r>
            <a:br>
              <a:rPr lang="en-US" altLang="zh-CN" sz="3600" dirty="0">
                <a:effectLst>
                  <a:outerShdw blurRad="38100" dist="38100" dir="2700000" algn="tl">
                    <a:srgbClr val="C0C0C0"/>
                  </a:outerShdw>
                </a:effectLst>
              </a:rPr>
            </a:br>
            <a:r>
              <a:rPr lang="zh-CN" altLang="en-US" sz="3600" dirty="0">
                <a:solidFill>
                  <a:srgbClr val="FF0000"/>
                </a:solidFill>
                <a:effectLst>
                  <a:outerShdw blurRad="38100" dist="38100" dir="2700000" algn="tl">
                    <a:srgbClr val="C0C0C0"/>
                  </a:outerShdw>
                </a:effectLst>
              </a:rPr>
              <a:t>南委事件：</a:t>
            </a:r>
            <a:r>
              <a:rPr lang="zh-CN" altLang="en-US" sz="3200" dirty="0">
                <a:solidFill>
                  <a:srgbClr val="FF0000"/>
                </a:solidFill>
                <a:effectLst>
                  <a:outerShdw blurRad="38100" dist="38100" dir="2700000" algn="tl">
                    <a:srgbClr val="C0C0C0"/>
                  </a:outerShdw>
                </a:effectLst>
                <a:latin typeface="华文新魏" panose="02010800040101010101" pitchFamily="2" charset="-122"/>
                <a:ea typeface="华文新魏" panose="02010800040101010101" pitchFamily="2" charset="-122"/>
              </a:rPr>
              <a:t>舍子救党</a:t>
            </a:r>
            <a:r>
              <a:rPr lang="zh-CN" altLang="en-US" sz="2800" dirty="0">
                <a:solidFill>
                  <a:srgbClr val="FF0000"/>
                </a:solidFill>
                <a:effectLst>
                  <a:outerShdw blurRad="38100" dist="38100" dir="2700000" algn="tl">
                    <a:srgbClr val="C0C0C0"/>
                  </a:outerShdw>
                </a:effectLst>
                <a:latin typeface="华文新魏" panose="02010800040101010101" pitchFamily="2" charset="-122"/>
                <a:ea typeface="华文新魏" panose="02010800040101010101" pitchFamily="2" charset="-122"/>
              </a:rPr>
              <a:t> </a:t>
            </a:r>
            <a:r>
              <a:rPr lang="zh-CN" altLang="en-US" sz="2800" dirty="0">
                <a:solidFill>
                  <a:srgbClr val="FF0000"/>
                </a:solidFill>
                <a:effectLst>
                  <a:outerShdw blurRad="38100" dist="38100" dir="2700000" algn="tl">
                    <a:srgbClr val="C0C0C0"/>
                  </a:outerShdw>
                </a:effectLst>
                <a:ea typeface="华文新魏" panose="02010800040101010101" pitchFamily="2" charset="-122"/>
              </a:rPr>
              <a:t>——</a:t>
            </a:r>
            <a:r>
              <a:rPr lang="zh-CN" altLang="en-US" sz="2800" dirty="0">
                <a:solidFill>
                  <a:srgbClr val="FF0000"/>
                </a:solidFill>
                <a:effectLst>
                  <a:outerShdw blurRad="38100" dist="38100" dir="2700000" algn="tl">
                    <a:srgbClr val="C0C0C0"/>
                  </a:outerShdw>
                </a:effectLst>
                <a:latin typeface="华文新魏" panose="02010800040101010101" pitchFamily="2" charset="-122"/>
                <a:ea typeface="华文新魏" panose="02010800040101010101" pitchFamily="2" charset="-122"/>
              </a:rPr>
              <a:t>谢育才</a:t>
            </a:r>
          </a:p>
        </p:txBody>
      </p:sp>
      <p:pic>
        <p:nvPicPr>
          <p:cNvPr id="172037" name="Picture 5"/>
          <p:cNvPicPr>
            <a:picLocks noChangeAspect="1" noChangeArrowheads="1"/>
          </p:cNvPicPr>
          <p:nvPr/>
        </p:nvPicPr>
        <p:blipFill>
          <a:blip r:embed="rId2" cstate="print"/>
          <a:srcRect/>
          <a:stretch>
            <a:fillRect/>
          </a:stretch>
        </p:blipFill>
        <p:spPr bwMode="auto">
          <a:xfrm>
            <a:off x="1214414" y="2500306"/>
            <a:ext cx="2295198" cy="2873960"/>
          </a:xfrm>
          <a:prstGeom prst="rect">
            <a:avLst/>
          </a:prstGeom>
          <a:noFill/>
          <a:ln w="9525">
            <a:noFill/>
            <a:miter lim="800000"/>
            <a:headEnd/>
            <a:tailEnd/>
          </a:ln>
        </p:spPr>
      </p:pic>
      <p:sp>
        <p:nvSpPr>
          <p:cNvPr id="4" name="矩形 3"/>
          <p:cNvSpPr/>
          <p:nvPr/>
        </p:nvSpPr>
        <p:spPr>
          <a:xfrm>
            <a:off x="4071934" y="2828836"/>
            <a:ext cx="3857652" cy="2062103"/>
          </a:xfrm>
          <a:prstGeom prst="rect">
            <a:avLst/>
          </a:prstGeom>
        </p:spPr>
        <p:txBody>
          <a:bodyPr wrap="square">
            <a:spAutoFit/>
          </a:bodyPr>
          <a:lstStyle/>
          <a:p>
            <a:r>
              <a:rPr lang="zh-CN" altLang="en-US" sz="3200" dirty="0">
                <a:solidFill>
                  <a:srgbClr val="FF0000"/>
                </a:solidFill>
                <a:latin typeface="华文新魏" panose="02010800040101010101" pitchFamily="2" charset="-122"/>
                <a:ea typeface="华文新魏" panose="02010800040101010101" pitchFamily="2" charset="-122"/>
              </a:rPr>
              <a:t>  为国捐躯心不忧，</a:t>
            </a:r>
          </a:p>
          <a:p>
            <a:pPr algn="ctr"/>
            <a:r>
              <a:rPr lang="zh-CN" altLang="en-US" sz="3200" dirty="0">
                <a:solidFill>
                  <a:srgbClr val="FF0000"/>
                </a:solidFill>
                <a:latin typeface="华文新魏" panose="02010800040101010101" pitchFamily="2" charset="-122"/>
                <a:ea typeface="华文新魏" panose="02010800040101010101" pitchFamily="2" charset="-122"/>
              </a:rPr>
              <a:t>惟愿正气永存留，</a:t>
            </a:r>
          </a:p>
          <a:p>
            <a:pPr algn="ctr"/>
            <a:r>
              <a:rPr lang="zh-CN" altLang="en-US" sz="3200" dirty="0">
                <a:solidFill>
                  <a:srgbClr val="FF0000"/>
                </a:solidFill>
                <a:latin typeface="华文新魏" panose="02010800040101010101" pitchFamily="2" charset="-122"/>
                <a:ea typeface="华文新魏" panose="02010800040101010101" pitchFamily="2" charset="-122"/>
              </a:rPr>
              <a:t>成败论定任褒贬，</a:t>
            </a:r>
          </a:p>
          <a:p>
            <a:pPr algn="ctr"/>
            <a:r>
              <a:rPr lang="zh-CN" altLang="en-US" sz="3200" dirty="0">
                <a:solidFill>
                  <a:srgbClr val="FF0000"/>
                </a:solidFill>
                <a:latin typeface="华文新魏" panose="02010800040101010101" pitchFamily="2" charset="-122"/>
                <a:ea typeface="华文新魏" panose="02010800040101010101" pitchFamily="2" charset="-122"/>
              </a:rPr>
              <a:t>忠奸自让后史修。</a:t>
            </a:r>
          </a:p>
        </p:txBody>
      </p:sp>
    </p:spTree>
    <p:extLst>
      <p:ext uri="{BB962C8B-B14F-4D97-AF65-F5344CB8AC3E}">
        <p14:creationId xmlns:p14="http://schemas.microsoft.com/office/powerpoint/2010/main" val="3767134127"/>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72037"/>
                                        </p:tgtEl>
                                        <p:attrNameLst>
                                          <p:attrName>style.visibility</p:attrName>
                                        </p:attrNameLst>
                                      </p:cBhvr>
                                      <p:to>
                                        <p:strVal val="visible"/>
                                      </p:to>
                                    </p:set>
                                    <p:anim calcmode="lin" valueType="num">
                                      <p:cBhvr>
                                        <p:cTn id="7" dur="500" fill="hold"/>
                                        <p:tgtEl>
                                          <p:spTgt spid="172037"/>
                                        </p:tgtEl>
                                        <p:attrNameLst>
                                          <p:attrName>ppt_w</p:attrName>
                                        </p:attrNameLst>
                                      </p:cBhvr>
                                      <p:tavLst>
                                        <p:tav tm="0">
                                          <p:val>
                                            <p:fltVal val="0"/>
                                          </p:val>
                                        </p:tav>
                                        <p:tav tm="100000">
                                          <p:val>
                                            <p:strVal val="#ppt_w"/>
                                          </p:val>
                                        </p:tav>
                                      </p:tavLst>
                                    </p:anim>
                                    <p:anim calcmode="lin" valueType="num">
                                      <p:cBhvr>
                                        <p:cTn id="8" dur="500" fill="hold"/>
                                        <p:tgtEl>
                                          <p:spTgt spid="17203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72034"/>
                                        </p:tgtEl>
                                        <p:attrNameLst>
                                          <p:attrName>style.visibility</p:attrName>
                                        </p:attrNameLst>
                                      </p:cBhvr>
                                      <p:to>
                                        <p:strVal val="visible"/>
                                      </p:to>
                                    </p:set>
                                    <p:anim calcmode="lin" valueType="num">
                                      <p:cBhvr additive="base">
                                        <p:cTn id="12" dur="500"/>
                                        <p:tgtEl>
                                          <p:spTgt spid="172034"/>
                                        </p:tgtEl>
                                        <p:attrNameLst>
                                          <p:attrName>ppt_x</p:attrName>
                                        </p:attrNameLst>
                                      </p:cBhvr>
                                      <p:tavLst>
                                        <p:tav tm="0">
                                          <p:val>
                                            <p:strVal val="#ppt_x-#ppt_w*1.125000"/>
                                          </p:val>
                                        </p:tav>
                                        <p:tav tm="100000">
                                          <p:val>
                                            <p:strVal val="#ppt_x"/>
                                          </p:val>
                                        </p:tav>
                                      </p:tavLst>
                                    </p:anim>
                                    <p:animEffect transition="in" filter="wipe(right)">
                                      <p:cBhvr>
                                        <p:cTn id="13" dur="500"/>
                                        <p:tgtEl>
                                          <p:spTgt spid="172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30235" cy="1143635"/>
          </a:xfrm>
        </p:spPr>
        <p:txBody>
          <a:bodyPr/>
          <a:lstStyle/>
          <a:p>
            <a:r>
              <a:rPr lang="zh-CN" altLang="en-US" dirty="0">
                <a:solidFill>
                  <a:srgbClr val="FF0000"/>
                </a:solidFill>
                <a:latin typeface="楷体" panose="02010609060101010101" pitchFamily="49" charset="-122"/>
                <a:ea typeface="楷体" panose="02010609060101010101" pitchFamily="49" charset="-122"/>
              </a:rPr>
              <a:t>解放后的汕头市长</a:t>
            </a:r>
          </a:p>
        </p:txBody>
      </p:sp>
      <p:pic>
        <p:nvPicPr>
          <p:cNvPr id="2050" name="Picture 2"/>
          <p:cNvPicPr>
            <a:picLocks noGrp="1" noChangeAspect="1" noChangeArrowheads="1"/>
          </p:cNvPicPr>
          <p:nvPr>
            <p:ph idx="1"/>
          </p:nvPr>
        </p:nvPicPr>
        <p:blipFill>
          <a:blip r:embed="rId2" cstate="print"/>
          <a:srcRect/>
          <a:stretch>
            <a:fillRect/>
          </a:stretch>
        </p:blipFill>
        <p:spPr bwMode="auto">
          <a:xfrm>
            <a:off x="4857750" y="3214370"/>
            <a:ext cx="3714750" cy="2840355"/>
          </a:xfrm>
          <a:prstGeom prst="rect">
            <a:avLst/>
          </a:prstGeom>
          <a:noFill/>
        </p:spPr>
      </p:pic>
      <p:pic>
        <p:nvPicPr>
          <p:cNvPr id="2051" name="Picture 3"/>
          <p:cNvPicPr>
            <a:picLocks noChangeAspect="1" noChangeArrowheads="1"/>
          </p:cNvPicPr>
          <p:nvPr/>
        </p:nvPicPr>
        <p:blipFill>
          <a:blip r:embed="rId3" cstate="print"/>
          <a:srcRect/>
          <a:stretch>
            <a:fillRect/>
          </a:stretch>
        </p:blipFill>
        <p:spPr bwMode="auto">
          <a:xfrm>
            <a:off x="499745" y="1428750"/>
            <a:ext cx="3593465" cy="2508250"/>
          </a:xfrm>
          <a:prstGeom prst="rect">
            <a:avLst/>
          </a:prstGeom>
          <a:noFill/>
        </p:spPr>
      </p:pic>
      <p:pic>
        <p:nvPicPr>
          <p:cNvPr id="2052" name="Picture 4"/>
          <p:cNvPicPr>
            <a:picLocks noChangeAspect="1" noChangeArrowheads="1"/>
          </p:cNvPicPr>
          <p:nvPr/>
        </p:nvPicPr>
        <p:blipFill>
          <a:blip r:embed="rId4" cstate="print"/>
          <a:srcRect/>
          <a:stretch>
            <a:fillRect/>
          </a:stretch>
        </p:blipFill>
        <p:spPr bwMode="auto">
          <a:xfrm>
            <a:off x="2143125" y="2214245"/>
            <a:ext cx="2778760" cy="3105785"/>
          </a:xfrm>
          <a:prstGeom prst="rect">
            <a:avLst/>
          </a:prstGeom>
          <a:noFill/>
        </p:spPr>
      </p:pic>
    </p:spTree>
    <p:extLst>
      <p:ext uri="{BB962C8B-B14F-4D97-AF65-F5344CB8AC3E}">
        <p14:creationId xmlns:p14="http://schemas.microsoft.com/office/powerpoint/2010/main" val="319486373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627630" y="908685"/>
            <a:ext cx="3919220" cy="5230495"/>
          </a:xfrm>
          <a:prstGeom prst="rect">
            <a:avLst/>
          </a:prstGeom>
          <a:noFill/>
        </p:spPr>
      </p:pic>
    </p:spTree>
    <p:extLst>
      <p:ext uri="{BB962C8B-B14F-4D97-AF65-F5344CB8AC3E}">
        <p14:creationId xmlns:p14="http://schemas.microsoft.com/office/powerpoint/2010/main" val="1483938159"/>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FF0000"/>
                </a:solidFill>
              </a:rPr>
              <a:t>南委事件：自杀报警</a:t>
            </a:r>
          </a:p>
        </p:txBody>
      </p:sp>
      <p:pic>
        <p:nvPicPr>
          <p:cNvPr id="4" name="Picture 11" descr="7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40307" y="1714488"/>
            <a:ext cx="6318464" cy="225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55576" y="5301208"/>
            <a:ext cx="184731" cy="369332"/>
          </a:xfrm>
          <a:prstGeom prst="rect">
            <a:avLst/>
          </a:prstGeom>
          <a:noFill/>
        </p:spPr>
        <p:txBody>
          <a:bodyPr wrap="none" rtlCol="0">
            <a:spAutoFit/>
          </a:bodyPr>
          <a:lstStyle/>
          <a:p>
            <a:endParaRPr lang="zh-CN" altLang="en-US" dirty="0"/>
          </a:p>
        </p:txBody>
      </p:sp>
      <p:sp>
        <p:nvSpPr>
          <p:cNvPr id="3" name="TextBox 2"/>
          <p:cNvSpPr txBox="1"/>
          <p:nvPr/>
        </p:nvSpPr>
        <p:spPr>
          <a:xfrm>
            <a:off x="611560" y="5013176"/>
            <a:ext cx="8064896" cy="1200329"/>
          </a:xfrm>
          <a:prstGeom prst="rect">
            <a:avLst/>
          </a:prstGeom>
          <a:noFill/>
        </p:spPr>
        <p:txBody>
          <a:bodyPr wrap="square" rtlCol="0">
            <a:spAutoFit/>
          </a:bodyPr>
          <a:lstStyle/>
          <a:p>
            <a:r>
              <a:rPr lang="en-US" altLang="zh-CN" sz="2400" dirty="0">
                <a:solidFill>
                  <a:srgbClr val="FF0000"/>
                </a:solidFill>
                <a:latin typeface="+mj-ea"/>
                <a:ea typeface="+mj-ea"/>
              </a:rPr>
              <a:t>1942</a:t>
            </a:r>
            <a:r>
              <a:rPr lang="zh-CN" altLang="en-US" sz="2400" dirty="0">
                <a:solidFill>
                  <a:srgbClr val="FF0000"/>
                </a:solidFill>
                <a:latin typeface="+mj-ea"/>
                <a:ea typeface="+mj-ea"/>
              </a:rPr>
              <a:t>年</a:t>
            </a:r>
            <a:r>
              <a:rPr lang="en-US" altLang="zh-CN" sz="2400" dirty="0">
                <a:solidFill>
                  <a:srgbClr val="FF0000"/>
                </a:solidFill>
                <a:latin typeface="+mj-ea"/>
                <a:ea typeface="+mj-ea"/>
              </a:rPr>
              <a:t>7</a:t>
            </a:r>
            <a:r>
              <a:rPr lang="zh-CN" altLang="en-US" sz="2400" dirty="0">
                <a:solidFill>
                  <a:srgbClr val="FF0000"/>
                </a:solidFill>
                <a:latin typeface="+mj-ea"/>
                <a:ea typeface="+mj-ea"/>
              </a:rPr>
              <a:t>月</a:t>
            </a:r>
            <a:r>
              <a:rPr lang="en-US" altLang="zh-CN" sz="2400" dirty="0">
                <a:solidFill>
                  <a:srgbClr val="FF0000"/>
                </a:solidFill>
                <a:latin typeface="+mj-ea"/>
                <a:ea typeface="+mj-ea"/>
              </a:rPr>
              <a:t>9</a:t>
            </a:r>
            <a:r>
              <a:rPr lang="zh-CN" altLang="en-US" sz="2400" dirty="0">
                <a:solidFill>
                  <a:srgbClr val="FF0000"/>
                </a:solidFill>
                <a:latin typeface="+mj-ea"/>
                <a:ea typeface="+mj-ea"/>
              </a:rPr>
              <a:t>日，南委组织部长郭潜叛变，地下党广西副书记苏蔓、地下党妇委部长、桂林书记罗文坤、南委交通员张海萍等</a:t>
            </a:r>
            <a:r>
              <a:rPr lang="en-US" altLang="zh-CN" sz="2400" dirty="0">
                <a:solidFill>
                  <a:srgbClr val="FF0000"/>
                </a:solidFill>
                <a:latin typeface="+mj-ea"/>
                <a:ea typeface="+mj-ea"/>
              </a:rPr>
              <a:t>7</a:t>
            </a:r>
            <a:r>
              <a:rPr lang="zh-CN" altLang="en-US" sz="2400" dirty="0">
                <a:solidFill>
                  <a:srgbClr val="FF0000"/>
                </a:solidFill>
                <a:latin typeface="+mj-ea"/>
                <a:ea typeface="+mj-ea"/>
              </a:rPr>
              <a:t>人被捕，史称“七、九”事件</a:t>
            </a:r>
          </a:p>
        </p:txBody>
      </p:sp>
      <p:sp>
        <p:nvSpPr>
          <p:cNvPr id="6" name="TextBox 5"/>
          <p:cNvSpPr txBox="1"/>
          <p:nvPr/>
        </p:nvSpPr>
        <p:spPr>
          <a:xfrm>
            <a:off x="1571604" y="4286256"/>
            <a:ext cx="3500462" cy="461665"/>
          </a:xfrm>
          <a:prstGeom prst="rect">
            <a:avLst/>
          </a:prstGeom>
          <a:noFill/>
        </p:spPr>
        <p:txBody>
          <a:bodyPr wrap="square" rtlCol="0">
            <a:spAutoFit/>
          </a:bodyPr>
          <a:lstStyle/>
          <a:p>
            <a:r>
              <a:rPr lang="zh-CN" altLang="en-US" sz="2400" dirty="0">
                <a:solidFill>
                  <a:srgbClr val="FF0000"/>
                </a:solidFill>
              </a:rPr>
              <a:t>桂林龙隐岩被囚处</a:t>
            </a:r>
            <a:endParaRPr lang="zh-CN" altLang="en-US" sz="2400" dirty="0"/>
          </a:p>
        </p:txBody>
      </p:sp>
    </p:spTree>
    <p:extLst>
      <p:ext uri="{BB962C8B-B14F-4D97-AF65-F5344CB8AC3E}">
        <p14:creationId xmlns:p14="http://schemas.microsoft.com/office/powerpoint/2010/main" val="103585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a:solidFill>
                  <a:srgbClr val="FF0000"/>
                </a:solidFill>
              </a:rPr>
              <a:t>南委事件：自杀报警</a:t>
            </a:r>
          </a:p>
        </p:txBody>
      </p:sp>
      <p:pic>
        <p:nvPicPr>
          <p:cNvPr id="5" name="Picture 7" descr="73-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2910" y="2143116"/>
            <a:ext cx="2214578" cy="306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499992" y="5661248"/>
            <a:ext cx="184731" cy="369332"/>
          </a:xfrm>
          <a:prstGeom prst="rect">
            <a:avLst/>
          </a:prstGeom>
          <a:noFill/>
        </p:spPr>
        <p:txBody>
          <a:bodyPr wrap="none" rtlCol="0">
            <a:spAutoFit/>
          </a:bodyPr>
          <a:lstStyle/>
          <a:p>
            <a:endParaRPr lang="zh-CN" altLang="en-US" dirty="0"/>
          </a:p>
        </p:txBody>
      </p:sp>
      <p:sp>
        <p:nvSpPr>
          <p:cNvPr id="8" name="TextBox 7"/>
          <p:cNvSpPr txBox="1"/>
          <p:nvPr/>
        </p:nvSpPr>
        <p:spPr>
          <a:xfrm>
            <a:off x="3000364" y="1700808"/>
            <a:ext cx="5892116" cy="1200329"/>
          </a:xfrm>
          <a:prstGeom prst="rect">
            <a:avLst/>
          </a:prstGeom>
          <a:noFill/>
        </p:spPr>
        <p:txBody>
          <a:bodyPr wrap="square" rtlCol="0">
            <a:spAutoFit/>
          </a:bodyPr>
          <a:lstStyle/>
          <a:p>
            <a:r>
              <a:rPr lang="en-US" altLang="zh-CN" sz="2400" dirty="0">
                <a:solidFill>
                  <a:srgbClr val="FF0000"/>
                </a:solidFill>
                <a:latin typeface="+mj-ea"/>
                <a:ea typeface="+mj-ea"/>
              </a:rPr>
              <a:t>1941</a:t>
            </a:r>
            <a:r>
              <a:rPr lang="zh-CN" altLang="en-US" sz="2400" dirty="0">
                <a:solidFill>
                  <a:srgbClr val="FF0000"/>
                </a:solidFill>
                <a:latin typeface="+mj-ea"/>
                <a:ea typeface="+mj-ea"/>
              </a:rPr>
              <a:t>年</a:t>
            </a:r>
            <a:r>
              <a:rPr lang="en-US" altLang="zh-CN" sz="2400" dirty="0">
                <a:solidFill>
                  <a:srgbClr val="FF0000"/>
                </a:solidFill>
                <a:latin typeface="+mj-ea"/>
                <a:ea typeface="+mj-ea"/>
              </a:rPr>
              <a:t>9</a:t>
            </a:r>
            <a:r>
              <a:rPr lang="zh-CN" altLang="en-US" sz="2400" dirty="0">
                <a:solidFill>
                  <a:srgbClr val="FF0000"/>
                </a:solidFill>
                <a:latin typeface="+mj-ea"/>
                <a:ea typeface="+mj-ea"/>
              </a:rPr>
              <a:t>月，苏蔓和妻子罗文坤以及工作人员张海萍转入逸仙中学当教师，以此作掩护进行党的工作。</a:t>
            </a:r>
          </a:p>
        </p:txBody>
      </p:sp>
      <p:sp>
        <p:nvSpPr>
          <p:cNvPr id="9" name="TextBox 8"/>
          <p:cNvSpPr txBox="1"/>
          <p:nvPr/>
        </p:nvSpPr>
        <p:spPr>
          <a:xfrm>
            <a:off x="3000364" y="2858780"/>
            <a:ext cx="5686436" cy="2677656"/>
          </a:xfrm>
          <a:prstGeom prst="rect">
            <a:avLst/>
          </a:prstGeom>
          <a:noFill/>
        </p:spPr>
        <p:txBody>
          <a:bodyPr wrap="square" rtlCol="0">
            <a:spAutoFit/>
          </a:bodyPr>
          <a:lstStyle/>
          <a:p>
            <a:r>
              <a:rPr lang="en-US" altLang="zh-CN" sz="2400" dirty="0">
                <a:solidFill>
                  <a:srgbClr val="FF0000"/>
                </a:solidFill>
                <a:latin typeface="隶书" pitchFamily="49" charset="-122"/>
                <a:ea typeface="隶书" pitchFamily="49" charset="-122"/>
              </a:rPr>
              <a:t>1942</a:t>
            </a:r>
            <a:r>
              <a:rPr lang="zh-CN" altLang="en-US" sz="2400" dirty="0">
                <a:solidFill>
                  <a:srgbClr val="FF0000"/>
                </a:solidFill>
                <a:latin typeface="隶书" pitchFamily="49" charset="-122"/>
                <a:ea typeface="隶书" pitchFamily="49" charset="-122"/>
              </a:rPr>
              <a:t>年</a:t>
            </a:r>
            <a:r>
              <a:rPr lang="en-US" altLang="zh-CN" sz="2400" dirty="0">
                <a:solidFill>
                  <a:srgbClr val="FF0000"/>
                </a:solidFill>
                <a:latin typeface="隶书" pitchFamily="49" charset="-122"/>
                <a:ea typeface="隶书" pitchFamily="49" charset="-122"/>
              </a:rPr>
              <a:t>7</a:t>
            </a:r>
            <a:r>
              <a:rPr lang="zh-CN" altLang="en-US" sz="2400" dirty="0">
                <a:solidFill>
                  <a:srgbClr val="FF0000"/>
                </a:solidFill>
                <a:latin typeface="隶书" pitchFamily="49" charset="-122"/>
                <a:ea typeface="隶书" pitchFamily="49" charset="-122"/>
              </a:rPr>
              <a:t>月</a:t>
            </a:r>
            <a:r>
              <a:rPr lang="en-US" altLang="zh-CN" sz="2400" dirty="0">
                <a:solidFill>
                  <a:srgbClr val="FF0000"/>
                </a:solidFill>
                <a:latin typeface="隶书" pitchFamily="49" charset="-122"/>
                <a:ea typeface="隶书" pitchFamily="49" charset="-122"/>
              </a:rPr>
              <a:t>9</a:t>
            </a:r>
            <a:r>
              <a:rPr lang="zh-CN" altLang="en-US" sz="2400" dirty="0">
                <a:solidFill>
                  <a:srgbClr val="FF0000"/>
                </a:solidFill>
                <a:latin typeface="隶书" pitchFamily="49" charset="-122"/>
                <a:ea typeface="隶书" pitchFamily="49" charset="-122"/>
              </a:rPr>
              <a:t>日，中共广西省工委副书记被叛徒出卖被捕入狱，受尽酷刑，始终未暴露党的机密，特务将他和妻子罗文坤、联络员张海萍放回逸仙中学。为报警，他们选择以集体自杀的行动粉碎特务的阴谋。自缢前，苏曼在特务留下的悔过书上奋笔疾书“不自由，毋宁死”六个大字。</a:t>
            </a:r>
          </a:p>
        </p:txBody>
      </p:sp>
    </p:spTree>
    <p:extLst>
      <p:ext uri="{BB962C8B-B14F-4D97-AF65-F5344CB8AC3E}">
        <p14:creationId xmlns:p14="http://schemas.microsoft.com/office/powerpoint/2010/main" val="403052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1267744"/>
            <a:ext cx="3744416"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268760"/>
            <a:ext cx="3743061" cy="2807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27584" y="4149080"/>
            <a:ext cx="7776864" cy="2308324"/>
          </a:xfrm>
          <a:prstGeom prst="rect">
            <a:avLst/>
          </a:prstGeom>
          <a:noFill/>
        </p:spPr>
        <p:txBody>
          <a:bodyPr wrap="square" rtlCol="0">
            <a:spAutoFit/>
          </a:bodyPr>
          <a:lstStyle/>
          <a:p>
            <a:r>
              <a:rPr lang="zh-CN" altLang="en-US" sz="2400" dirty="0">
                <a:solidFill>
                  <a:srgbClr val="FF0000"/>
                </a:solidFill>
                <a:latin typeface="+mj-ea"/>
                <a:ea typeface="+mj-ea"/>
              </a:rPr>
              <a:t>国民党于</a:t>
            </a:r>
            <a:r>
              <a:rPr lang="en-US" altLang="zh-CN" sz="2400" dirty="0">
                <a:solidFill>
                  <a:srgbClr val="FF0000"/>
                </a:solidFill>
                <a:latin typeface="+mj-ea"/>
                <a:ea typeface="+mj-ea"/>
              </a:rPr>
              <a:t>1942</a:t>
            </a:r>
            <a:r>
              <a:rPr lang="zh-CN" altLang="en-US" sz="2400" dirty="0">
                <a:solidFill>
                  <a:srgbClr val="FF0000"/>
                </a:solidFill>
                <a:latin typeface="+mj-ea"/>
                <a:ea typeface="+mj-ea"/>
              </a:rPr>
              <a:t>年</a:t>
            </a:r>
            <a:r>
              <a:rPr lang="en-US" altLang="zh-CN" sz="2400" dirty="0">
                <a:solidFill>
                  <a:srgbClr val="FF0000"/>
                </a:solidFill>
                <a:latin typeface="+mj-ea"/>
                <a:ea typeface="+mj-ea"/>
              </a:rPr>
              <a:t>7</a:t>
            </a:r>
            <a:r>
              <a:rPr lang="zh-CN" altLang="en-US" sz="2400" dirty="0">
                <a:solidFill>
                  <a:srgbClr val="FF0000"/>
                </a:solidFill>
                <a:latin typeface="+mj-ea"/>
                <a:ea typeface="+mj-ea"/>
              </a:rPr>
              <a:t>月</a:t>
            </a:r>
            <a:r>
              <a:rPr lang="en-US" altLang="zh-CN" sz="2400" dirty="0">
                <a:solidFill>
                  <a:srgbClr val="FF0000"/>
                </a:solidFill>
                <a:latin typeface="+mj-ea"/>
                <a:ea typeface="+mj-ea"/>
              </a:rPr>
              <a:t>11</a:t>
            </a:r>
            <a:r>
              <a:rPr lang="zh-CN" altLang="en-US" sz="2400" dirty="0">
                <a:solidFill>
                  <a:srgbClr val="FF0000"/>
                </a:solidFill>
                <a:latin typeface="+mj-ea"/>
                <a:ea typeface="+mj-ea"/>
              </a:rPr>
              <a:t>日将他们“释放”回逸仙中学，暗中派人监视，以诱捕前来联系的中共党员；为了保护党的组织，苏蔓、罗文坤、张海萍三人毅然于</a:t>
            </a:r>
            <a:r>
              <a:rPr lang="en-US" altLang="zh-CN" sz="2400" dirty="0">
                <a:solidFill>
                  <a:srgbClr val="FF0000"/>
                </a:solidFill>
                <a:latin typeface="+mj-ea"/>
                <a:ea typeface="+mj-ea"/>
              </a:rPr>
              <a:t>13</a:t>
            </a:r>
            <a:r>
              <a:rPr lang="zh-CN" altLang="en-US" sz="2400" dirty="0">
                <a:solidFill>
                  <a:srgbClr val="FF0000"/>
                </a:solidFill>
                <a:latin typeface="+mj-ea"/>
                <a:ea typeface="+mj-ea"/>
              </a:rPr>
              <a:t>日凌晨集体自缢，壮烈牺牲，以壮烈的行动粉碎特务的阴谋，苏蔓自缢前，在特务留下的悔过书上奋笔疾书“不自由，毋宁死”</a:t>
            </a:r>
            <a:r>
              <a:rPr lang="en-US" altLang="zh-CN" sz="2400" dirty="0">
                <a:solidFill>
                  <a:srgbClr val="FF0000"/>
                </a:solidFill>
                <a:latin typeface="+mj-ea"/>
                <a:ea typeface="+mj-ea"/>
              </a:rPr>
              <a:t>6</a:t>
            </a:r>
            <a:r>
              <a:rPr lang="zh-CN" altLang="en-US" sz="2400" dirty="0">
                <a:solidFill>
                  <a:srgbClr val="FF0000"/>
                </a:solidFill>
                <a:latin typeface="+mj-ea"/>
                <a:ea typeface="+mj-ea"/>
              </a:rPr>
              <a:t>个大字。</a:t>
            </a:r>
            <a:r>
              <a:rPr lang="en-US" altLang="zh-CN" baseline="30000" dirty="0"/>
              <a:t>[</a:t>
            </a:r>
            <a:endParaRPr lang="zh-CN" altLang="en-US" dirty="0"/>
          </a:p>
        </p:txBody>
      </p:sp>
      <p:sp>
        <p:nvSpPr>
          <p:cNvPr id="5" name="TextBox 4"/>
          <p:cNvSpPr txBox="1"/>
          <p:nvPr/>
        </p:nvSpPr>
        <p:spPr>
          <a:xfrm>
            <a:off x="2915816" y="476672"/>
            <a:ext cx="3528392" cy="584775"/>
          </a:xfrm>
          <a:prstGeom prst="rect">
            <a:avLst/>
          </a:prstGeom>
          <a:noFill/>
        </p:spPr>
        <p:txBody>
          <a:bodyPr wrap="square" rtlCol="0">
            <a:spAutoFit/>
          </a:bodyPr>
          <a:lstStyle/>
          <a:p>
            <a:r>
              <a:rPr lang="zh-CN" altLang="en-US" sz="3200" dirty="0">
                <a:solidFill>
                  <a:srgbClr val="FF0000"/>
                </a:solidFill>
                <a:latin typeface="+mj-ea"/>
                <a:ea typeface="+mj-ea"/>
              </a:rPr>
              <a:t>不自由、毋宁死</a:t>
            </a:r>
          </a:p>
        </p:txBody>
      </p:sp>
    </p:spTree>
    <p:extLst>
      <p:ext uri="{BB962C8B-B14F-4D97-AF65-F5344CB8AC3E}">
        <p14:creationId xmlns:p14="http://schemas.microsoft.com/office/powerpoint/2010/main" val="117400725"/>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dirty="0"/>
              <a:t>     </a:t>
            </a:r>
            <a:r>
              <a:rPr lang="zh-CN" altLang="en-US" dirty="0">
                <a:solidFill>
                  <a:srgbClr val="FF0000"/>
                </a:solidFill>
                <a:latin typeface="+mj-ea"/>
                <a:ea typeface="+mj-ea"/>
              </a:rPr>
              <a:t>苏蔓、罗文坤、张海萍三烈士的壮烈行动震动了桂林城，国民党机关向上司报告说：三人同时自缢身死，事出仓猝，殊为骇异；国民党的</a:t>
            </a:r>
            <a:r>
              <a:rPr lang="en-US" altLang="zh-CN" dirty="0">
                <a:solidFill>
                  <a:srgbClr val="FF0000"/>
                </a:solidFill>
                <a:latin typeface="+mj-ea"/>
                <a:ea typeface="+mj-ea"/>
              </a:rPr>
              <a:t>《</a:t>
            </a:r>
            <a:r>
              <a:rPr lang="zh-CN" altLang="en-US" dirty="0">
                <a:solidFill>
                  <a:srgbClr val="FF0000"/>
                </a:solidFill>
                <a:latin typeface="+mj-ea"/>
                <a:ea typeface="+mj-ea"/>
              </a:rPr>
              <a:t>扫荡报</a:t>
            </a:r>
            <a:r>
              <a:rPr lang="en-US" altLang="zh-CN" dirty="0">
                <a:solidFill>
                  <a:srgbClr val="FF0000"/>
                </a:solidFill>
                <a:latin typeface="+mj-ea"/>
                <a:ea typeface="+mj-ea"/>
              </a:rPr>
              <a:t>》</a:t>
            </a:r>
            <a:r>
              <a:rPr lang="zh-CN" altLang="en-US" dirty="0">
                <a:solidFill>
                  <a:srgbClr val="FF0000"/>
                </a:solidFill>
                <a:latin typeface="+mj-ea"/>
                <a:ea typeface="+mj-ea"/>
              </a:rPr>
              <a:t>诡称是“桃色事件”作了报道，这实际上向中共组织报警，很快他们察觉自己干了蠢事，连忙又下令把这天的报纸全部收回。</a:t>
            </a:r>
          </a:p>
        </p:txBody>
      </p:sp>
    </p:spTree>
    <p:extLst>
      <p:ext uri="{BB962C8B-B14F-4D97-AF65-F5344CB8AC3E}">
        <p14:creationId xmlns:p14="http://schemas.microsoft.com/office/powerpoint/2010/main" val="1348997695"/>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标题 1"/>
          <p:cNvSpPr>
            <a:spLocks noGrp="1" noChangeArrowheads="1"/>
          </p:cNvSpPr>
          <p:nvPr>
            <p:ph type="title" idx="4294967295"/>
          </p:nvPr>
        </p:nvSpPr>
        <p:spPr/>
        <p:txBody>
          <a:bodyPr/>
          <a:lstStyle/>
          <a:p>
            <a:pPr eaLnBrk="1" hangingPunct="1"/>
            <a:r>
              <a:rPr lang="zh-CN" sz="3200" dirty="0">
                <a:solidFill>
                  <a:srgbClr val="FF0000"/>
                </a:solidFill>
              </a:rPr>
              <a:t>周恩来下令：</a:t>
            </a:r>
            <a:br>
              <a:rPr lang="zh-CN" sz="3200" dirty="0">
                <a:solidFill>
                  <a:srgbClr val="FF0000"/>
                </a:solidFill>
              </a:rPr>
            </a:br>
            <a:r>
              <a:rPr lang="zh-CN" sz="3200" dirty="0">
                <a:solidFill>
                  <a:srgbClr val="FF0000"/>
                </a:solidFill>
              </a:rPr>
              <a:t>国统区地下党停止工作，等待中央决定！</a:t>
            </a:r>
            <a:endParaRPr lang="zh-CN" dirty="0">
              <a:solidFill>
                <a:srgbClr val="FF0000"/>
              </a:solidFill>
            </a:endParaRPr>
          </a:p>
        </p:txBody>
      </p:sp>
      <p:sp>
        <p:nvSpPr>
          <p:cNvPr id="136195" name="内容占位符 2"/>
          <p:cNvSpPr>
            <a:spLocks noGrp="1" noChangeArrowheads="1"/>
          </p:cNvSpPr>
          <p:nvPr>
            <p:ph idx="4294967295"/>
          </p:nvPr>
        </p:nvSpPr>
        <p:spPr>
          <a:xfrm>
            <a:off x="683568" y="1412776"/>
            <a:ext cx="5040957" cy="5445224"/>
          </a:xfrm>
        </p:spPr>
        <p:txBody>
          <a:bodyPr/>
          <a:lstStyle/>
          <a:p>
            <a:pPr eaLnBrk="1" hangingPunct="1">
              <a:lnSpc>
                <a:spcPct val="90000"/>
              </a:lnSpc>
              <a:buFont typeface="Wingdings 2" panose="05020102010507070707" pitchFamily="18" charset="2"/>
              <a:buNone/>
            </a:pPr>
            <a:r>
              <a:rPr lang="zh-CN" altLang="en-US" sz="2400" dirty="0">
                <a:solidFill>
                  <a:srgbClr val="FF0000"/>
                </a:solidFill>
                <a:latin typeface="+mj-ea"/>
                <a:ea typeface="+mj-ea"/>
                <a:sym typeface="楷体" panose="02010609060101010101" pitchFamily="49" charset="-122"/>
              </a:rPr>
              <a:t>  心力交瘁的周恩来小肠疝气复</a:t>
            </a:r>
          </a:p>
          <a:p>
            <a:pPr eaLnBrk="1" hangingPunct="1">
              <a:lnSpc>
                <a:spcPct val="90000"/>
              </a:lnSpc>
              <a:buFont typeface="Wingdings 2" panose="05020102010507070707" pitchFamily="18" charset="2"/>
              <a:buNone/>
            </a:pPr>
            <a:r>
              <a:rPr lang="zh-CN" altLang="en-US" sz="2400" dirty="0">
                <a:solidFill>
                  <a:srgbClr val="FF0000"/>
                </a:solidFill>
                <a:latin typeface="+mj-ea"/>
                <a:ea typeface="+mj-ea"/>
                <a:sym typeface="楷体" panose="02010609060101010101" pitchFamily="49" charset="-122"/>
              </a:rPr>
              <a:t>发，</a:t>
            </a:r>
            <a:r>
              <a:rPr lang="en-US" altLang="zh-CN" sz="2400" dirty="0">
                <a:solidFill>
                  <a:srgbClr val="FF0000"/>
                </a:solidFill>
                <a:latin typeface="+mj-ea"/>
                <a:ea typeface="+mj-ea"/>
                <a:sym typeface="楷体" panose="02010609060101010101" pitchFamily="49" charset="-122"/>
              </a:rPr>
              <a:t>6</a:t>
            </a:r>
            <a:r>
              <a:rPr lang="zh-CN" altLang="en-US" sz="2400" dirty="0">
                <a:solidFill>
                  <a:srgbClr val="FF0000"/>
                </a:solidFill>
                <a:latin typeface="+mj-ea"/>
                <a:ea typeface="+mj-ea"/>
                <a:sym typeface="楷体" panose="02010609060101010101" pitchFamily="49" charset="-122"/>
              </a:rPr>
              <a:t>月下旬入院动手术。毛</a:t>
            </a:r>
          </a:p>
          <a:p>
            <a:pPr eaLnBrk="1" hangingPunct="1">
              <a:lnSpc>
                <a:spcPct val="90000"/>
              </a:lnSpc>
              <a:buFont typeface="Wingdings 2" panose="05020102010507070707" pitchFamily="18" charset="2"/>
              <a:buNone/>
            </a:pPr>
            <a:r>
              <a:rPr lang="zh-CN" altLang="en-US" sz="2400" dirty="0">
                <a:solidFill>
                  <a:srgbClr val="FF0000"/>
                </a:solidFill>
                <a:latin typeface="+mj-ea"/>
                <a:ea typeface="+mj-ea"/>
                <a:sym typeface="楷体" panose="02010609060101010101" pitchFamily="49" charset="-122"/>
              </a:rPr>
              <a:t>泽东从延安来电，要求周恩来</a:t>
            </a:r>
          </a:p>
          <a:p>
            <a:pPr eaLnBrk="1" hangingPunct="1">
              <a:lnSpc>
                <a:spcPct val="90000"/>
              </a:lnSpc>
              <a:buFont typeface="Wingdings 2" panose="05020102010507070707" pitchFamily="18" charset="2"/>
              <a:buNone/>
            </a:pPr>
            <a:r>
              <a:rPr lang="zh-CN" altLang="en-US" sz="2400" dirty="0">
                <a:solidFill>
                  <a:srgbClr val="FF0000"/>
                </a:solidFill>
                <a:latin typeface="+mj-ea"/>
                <a:ea typeface="+mj-ea"/>
                <a:sym typeface="楷体" panose="02010609060101010101" pitchFamily="49" charset="-122"/>
              </a:rPr>
              <a:t>静养。           </a:t>
            </a:r>
          </a:p>
          <a:p>
            <a:pPr eaLnBrk="1" hangingPunct="1">
              <a:lnSpc>
                <a:spcPct val="90000"/>
              </a:lnSpc>
              <a:buFont typeface="Wingdings 2" panose="05020102010507070707" pitchFamily="18" charset="2"/>
              <a:buNone/>
            </a:pPr>
            <a:r>
              <a:rPr lang="zh-CN" altLang="en-US" sz="2400" dirty="0">
                <a:solidFill>
                  <a:srgbClr val="FF0000"/>
                </a:solidFill>
                <a:latin typeface="+mj-ea"/>
                <a:ea typeface="+mj-ea"/>
                <a:sym typeface="楷体" panose="02010609060101010101" pitchFamily="49" charset="-122"/>
              </a:rPr>
              <a:t>  徐恩曾十分得意：</a:t>
            </a:r>
            <a:r>
              <a:rPr lang="en-US" sz="2400" dirty="0">
                <a:solidFill>
                  <a:srgbClr val="FF0000"/>
                </a:solidFill>
                <a:latin typeface="+mj-ea"/>
                <a:ea typeface="+mj-ea"/>
                <a:sym typeface="楷体" panose="02010609060101010101" pitchFamily="49" charset="-122"/>
              </a:rPr>
              <a:t>“</a:t>
            </a:r>
            <a:r>
              <a:rPr lang="zh-CN" altLang="en-US" sz="2400" dirty="0">
                <a:solidFill>
                  <a:srgbClr val="FF0000"/>
                </a:solidFill>
                <a:latin typeface="+mj-ea"/>
                <a:ea typeface="+mj-ea"/>
                <a:sym typeface="楷体" panose="02010609060101010101" pitchFamily="49" charset="-122"/>
              </a:rPr>
              <a:t>这是我和</a:t>
            </a:r>
          </a:p>
          <a:p>
            <a:pPr eaLnBrk="1" hangingPunct="1">
              <a:lnSpc>
                <a:spcPct val="90000"/>
              </a:lnSpc>
              <a:buFont typeface="Wingdings 2" panose="05020102010507070707" pitchFamily="18" charset="2"/>
              <a:buNone/>
            </a:pPr>
            <a:r>
              <a:rPr lang="zh-CN" altLang="en-US" sz="2400" dirty="0">
                <a:solidFill>
                  <a:srgbClr val="FF0000"/>
                </a:solidFill>
                <a:latin typeface="+mj-ea"/>
                <a:ea typeface="+mj-ea"/>
                <a:sym typeface="楷体" panose="02010609060101010101" pitchFamily="49" charset="-122"/>
              </a:rPr>
              <a:t>共产党在抗战时期战斗中的惟</a:t>
            </a:r>
          </a:p>
          <a:p>
            <a:pPr eaLnBrk="1" hangingPunct="1">
              <a:lnSpc>
                <a:spcPct val="90000"/>
              </a:lnSpc>
              <a:buFont typeface="Wingdings 2" panose="05020102010507070707" pitchFamily="18" charset="2"/>
              <a:buNone/>
            </a:pPr>
            <a:r>
              <a:rPr lang="zh-CN" altLang="en-US" sz="2400" dirty="0">
                <a:solidFill>
                  <a:srgbClr val="FF0000"/>
                </a:solidFill>
                <a:latin typeface="+mj-ea"/>
                <a:ea typeface="+mj-ea"/>
                <a:sym typeface="楷体" panose="02010609060101010101" pitchFamily="49" charset="-122"/>
              </a:rPr>
              <a:t>一胜利。也是我的全部战斗纪</a:t>
            </a:r>
          </a:p>
          <a:p>
            <a:pPr eaLnBrk="1" hangingPunct="1">
              <a:lnSpc>
                <a:spcPct val="90000"/>
              </a:lnSpc>
              <a:buFont typeface="Wingdings 2" panose="05020102010507070707" pitchFamily="18" charset="2"/>
              <a:buNone/>
            </a:pPr>
            <a:r>
              <a:rPr lang="zh-CN" altLang="en-US" sz="2400" dirty="0">
                <a:solidFill>
                  <a:srgbClr val="FF0000"/>
                </a:solidFill>
                <a:latin typeface="+mj-ea"/>
                <a:ea typeface="+mj-ea"/>
                <a:sym typeface="楷体" panose="02010609060101010101" pitchFamily="49" charset="-122"/>
              </a:rPr>
              <a:t>录中经过时间最长，技术上最</a:t>
            </a:r>
          </a:p>
          <a:p>
            <a:pPr eaLnBrk="1" hangingPunct="1">
              <a:lnSpc>
                <a:spcPct val="90000"/>
              </a:lnSpc>
              <a:buFont typeface="Wingdings 2" panose="05020102010507070707" pitchFamily="18" charset="2"/>
              <a:buNone/>
            </a:pPr>
            <a:r>
              <a:rPr lang="zh-CN" altLang="en-US" sz="2400" dirty="0">
                <a:solidFill>
                  <a:srgbClr val="FF0000"/>
                </a:solidFill>
                <a:latin typeface="+mj-ea"/>
                <a:ea typeface="+mj-ea"/>
                <a:sym typeface="楷体" panose="02010609060101010101" pitchFamily="49" charset="-122"/>
              </a:rPr>
              <a:t>为成功的胜利。”</a:t>
            </a:r>
            <a:endParaRPr lang="en-US" sz="2400" dirty="0">
              <a:solidFill>
                <a:srgbClr val="FF0000"/>
              </a:solidFill>
              <a:latin typeface="+mj-ea"/>
              <a:ea typeface="+mj-ea"/>
              <a:sym typeface="楷体" panose="02010609060101010101" pitchFamily="49" charset="-122"/>
            </a:endParaRPr>
          </a:p>
          <a:p>
            <a:pPr eaLnBrk="1" hangingPunct="1">
              <a:lnSpc>
                <a:spcPct val="90000"/>
              </a:lnSpc>
              <a:buFont typeface="Wingdings 2" panose="05020102010507070707" pitchFamily="18" charset="2"/>
              <a:buNone/>
            </a:pPr>
            <a:r>
              <a:rPr lang="zh-CN" altLang="en-US" sz="2400" b="1" dirty="0">
                <a:solidFill>
                  <a:srgbClr val="FF0000"/>
                </a:solidFill>
                <a:latin typeface="+mj-ea"/>
                <a:ea typeface="+mj-ea"/>
                <a:sym typeface="楷体" panose="02010609060101010101" pitchFamily="49" charset="-122"/>
              </a:rPr>
              <a:t>   第二次大破坏导致南方局南方工</a:t>
            </a:r>
            <a:endParaRPr lang="en-US" altLang="zh-CN" sz="2400" b="1" dirty="0">
              <a:solidFill>
                <a:srgbClr val="FF0000"/>
              </a:solidFill>
              <a:latin typeface="+mj-ea"/>
              <a:ea typeface="+mj-ea"/>
              <a:sym typeface="楷体" panose="02010609060101010101" pitchFamily="49" charset="-122"/>
            </a:endParaRPr>
          </a:p>
          <a:p>
            <a:pPr eaLnBrk="1" hangingPunct="1">
              <a:lnSpc>
                <a:spcPct val="90000"/>
              </a:lnSpc>
              <a:buFont typeface="Wingdings 2" panose="05020102010507070707" pitchFamily="18" charset="2"/>
              <a:buNone/>
            </a:pPr>
            <a:r>
              <a:rPr lang="zh-CN" altLang="en-US" sz="2400" b="1" dirty="0">
                <a:solidFill>
                  <a:srgbClr val="FF0000"/>
                </a:solidFill>
                <a:latin typeface="+mj-ea"/>
                <a:ea typeface="+mj-ea"/>
                <a:sym typeface="楷体" panose="02010609060101010101" pitchFamily="49" charset="-122"/>
              </a:rPr>
              <a:t>委员会被毁</a:t>
            </a:r>
          </a:p>
          <a:p>
            <a:pPr eaLnBrk="1" hangingPunct="1">
              <a:lnSpc>
                <a:spcPct val="90000"/>
              </a:lnSpc>
            </a:pPr>
            <a:endParaRPr lang="zh-CN" altLang="en-US" dirty="0">
              <a:sym typeface="楷体" panose="02010609060101010101" pitchFamily="49" charset="-122"/>
            </a:endParaRPr>
          </a:p>
          <a:p>
            <a:pPr eaLnBrk="1" hangingPunct="1">
              <a:lnSpc>
                <a:spcPct val="90000"/>
              </a:lnSpc>
            </a:pPr>
            <a:endParaRPr lang="zh-CN" altLang="en-US" sz="3000" dirty="0">
              <a:sym typeface="楷体" panose="02010609060101010101" pitchFamily="49" charset="-122"/>
            </a:endParaRPr>
          </a:p>
        </p:txBody>
      </p:sp>
      <p:pic>
        <p:nvPicPr>
          <p:cNvPr id="136196" name="Picture 2" descr="http://img02.sogoucdn.com/app/a/100520093/18b802f0eb835f7e-f90693c95e6a93be-b9ec1403dc4fb7969453921dfb80227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2420938"/>
            <a:ext cx="24225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63399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标题 1"/>
          <p:cNvSpPr>
            <a:spLocks noGrp="1" noChangeArrowheads="1"/>
          </p:cNvSpPr>
          <p:nvPr>
            <p:ph type="title" idx="4294967295"/>
          </p:nvPr>
        </p:nvSpPr>
        <p:spPr>
          <a:xfrm>
            <a:off x="755650" y="274638"/>
            <a:ext cx="7169150" cy="1143000"/>
          </a:xfrm>
        </p:spPr>
        <p:txBody>
          <a:bodyPr/>
          <a:lstStyle/>
          <a:p>
            <a:pPr eaLnBrk="1" hangingPunct="1"/>
            <a:r>
              <a:rPr lang="zh-CN" sz="3200" dirty="0">
                <a:solidFill>
                  <a:srgbClr val="FF0000"/>
                </a:solidFill>
              </a:rPr>
              <a:t>第三次大破坏</a:t>
            </a:r>
            <a:r>
              <a:rPr lang="zh-CN" altLang="zh-CN" sz="3200" dirty="0">
                <a:solidFill>
                  <a:srgbClr val="FF0000"/>
                </a:solidFill>
              </a:rPr>
              <a:t>—</a:t>
            </a:r>
            <a:br>
              <a:rPr lang="zh-CN" altLang="zh-CN" sz="3200" dirty="0">
                <a:solidFill>
                  <a:srgbClr val="FF0000"/>
                </a:solidFill>
              </a:rPr>
            </a:br>
            <a:r>
              <a:rPr lang="zh-CN" sz="3200" dirty="0">
                <a:solidFill>
                  <a:srgbClr val="FF0000"/>
                </a:solidFill>
              </a:rPr>
              <a:t>川东地下党组织书记、副书记叛变</a:t>
            </a:r>
            <a:endParaRPr lang="zh-CN" dirty="0">
              <a:solidFill>
                <a:srgbClr val="FF0000"/>
              </a:solidFill>
            </a:endParaRPr>
          </a:p>
        </p:txBody>
      </p:sp>
      <p:sp>
        <p:nvSpPr>
          <p:cNvPr id="137219" name="内容占位符 2"/>
          <p:cNvSpPr>
            <a:spLocks noGrp="1" noChangeArrowheads="1"/>
          </p:cNvSpPr>
          <p:nvPr>
            <p:ph idx="4294967295"/>
          </p:nvPr>
        </p:nvSpPr>
        <p:spPr>
          <a:xfrm>
            <a:off x="755650" y="1600200"/>
            <a:ext cx="7704138" cy="4873625"/>
          </a:xfrm>
        </p:spPr>
        <p:txBody>
          <a:bodyPr/>
          <a:lstStyle/>
          <a:p>
            <a:pPr eaLnBrk="1" hangingPunct="1">
              <a:buFont typeface="Wingdings 2" panose="05020102010507070707" pitchFamily="18" charset="2"/>
              <a:buNone/>
            </a:pP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缘由二大事件：</a:t>
            </a:r>
          </a:p>
          <a:p>
            <a:pPr eaLnBrk="1" hangingPunct="1">
              <a:buFont typeface="Wingdings 2" panose="05020102010507070707" pitchFamily="18" charset="2"/>
              <a:buNone/>
            </a:pP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1947</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年底到</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1948</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年两大事件：</a:t>
            </a:r>
            <a:endParaRPr 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endParaRPr>
          </a:p>
          <a:p>
            <a:pPr eaLnBrk="1" hangingPunct="1">
              <a:buFont typeface="Wingdings 2" panose="05020102010507070707" pitchFamily="18" charset="2"/>
              <a:buNone/>
            </a:pP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1</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、川东三次武装起义</a:t>
            </a:r>
            <a:endParaRPr 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endParaRPr>
          </a:p>
          <a:p>
            <a:pPr eaLnBrk="1" hangingPunct="1">
              <a:buFont typeface="Wingdings 2" panose="05020102010507070707" pitchFamily="18" charset="2"/>
              <a:buNone/>
            </a:pP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2</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挺进报</a:t>
            </a: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发行</a:t>
            </a:r>
            <a:endParaRPr 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endParaRPr>
          </a:p>
          <a:p>
            <a:pPr eaLnBrk="1" hangingPunct="1">
              <a:buFont typeface="Wingdings 2" panose="05020102010507070707" pitchFamily="18" charset="2"/>
              <a:buNone/>
            </a:pP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后果：</a:t>
            </a:r>
            <a:endParaRPr 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endParaRPr>
          </a:p>
          <a:p>
            <a:pPr eaLnBrk="1" hangingPunct="1">
              <a:buFont typeface="Wingdings 2" panose="05020102010507070707" pitchFamily="18" charset="2"/>
              <a:buNone/>
            </a:pP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1</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、南方局建立的国统区党组织被破坏</a:t>
            </a:r>
            <a:endParaRPr 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endParaRPr>
          </a:p>
          <a:p>
            <a:pPr eaLnBrk="1" hangingPunct="1">
              <a:buFont typeface="Wingdings 2" panose="05020102010507070707" pitchFamily="18" charset="2"/>
              <a:buNone/>
            </a:pPr>
            <a:r>
              <a:rPr lang="en-US" altLang="zh-CN"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2</a:t>
            </a:r>
            <a:r>
              <a:rPr lang="zh-CN" alt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、造成地下党数百人被捕</a:t>
            </a:r>
            <a:endParaRPr lang="en-US" sz="2800" dirty="0">
              <a:solidFill>
                <a:srgbClr val="FF0000"/>
              </a:solidFill>
              <a:latin typeface="华文新魏" panose="02010800040101010101" pitchFamily="2" charset="-122"/>
              <a:ea typeface="华文新魏" panose="02010800040101010101" pitchFamily="2" charset="-122"/>
              <a:sym typeface="楷体" panose="02010609060101010101" pitchFamily="49" charset="-122"/>
            </a:endParaRPr>
          </a:p>
          <a:p>
            <a:pPr eaLnBrk="1" hangingPunct="1">
              <a:buFont typeface="Wingdings 2" panose="05020102010507070707" pitchFamily="18" charset="2"/>
              <a:buNone/>
            </a:pPr>
            <a:endParaRPr lang="zh-CN" altLang="en-US" sz="2800" b="1" dirty="0">
              <a:solidFill>
                <a:srgbClr val="FF0000"/>
              </a:solidFill>
              <a:latin typeface="华文新魏" panose="02010800040101010101" pitchFamily="2" charset="-122"/>
              <a:ea typeface="华文新魏" panose="02010800040101010101" pitchFamily="2" charset="-122"/>
              <a:sym typeface="楷体" panose="02010609060101010101" pitchFamily="49" charset="-122"/>
            </a:endParaRPr>
          </a:p>
          <a:p>
            <a:pPr eaLnBrk="1" hangingPunct="1">
              <a:buFont typeface="Wingdings 2" panose="05020102010507070707" pitchFamily="18" charset="2"/>
              <a:buNone/>
            </a:pPr>
            <a:r>
              <a:rPr lang="zh-CN" altLang="en-US" sz="2800" b="1" dirty="0">
                <a:solidFill>
                  <a:srgbClr val="FF0000"/>
                </a:solidFill>
                <a:latin typeface="华文新魏" panose="02010800040101010101" pitchFamily="2" charset="-122"/>
                <a:ea typeface="华文新魏" panose="02010800040101010101" pitchFamily="2" charset="-122"/>
                <a:sym typeface="楷体" panose="02010609060101010101" pitchFamily="49" charset="-122"/>
              </a:rPr>
              <a:t>第三次大破坏导致川东地区地下党组织被破坏</a:t>
            </a:r>
            <a:endParaRPr lang="zh-CN" altLang="en-US" dirty="0">
              <a:solidFill>
                <a:srgbClr val="FF0000"/>
              </a:solidFill>
            </a:endParaRPr>
          </a:p>
        </p:txBody>
      </p:sp>
    </p:spTree>
    <p:extLst>
      <p:ext uri="{BB962C8B-B14F-4D97-AF65-F5344CB8AC3E}">
        <p14:creationId xmlns:p14="http://schemas.microsoft.com/office/powerpoint/2010/main" val="1796798131"/>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内容占位符 2"/>
          <p:cNvSpPr>
            <a:spLocks noGrp="1" noChangeArrowheads="1"/>
          </p:cNvSpPr>
          <p:nvPr>
            <p:ph idx="1"/>
          </p:nvPr>
        </p:nvSpPr>
        <p:spPr>
          <a:xfrm>
            <a:off x="457200" y="1600200"/>
            <a:ext cx="8229600" cy="4686300"/>
          </a:xfrm>
        </p:spPr>
        <p:txBody>
          <a:bodyPr rtlCol="0">
            <a:normAutofit/>
          </a:bodyPr>
          <a:lstStyle/>
          <a:p>
            <a:pPr algn="just" fontAlgn="auto">
              <a:lnSpc>
                <a:spcPct val="150000"/>
              </a:lnSpc>
              <a:spcAft>
                <a:spcPts val="0"/>
              </a:spcAft>
              <a:buFont typeface="Wingdings" panose="05000000000000000000" pitchFamily="2" charset="2"/>
              <a:buChar char="Ø"/>
              <a:defRPr/>
            </a:pPr>
            <a:r>
              <a:rPr lang="en-US" altLang="zh-CN" b="1" dirty="0">
                <a:solidFill>
                  <a:srgbClr val="FF0000"/>
                </a:solidFill>
                <a:latin typeface="+mj-ea"/>
                <a:ea typeface="+mj-ea"/>
                <a:cs typeface="+mn-cs"/>
                <a:sym typeface="楷体" panose="02010609060101010101" pitchFamily="49" charset="-122"/>
              </a:rPr>
              <a:t>1949</a:t>
            </a:r>
            <a:r>
              <a:rPr lang="zh-CN" altLang="en-US" b="1" dirty="0">
                <a:solidFill>
                  <a:srgbClr val="FF0000"/>
                </a:solidFill>
                <a:latin typeface="+mj-ea"/>
                <a:ea typeface="+mj-ea"/>
                <a:cs typeface="+mn-cs"/>
                <a:sym typeface="楷体" panose="02010609060101010101" pitchFamily="49" charset="-122"/>
              </a:rPr>
              <a:t>年</a:t>
            </a:r>
            <a:r>
              <a:rPr lang="en-US" altLang="zh-CN" b="1" dirty="0">
                <a:solidFill>
                  <a:srgbClr val="FF0000"/>
                </a:solidFill>
                <a:latin typeface="+mj-ea"/>
                <a:ea typeface="+mj-ea"/>
                <a:cs typeface="+mn-cs"/>
                <a:sym typeface="楷体" panose="02010609060101010101" pitchFamily="49" charset="-122"/>
              </a:rPr>
              <a:t>《</a:t>
            </a:r>
            <a:r>
              <a:rPr lang="zh-CN" altLang="en-US" b="1" dirty="0">
                <a:solidFill>
                  <a:srgbClr val="FF0000"/>
                </a:solidFill>
                <a:latin typeface="+mj-ea"/>
                <a:ea typeface="+mj-ea"/>
                <a:cs typeface="+mn-cs"/>
                <a:sym typeface="楷体" panose="02010609060101010101" pitchFamily="49" charset="-122"/>
              </a:rPr>
              <a:t>川东地区工作初步总结</a:t>
            </a:r>
            <a:r>
              <a:rPr lang="en-US" altLang="zh-CN" b="1" dirty="0">
                <a:solidFill>
                  <a:srgbClr val="FF0000"/>
                </a:solidFill>
                <a:latin typeface="+mj-ea"/>
                <a:ea typeface="+mj-ea"/>
                <a:cs typeface="+mn-cs"/>
                <a:sym typeface="楷体" panose="02010609060101010101" pitchFamily="49" charset="-122"/>
              </a:rPr>
              <a:t>》 </a:t>
            </a:r>
          </a:p>
          <a:p>
            <a:pPr algn="just" fontAlgn="auto">
              <a:lnSpc>
                <a:spcPct val="150000"/>
              </a:lnSpc>
              <a:spcAft>
                <a:spcPts val="0"/>
              </a:spcAft>
              <a:defRPr/>
            </a:pPr>
            <a:r>
              <a:rPr lang="zh-CN" altLang="en-US" dirty="0">
                <a:solidFill>
                  <a:srgbClr val="FF0000"/>
                </a:solidFill>
                <a:latin typeface="+mj-ea"/>
                <a:ea typeface="+mj-ea"/>
                <a:cs typeface="+mn-cs"/>
                <a:sym typeface="楷体" panose="02010609060101010101" pitchFamily="49" charset="-122"/>
              </a:rPr>
              <a:t>“川东党为什么会接二连三的产生一些叛徒呢？除了这些家伙生活上优裕腐化，没有经过斗争锻炼，品质不纯等条件足以解释外，川东党的干部，因而占据高位，形成党内贵族，一旦遇着事变，就彻底投降敌人，出卖组织……”。</a:t>
            </a:r>
            <a:r>
              <a:rPr lang="en-US" dirty="0">
                <a:solidFill>
                  <a:srgbClr val="FF0000"/>
                </a:solidFill>
                <a:latin typeface="+mj-ea"/>
                <a:ea typeface="+mj-ea"/>
                <a:cs typeface="+mn-cs"/>
                <a:sym typeface="楷体" panose="02010609060101010101" pitchFamily="49" charset="-122"/>
              </a:rPr>
              <a:t>  </a:t>
            </a:r>
          </a:p>
          <a:p>
            <a:pPr fontAlgn="auto">
              <a:spcAft>
                <a:spcPts val="0"/>
              </a:spcAft>
              <a:defRPr/>
            </a:pPr>
            <a:endParaRPr lang="zh-CN" altLang="en-US" dirty="0">
              <a:cs typeface="+mn-cs"/>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80728"/>
            <a:ext cx="8230235" cy="5146387"/>
          </a:xfrm>
        </p:spPr>
        <p:txBody>
          <a:bodyPr/>
          <a:lstStyle/>
          <a:p>
            <a:pPr marL="0" indent="0" algn="just" fontAlgn="auto">
              <a:lnSpc>
                <a:spcPct val="150000"/>
              </a:lnSpc>
              <a:spcAft>
                <a:spcPts val="0"/>
              </a:spcAft>
              <a:buNone/>
              <a:defRPr/>
            </a:pPr>
            <a:r>
              <a:rPr lang="zh-CN" altLang="en-US" sz="2800" dirty="0">
                <a:solidFill>
                  <a:srgbClr val="FF0000"/>
                </a:solidFill>
                <a:latin typeface="+mj-ea"/>
                <a:ea typeface="+mj-ea"/>
                <a:sym typeface="楷体" panose="02010609060101010101" pitchFamily="49" charset="-122"/>
              </a:rPr>
              <a:t>“使用干部应特别慎重选择，应特别注重品质，切不可只片面地看什么表面的才干</a:t>
            </a:r>
            <a:r>
              <a:rPr lang="en-US" altLang="zh-CN" sz="2800" dirty="0">
                <a:solidFill>
                  <a:srgbClr val="FF0000"/>
                </a:solidFill>
                <a:latin typeface="+mj-ea"/>
                <a:ea typeface="+mj-ea"/>
                <a:sym typeface="楷体" panose="02010609060101010101" pitchFamily="49" charset="-122"/>
              </a:rPr>
              <a:t>……</a:t>
            </a:r>
            <a:r>
              <a:rPr lang="zh-CN" altLang="en-US" sz="2800" dirty="0">
                <a:solidFill>
                  <a:srgbClr val="FF0000"/>
                </a:solidFill>
                <a:latin typeface="+mj-ea"/>
                <a:ea typeface="+mj-ea"/>
                <a:sym typeface="楷体" panose="02010609060101010101" pitchFamily="49" charset="-122"/>
              </a:rPr>
              <a:t>”</a:t>
            </a:r>
            <a:r>
              <a:rPr lang="en-US" altLang="zh-CN" sz="2800" dirty="0">
                <a:solidFill>
                  <a:srgbClr val="FF0000"/>
                </a:solidFill>
                <a:latin typeface="+mj-ea"/>
                <a:ea typeface="+mj-ea"/>
                <a:sym typeface="楷体" panose="02010609060101010101" pitchFamily="49" charset="-122"/>
              </a:rPr>
              <a:t> </a:t>
            </a:r>
            <a:r>
              <a:rPr lang="zh-CN" altLang="en-US" sz="2800" dirty="0">
                <a:solidFill>
                  <a:srgbClr val="FF0000"/>
                </a:solidFill>
                <a:latin typeface="+mj-ea"/>
                <a:ea typeface="+mj-ea"/>
                <a:sym typeface="楷体" panose="02010609060101010101" pitchFamily="49" charset="-122"/>
              </a:rPr>
              <a:t>。 </a:t>
            </a:r>
            <a:endParaRPr lang="en-US" altLang="zh-CN" sz="2800" dirty="0">
              <a:solidFill>
                <a:srgbClr val="FF0000"/>
              </a:solidFill>
              <a:latin typeface="+mj-ea"/>
              <a:ea typeface="+mj-ea"/>
              <a:sym typeface="楷体" panose="02010609060101010101" pitchFamily="49" charset="-122"/>
            </a:endParaRPr>
          </a:p>
          <a:p>
            <a:pPr marL="0" indent="0" algn="just" fontAlgn="auto">
              <a:lnSpc>
                <a:spcPct val="150000"/>
              </a:lnSpc>
              <a:spcAft>
                <a:spcPts val="0"/>
              </a:spcAft>
              <a:buNone/>
              <a:defRPr/>
            </a:pPr>
            <a:r>
              <a:rPr lang="zh-CN" altLang="en-US" sz="2800" dirty="0">
                <a:solidFill>
                  <a:srgbClr val="FF0000"/>
                </a:solidFill>
                <a:latin typeface="+mj-ea"/>
                <a:ea typeface="+mj-ea"/>
                <a:sym typeface="楷体" panose="02010609060101010101" pitchFamily="49" charset="-122"/>
              </a:rPr>
              <a:t>  “</a:t>
            </a:r>
            <a:r>
              <a:rPr lang="zh-CN" altLang="en-US" sz="2800" dirty="0">
                <a:solidFill>
                  <a:srgbClr val="FF0000"/>
                </a:solidFill>
                <a:latin typeface="+mj-ea"/>
                <a:ea typeface="+mj-ea"/>
              </a:rPr>
              <a:t>古今中外的许多历史事件都一再反复证明：‘堡垒是最容易从内部攻破’的</a:t>
            </a:r>
            <a:r>
              <a:rPr lang="en-US" altLang="zh-CN" sz="2800" dirty="0">
                <a:solidFill>
                  <a:srgbClr val="FF0000"/>
                </a:solidFill>
                <a:latin typeface="+mj-ea"/>
                <a:ea typeface="+mj-ea"/>
              </a:rPr>
              <a:t>……</a:t>
            </a:r>
            <a:r>
              <a:rPr lang="zh-CN" altLang="en-US" sz="2800" dirty="0">
                <a:solidFill>
                  <a:srgbClr val="FF0000"/>
                </a:solidFill>
                <a:latin typeface="+mj-ea"/>
                <a:ea typeface="+mj-ea"/>
                <a:sym typeface="楷体" panose="02010609060101010101" pitchFamily="49" charset="-122"/>
              </a:rPr>
              <a:t>”</a:t>
            </a:r>
            <a:r>
              <a:rPr lang="zh-CN" altLang="en-US" sz="2800" dirty="0">
                <a:solidFill>
                  <a:srgbClr val="FF0000"/>
                </a:solidFill>
                <a:latin typeface="+mj-ea"/>
                <a:ea typeface="+mj-ea"/>
              </a:rPr>
              <a:t> </a:t>
            </a:r>
            <a:r>
              <a:rPr lang="zh-CN" altLang="en-US" b="1" dirty="0">
                <a:solidFill>
                  <a:srgbClr val="FF0000"/>
                </a:solidFill>
              </a:rPr>
              <a:t>。</a:t>
            </a:r>
            <a:endParaRPr lang="zh-CN" altLang="en-US" dirty="0"/>
          </a:p>
        </p:txBody>
      </p:sp>
      <p:pic>
        <p:nvPicPr>
          <p:cNvPr id="1027" name="Picture 3" descr="E:\生命作证剧照\IMG_425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3728" y="3945442"/>
            <a:ext cx="4482158" cy="23968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895" y="260350"/>
            <a:ext cx="7775575" cy="1143000"/>
          </a:xfrm>
        </p:spPr>
        <p:txBody>
          <a:bodyPr>
            <a:noAutofit/>
          </a:bodyPr>
          <a:lstStyle/>
          <a:p>
            <a:pPr eaLnBrk="1" hangingPunct="1">
              <a:defRPr/>
            </a:pPr>
            <a:r>
              <a:rPr altLang="zh-CN" sz="3600" dirty="0">
                <a:solidFill>
                  <a:srgbClr val="FF0000"/>
                </a:solidFill>
                <a:effectLst/>
                <a:latin typeface="+mn-ea"/>
                <a:ea typeface="+mn-ea"/>
              </a:rPr>
              <a:t>《川东地区工作初步总结》报告中，对领导干部的作风指出</a:t>
            </a:r>
            <a:r>
              <a:rPr sz="3600" dirty="0">
                <a:solidFill>
                  <a:srgbClr val="FF0000"/>
                </a:solidFill>
                <a:effectLst/>
                <a:latin typeface="+mn-ea"/>
                <a:ea typeface="+mn-ea"/>
              </a:rPr>
              <a:t>：</a:t>
            </a:r>
            <a:endParaRPr sz="3600" dirty="0">
              <a:solidFill>
                <a:srgbClr val="FF0000"/>
              </a:solidFill>
              <a:latin typeface="+mn-ea"/>
              <a:ea typeface="+mn-ea"/>
            </a:endParaRPr>
          </a:p>
        </p:txBody>
      </p:sp>
      <p:sp>
        <p:nvSpPr>
          <p:cNvPr id="178178" name="内容占位符 2"/>
          <p:cNvSpPr>
            <a:spLocks noGrp="1"/>
          </p:cNvSpPr>
          <p:nvPr>
            <p:ph idx="1"/>
          </p:nvPr>
        </p:nvSpPr>
        <p:spPr>
          <a:xfrm>
            <a:off x="457200" y="2060575"/>
            <a:ext cx="8229600" cy="4526280"/>
          </a:xfrm>
        </p:spPr>
        <p:txBody>
          <a:bodyPr/>
          <a:lstStyle/>
          <a:p>
            <a:pPr marL="0" indent="0" eaLnBrk="1" hangingPunct="1">
              <a:buNone/>
            </a:pPr>
            <a:r>
              <a:rPr lang="zh-CN" altLang="en-US" sz="2800" dirty="0">
                <a:solidFill>
                  <a:srgbClr val="FF0000"/>
                </a:solidFill>
                <a:latin typeface="隶书" panose="02010509060101010101" pitchFamily="49" charset="-122"/>
                <a:ea typeface="隶书" panose="02010509060101010101" pitchFamily="49" charset="-122"/>
                <a:cs typeface="楷体" panose="02010609060101010101" pitchFamily="49" charset="-122"/>
              </a:rPr>
              <a:t>    </a:t>
            </a:r>
            <a:r>
              <a:rPr lang="en-US" altLang="zh-CN" sz="2800" dirty="0">
                <a:solidFill>
                  <a:srgbClr val="FF0000"/>
                </a:solidFill>
                <a:latin typeface="隶书" panose="02010509060101010101" pitchFamily="49" charset="-122"/>
                <a:ea typeface="隶书" panose="02010509060101010101" pitchFamily="49" charset="-122"/>
                <a:cs typeface="楷体" panose="02010609060101010101" pitchFamily="49" charset="-122"/>
              </a:rPr>
              <a:t>1</a:t>
            </a:r>
            <a:r>
              <a:rPr lang="zh-CN" altLang="zh-CN" sz="2800" dirty="0">
                <a:solidFill>
                  <a:srgbClr val="FF0000"/>
                </a:solidFill>
                <a:latin typeface="隶书" panose="02010509060101010101" pitchFamily="49" charset="-122"/>
                <a:ea typeface="隶书" panose="02010509060101010101" pitchFamily="49" charset="-122"/>
                <a:cs typeface="楷体" panose="02010609060101010101" pitchFamily="49" charset="-122"/>
              </a:rPr>
              <a:t>、领导机构不是集体领导，只是向书记负责，导致了个人独裁</a:t>
            </a:r>
            <a:r>
              <a:rPr lang="zh-CN" altLang="en-US" sz="2800" dirty="0">
                <a:solidFill>
                  <a:srgbClr val="FF0000"/>
                </a:solidFill>
                <a:latin typeface="隶书" panose="02010509060101010101" pitchFamily="49" charset="-122"/>
                <a:ea typeface="隶书" panose="02010509060101010101" pitchFamily="49" charset="-122"/>
                <a:cs typeface="楷体" panose="02010609060101010101" pitchFamily="49" charset="-122"/>
              </a:rPr>
              <a:t>。</a:t>
            </a:r>
            <a:endParaRPr lang="en-US" altLang="zh-CN" sz="2800" dirty="0">
              <a:solidFill>
                <a:srgbClr val="FF0000"/>
              </a:solidFill>
              <a:latin typeface="隶书" panose="02010509060101010101" pitchFamily="49" charset="-122"/>
              <a:ea typeface="隶书" panose="02010509060101010101" pitchFamily="49" charset="-122"/>
              <a:cs typeface="楷体" panose="02010609060101010101" pitchFamily="49" charset="-122"/>
            </a:endParaRPr>
          </a:p>
          <a:p>
            <a:pPr marL="0" indent="0" eaLnBrk="1" hangingPunct="1">
              <a:buNone/>
            </a:pPr>
            <a:r>
              <a:rPr lang="zh-CN" altLang="en-US" sz="2800" dirty="0">
                <a:solidFill>
                  <a:srgbClr val="FF0000"/>
                </a:solidFill>
                <a:latin typeface="隶书" panose="02010509060101010101" pitchFamily="49" charset="-122"/>
                <a:ea typeface="隶书" panose="02010509060101010101" pitchFamily="49" charset="-122"/>
                <a:cs typeface="楷体" panose="02010609060101010101" pitchFamily="49" charset="-122"/>
              </a:rPr>
              <a:t>    </a:t>
            </a:r>
            <a:r>
              <a:rPr lang="en-US" altLang="zh-CN" sz="2800" dirty="0">
                <a:solidFill>
                  <a:srgbClr val="FF0000"/>
                </a:solidFill>
                <a:latin typeface="隶书" panose="02010509060101010101" pitchFamily="49" charset="-122"/>
                <a:ea typeface="隶书" panose="02010509060101010101" pitchFamily="49" charset="-122"/>
                <a:cs typeface="楷体" panose="02010609060101010101" pitchFamily="49" charset="-122"/>
              </a:rPr>
              <a:t>2</a:t>
            </a:r>
            <a:r>
              <a:rPr lang="zh-CN" altLang="zh-CN" sz="2800" dirty="0">
                <a:solidFill>
                  <a:srgbClr val="FF0000"/>
                </a:solidFill>
                <a:latin typeface="隶书" panose="02010509060101010101" pitchFamily="49" charset="-122"/>
                <a:ea typeface="隶书" panose="02010509060101010101" pitchFamily="49" charset="-122"/>
                <a:cs typeface="楷体" panose="02010609060101010101" pitchFamily="49" charset="-122"/>
              </a:rPr>
              <a:t>、事务主义，没有总揽全局</a:t>
            </a:r>
            <a:r>
              <a:rPr lang="zh-CN" altLang="en-US" sz="2800" dirty="0">
                <a:solidFill>
                  <a:srgbClr val="FF0000"/>
                </a:solidFill>
                <a:latin typeface="隶书" panose="02010509060101010101" pitchFamily="49" charset="-122"/>
                <a:ea typeface="隶书" panose="02010509060101010101" pitchFamily="49" charset="-122"/>
                <a:cs typeface="楷体" panose="02010609060101010101" pitchFamily="49" charset="-122"/>
              </a:rPr>
              <a:t>。</a:t>
            </a:r>
            <a:endParaRPr lang="en-US" altLang="zh-CN" sz="2800" dirty="0">
              <a:solidFill>
                <a:srgbClr val="FF0000"/>
              </a:solidFill>
              <a:latin typeface="隶书" panose="02010509060101010101" pitchFamily="49" charset="-122"/>
              <a:ea typeface="隶书" panose="02010509060101010101" pitchFamily="49" charset="-122"/>
              <a:cs typeface="楷体" panose="02010609060101010101" pitchFamily="49" charset="-122"/>
            </a:endParaRPr>
          </a:p>
          <a:p>
            <a:pPr marL="0" indent="0" eaLnBrk="1" hangingPunct="1">
              <a:buNone/>
            </a:pPr>
            <a:r>
              <a:rPr lang="zh-CN" altLang="en-US" sz="2800" dirty="0">
                <a:solidFill>
                  <a:srgbClr val="FF0000"/>
                </a:solidFill>
                <a:latin typeface="隶书" panose="02010509060101010101" pitchFamily="49" charset="-122"/>
                <a:ea typeface="隶书" panose="02010509060101010101" pitchFamily="49" charset="-122"/>
                <a:cs typeface="楷体" panose="02010609060101010101" pitchFamily="49" charset="-122"/>
              </a:rPr>
              <a:t>    </a:t>
            </a:r>
            <a:r>
              <a:rPr lang="en-US" altLang="zh-CN" sz="2800" dirty="0">
                <a:solidFill>
                  <a:srgbClr val="FF0000"/>
                </a:solidFill>
                <a:latin typeface="隶书" panose="02010509060101010101" pitchFamily="49" charset="-122"/>
                <a:ea typeface="隶书" panose="02010509060101010101" pitchFamily="49" charset="-122"/>
                <a:cs typeface="楷体" panose="02010609060101010101" pitchFamily="49" charset="-122"/>
              </a:rPr>
              <a:t>3</a:t>
            </a:r>
            <a:r>
              <a:rPr lang="zh-CN" altLang="zh-CN" sz="2800" dirty="0">
                <a:solidFill>
                  <a:srgbClr val="FF0000"/>
                </a:solidFill>
                <a:latin typeface="隶书" panose="02010509060101010101" pitchFamily="49" charset="-122"/>
                <a:ea typeface="隶书" panose="02010509060101010101" pitchFamily="49" charset="-122"/>
                <a:cs typeface="楷体" panose="02010609060101010101" pitchFamily="49" charset="-122"/>
              </a:rPr>
              <a:t>、官僚主义，只发指示、听报告、不深入基层、不听意见</a:t>
            </a:r>
            <a:r>
              <a:rPr lang="zh-CN" altLang="en-US" sz="2800" dirty="0">
                <a:solidFill>
                  <a:srgbClr val="FF0000"/>
                </a:solidFill>
                <a:latin typeface="隶书" panose="02010509060101010101" pitchFamily="49" charset="-122"/>
                <a:ea typeface="隶书" panose="02010509060101010101" pitchFamily="49" charset="-122"/>
                <a:cs typeface="楷体" panose="02010609060101010101" pitchFamily="49" charset="-122"/>
              </a:rPr>
              <a:t>。</a:t>
            </a:r>
            <a:endParaRPr lang="en-US" altLang="zh-CN" sz="2800" dirty="0">
              <a:solidFill>
                <a:srgbClr val="FF0000"/>
              </a:solidFill>
              <a:latin typeface="隶书" panose="02010509060101010101" pitchFamily="49" charset="-122"/>
              <a:ea typeface="隶书" panose="02010509060101010101" pitchFamily="49" charset="-122"/>
              <a:cs typeface="楷体" panose="02010609060101010101" pitchFamily="49" charset="-122"/>
            </a:endParaRPr>
          </a:p>
          <a:p>
            <a:pPr marL="0" indent="0" eaLnBrk="1" hangingPunct="1">
              <a:buNone/>
            </a:pPr>
            <a:r>
              <a:rPr lang="zh-CN" altLang="en-US" sz="2800">
                <a:solidFill>
                  <a:srgbClr val="FF0000"/>
                </a:solidFill>
                <a:latin typeface="隶书" panose="02010509060101010101" pitchFamily="49" charset="-122"/>
                <a:ea typeface="隶书" panose="02010509060101010101" pitchFamily="49" charset="-122"/>
                <a:cs typeface="楷体" panose="02010609060101010101" pitchFamily="49" charset="-122"/>
              </a:rPr>
              <a:t>    </a:t>
            </a:r>
            <a:r>
              <a:rPr lang="en-US" altLang="zh-CN" sz="2800">
                <a:solidFill>
                  <a:srgbClr val="FF0000"/>
                </a:solidFill>
                <a:latin typeface="隶书" panose="02010509060101010101" pitchFamily="49" charset="-122"/>
                <a:ea typeface="隶书" panose="02010509060101010101" pitchFamily="49" charset="-122"/>
                <a:cs typeface="楷体" panose="02010609060101010101" pitchFamily="49" charset="-122"/>
              </a:rPr>
              <a:t>4</a:t>
            </a:r>
            <a:r>
              <a:rPr lang="zh-CN" altLang="zh-CN" sz="2800" dirty="0">
                <a:solidFill>
                  <a:srgbClr val="FF0000"/>
                </a:solidFill>
                <a:latin typeface="隶书" panose="02010509060101010101" pitchFamily="49" charset="-122"/>
                <a:ea typeface="隶书" panose="02010509060101010101" pitchFamily="49" charset="-122"/>
                <a:cs typeface="楷体" panose="02010609060101010101" pitchFamily="49" charset="-122"/>
              </a:rPr>
              <a:t>、家长作风，用大帽子扣人</a:t>
            </a:r>
            <a:r>
              <a:rPr lang="zh-CN" altLang="en-US" sz="2800" dirty="0">
                <a:solidFill>
                  <a:srgbClr val="FF0000"/>
                </a:solidFill>
                <a:latin typeface="隶书" panose="02010509060101010101" pitchFamily="49" charset="-122"/>
                <a:ea typeface="隶书" panose="02010509060101010101" pitchFamily="49" charset="-122"/>
                <a:cs typeface="楷体" panose="02010609060101010101" pitchFamily="49" charset="-122"/>
              </a:rPr>
              <a:t>。</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标题 1"/>
          <p:cNvSpPr>
            <a:spLocks noGrp="1"/>
          </p:cNvSpPr>
          <p:nvPr>
            <p:ph type="title"/>
          </p:nvPr>
        </p:nvSpPr>
        <p:spPr>
          <a:xfrm>
            <a:off x="457200" y="274955"/>
            <a:ext cx="8230235" cy="1143635"/>
          </a:xfrm>
        </p:spPr>
        <p:txBody>
          <a:bodyPr/>
          <a:lstStyle/>
          <a:p>
            <a:r>
              <a:rPr lang="zh-CN" altLang="en-US">
                <a:solidFill>
                  <a:srgbClr val="FF0000"/>
                </a:solidFill>
              </a:rPr>
              <a:t>叛徒涂孝文</a:t>
            </a:r>
          </a:p>
        </p:txBody>
      </p:sp>
      <p:sp>
        <p:nvSpPr>
          <p:cNvPr id="3" name="内容占位符 2"/>
          <p:cNvSpPr>
            <a:spLocks noGrp="1"/>
          </p:cNvSpPr>
          <p:nvPr>
            <p:ph idx="1"/>
          </p:nvPr>
        </p:nvSpPr>
        <p:spPr>
          <a:xfrm>
            <a:off x="457200" y="1600200"/>
            <a:ext cx="8230235" cy="4526915"/>
          </a:xfrm>
        </p:spPr>
        <p:txBody>
          <a:bodyPr rtlCol="0">
            <a:normAutofit/>
          </a:bodyPr>
          <a:lstStyle/>
          <a:p>
            <a:pPr marL="0" indent="0" fontAlgn="auto">
              <a:spcAft>
                <a:spcPts val="0"/>
              </a:spcAft>
              <a:buNone/>
              <a:defRPr/>
            </a:pPr>
            <a:r>
              <a:rPr lang="en-US" altLang="zh-CN" dirty="0">
                <a:solidFill>
                  <a:srgbClr val="FF0000"/>
                </a:solidFill>
                <a:latin typeface="+mj-ea"/>
                <a:ea typeface="+mj-ea"/>
                <a:cs typeface="+mn-cs"/>
              </a:rPr>
              <a:t>   ……</a:t>
            </a:r>
            <a:r>
              <a:rPr lang="zh-CN" altLang="en-US" dirty="0">
                <a:solidFill>
                  <a:srgbClr val="FF0000"/>
                </a:solidFill>
                <a:latin typeface="+mj-ea"/>
                <a:ea typeface="+mj-ea"/>
                <a:cs typeface="+mn-cs"/>
              </a:rPr>
              <a:t>从搞工人运动、办刊物，到县委书记、中心县委书记、组织部长、地委书记，当选为七大代表</a:t>
            </a:r>
            <a:endParaRPr lang="en-US" altLang="zh-CN" dirty="0">
              <a:solidFill>
                <a:srgbClr val="FF0000"/>
              </a:solidFill>
              <a:latin typeface="+mj-ea"/>
              <a:ea typeface="+mj-ea"/>
              <a:cs typeface="+mn-cs"/>
            </a:endParaRPr>
          </a:p>
          <a:p>
            <a:pPr marL="0" indent="0" fontAlgn="auto">
              <a:spcAft>
                <a:spcPts val="0"/>
              </a:spcAft>
              <a:buNone/>
              <a:defRPr/>
            </a:pPr>
            <a:r>
              <a:rPr lang="en-US" altLang="zh-CN" dirty="0">
                <a:solidFill>
                  <a:srgbClr val="FF0000"/>
                </a:solidFill>
                <a:latin typeface="+mj-ea"/>
                <a:ea typeface="+mj-ea"/>
                <a:cs typeface="+mn-cs"/>
              </a:rPr>
              <a:t>   ……</a:t>
            </a:r>
            <a:r>
              <a:rPr lang="zh-CN" altLang="en-US" dirty="0">
                <a:solidFill>
                  <a:srgbClr val="FF0000"/>
                </a:solidFill>
                <a:latin typeface="+mj-ea"/>
                <a:ea typeface="+mj-ea"/>
                <a:cs typeface="+mn-cs"/>
              </a:rPr>
              <a:t>在延安方方对他印象不错</a:t>
            </a:r>
            <a:endParaRPr lang="en-US" altLang="zh-CN" dirty="0">
              <a:solidFill>
                <a:srgbClr val="FF0000"/>
              </a:solidFill>
              <a:latin typeface="+mj-ea"/>
              <a:ea typeface="+mj-ea"/>
              <a:cs typeface="+mn-cs"/>
            </a:endParaRPr>
          </a:p>
          <a:p>
            <a:pPr marL="0" indent="0" fontAlgn="auto">
              <a:spcAft>
                <a:spcPts val="0"/>
              </a:spcAft>
              <a:buNone/>
              <a:defRPr/>
            </a:pPr>
            <a:r>
              <a:rPr lang="en-US" altLang="zh-CN" dirty="0">
                <a:solidFill>
                  <a:srgbClr val="FF0000"/>
                </a:solidFill>
                <a:latin typeface="+mj-ea"/>
                <a:ea typeface="+mj-ea"/>
                <a:cs typeface="+mn-cs"/>
              </a:rPr>
              <a:t>   ……</a:t>
            </a:r>
            <a:r>
              <a:rPr lang="zh-CN" altLang="en-US" dirty="0">
                <a:solidFill>
                  <a:srgbClr val="FF0000"/>
                </a:solidFill>
                <a:latin typeface="+mj-ea"/>
                <a:ea typeface="+mj-ea"/>
                <a:cs typeface="+mn-cs"/>
              </a:rPr>
              <a:t>对革命是有功劳的</a:t>
            </a:r>
            <a:endParaRPr lang="en-US" altLang="zh-CN" dirty="0">
              <a:solidFill>
                <a:srgbClr val="FF0000"/>
              </a:solidFill>
              <a:latin typeface="+mj-ea"/>
              <a:ea typeface="+mj-ea"/>
              <a:cs typeface="+mn-cs"/>
            </a:endParaRPr>
          </a:p>
          <a:p>
            <a:pPr marL="0" indent="0" fontAlgn="auto">
              <a:spcAft>
                <a:spcPts val="0"/>
              </a:spcAft>
              <a:buNone/>
              <a:defRPr/>
            </a:pPr>
            <a:r>
              <a:rPr lang="en-US" altLang="zh-CN" dirty="0">
                <a:solidFill>
                  <a:srgbClr val="FF0000"/>
                </a:solidFill>
                <a:latin typeface="+mj-ea"/>
                <a:ea typeface="+mj-ea"/>
                <a:cs typeface="+mn-cs"/>
              </a:rPr>
              <a:t>   ……</a:t>
            </a:r>
            <a:r>
              <a:rPr lang="zh-CN" altLang="en-US" dirty="0">
                <a:solidFill>
                  <a:srgbClr val="FF0000"/>
                </a:solidFill>
                <a:latin typeface="+mj-ea"/>
                <a:ea typeface="+mj-ea"/>
                <a:cs typeface="+mn-cs"/>
              </a:rPr>
              <a:t>人很严肃，很朴素。在生活上、经济上、作风上都不错。</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30235" cy="1143635"/>
          </a:xfrm>
        </p:spPr>
        <p:txBody>
          <a:bodyPr/>
          <a:lstStyle/>
          <a:p>
            <a:r>
              <a:rPr lang="zh-CN" altLang="en-US" sz="4000" dirty="0">
                <a:solidFill>
                  <a:srgbClr val="FF0000"/>
                </a:solidFill>
              </a:rPr>
              <a:t>卢光特对叛徒涂孝文的回忆</a:t>
            </a:r>
          </a:p>
        </p:txBody>
      </p:sp>
      <p:sp>
        <p:nvSpPr>
          <p:cNvPr id="3" name="内容占位符 2"/>
          <p:cNvSpPr>
            <a:spLocks noGrp="1"/>
          </p:cNvSpPr>
          <p:nvPr>
            <p:ph idx="1"/>
          </p:nvPr>
        </p:nvSpPr>
        <p:spPr>
          <a:xfrm>
            <a:off x="457200" y="1600200"/>
            <a:ext cx="8230235" cy="4526915"/>
          </a:xfrm>
        </p:spPr>
        <p:txBody>
          <a:bodyPr/>
          <a:lstStyle/>
          <a:p>
            <a:pPr>
              <a:buNone/>
            </a:pPr>
            <a:r>
              <a:rPr lang="en-US" altLang="zh-CN" dirty="0">
                <a:solidFill>
                  <a:srgbClr val="FF0000"/>
                </a:solidFill>
                <a:latin typeface="+mj-ea"/>
                <a:ea typeface="+mj-ea"/>
              </a:rPr>
              <a:t>《1946</a:t>
            </a:r>
            <a:r>
              <a:rPr lang="zh-CN" altLang="en-US" dirty="0">
                <a:solidFill>
                  <a:srgbClr val="FF0000"/>
                </a:solidFill>
                <a:latin typeface="+mj-ea"/>
                <a:ea typeface="+mj-ea"/>
              </a:rPr>
              <a:t>年到</a:t>
            </a:r>
            <a:r>
              <a:rPr lang="en-US" altLang="zh-CN" dirty="0">
                <a:solidFill>
                  <a:srgbClr val="FF0000"/>
                </a:solidFill>
                <a:latin typeface="+mj-ea"/>
                <a:ea typeface="+mj-ea"/>
              </a:rPr>
              <a:t>1949</a:t>
            </a:r>
            <a:r>
              <a:rPr lang="zh-CN" altLang="en-US" dirty="0">
                <a:solidFill>
                  <a:srgbClr val="FF0000"/>
                </a:solidFill>
                <a:latin typeface="+mj-ea"/>
                <a:ea typeface="+mj-ea"/>
              </a:rPr>
              <a:t>年下川东党组织</a:t>
            </a:r>
            <a:r>
              <a:rPr lang="en-US" altLang="zh-CN" dirty="0">
                <a:solidFill>
                  <a:srgbClr val="FF0000"/>
                </a:solidFill>
                <a:latin typeface="+mj-ea"/>
                <a:ea typeface="+mj-ea"/>
              </a:rPr>
              <a:t>》</a:t>
            </a:r>
            <a:r>
              <a:rPr lang="zh-CN" altLang="en-US" dirty="0">
                <a:solidFill>
                  <a:srgbClr val="FF0000"/>
                </a:solidFill>
                <a:latin typeface="+mj-ea"/>
                <a:ea typeface="+mj-ea"/>
              </a:rPr>
              <a:t>一文中说：</a:t>
            </a:r>
            <a:endParaRPr lang="en-US" altLang="zh-CN" dirty="0">
              <a:solidFill>
                <a:srgbClr val="FF0000"/>
              </a:solidFill>
              <a:latin typeface="+mj-ea"/>
              <a:ea typeface="+mj-ea"/>
            </a:endParaRPr>
          </a:p>
          <a:p>
            <a:pPr>
              <a:buNone/>
            </a:pPr>
            <a:r>
              <a:rPr lang="en-US" altLang="zh-CN" dirty="0">
                <a:solidFill>
                  <a:srgbClr val="FF0000"/>
                </a:solidFill>
                <a:latin typeface="+mj-ea"/>
                <a:ea typeface="+mj-ea"/>
              </a:rPr>
              <a:t>     ……</a:t>
            </a:r>
            <a:r>
              <a:rPr lang="zh-CN" altLang="en-US" dirty="0">
                <a:solidFill>
                  <a:srgbClr val="FF0000"/>
                </a:solidFill>
                <a:latin typeface="+mj-ea"/>
                <a:ea typeface="+mj-ea"/>
              </a:rPr>
              <a:t>人要在严峻时才能暴露灵魂，就是这个高喊“保住”的人。一下就出卖了</a:t>
            </a:r>
            <a:r>
              <a:rPr lang="en-US" altLang="zh-CN" dirty="0">
                <a:solidFill>
                  <a:srgbClr val="FF0000"/>
                </a:solidFill>
                <a:latin typeface="+mj-ea"/>
                <a:ea typeface="+mj-ea"/>
              </a:rPr>
              <a:t>20</a:t>
            </a:r>
            <a:r>
              <a:rPr lang="zh-CN" altLang="en-US" dirty="0">
                <a:solidFill>
                  <a:srgbClr val="FF0000"/>
                </a:solidFill>
                <a:latin typeface="+mj-ea"/>
                <a:ea typeface="+mj-ea"/>
              </a:rPr>
              <a:t>多个干部，使整个地区形势巨变。</a:t>
            </a:r>
            <a:r>
              <a:rPr lang="en-US" altLang="zh-CN" dirty="0">
                <a:solidFill>
                  <a:srgbClr val="FF0000"/>
                </a:solidFill>
                <a:latin typeface="+mj-ea"/>
                <a:ea typeface="+mj-ea"/>
              </a:rPr>
              <a:t>1948</a:t>
            </a:r>
            <a:r>
              <a:rPr lang="zh-CN" altLang="en-US" dirty="0">
                <a:solidFill>
                  <a:srgbClr val="FF0000"/>
                </a:solidFill>
                <a:latin typeface="+mj-ea"/>
                <a:ea typeface="+mj-ea"/>
              </a:rPr>
              <a:t>年</a:t>
            </a:r>
            <a:r>
              <a:rPr lang="en-US" altLang="zh-CN" dirty="0">
                <a:solidFill>
                  <a:srgbClr val="FF0000"/>
                </a:solidFill>
                <a:latin typeface="+mj-ea"/>
                <a:ea typeface="+mj-ea"/>
              </a:rPr>
              <a:t>6</a:t>
            </a:r>
            <a:r>
              <a:rPr lang="zh-CN" altLang="en-US" dirty="0">
                <a:solidFill>
                  <a:srgbClr val="FF0000"/>
                </a:solidFill>
                <a:latin typeface="+mj-ea"/>
                <a:ea typeface="+mj-ea"/>
              </a:rPr>
              <a:t>月</a:t>
            </a:r>
            <a:r>
              <a:rPr lang="en-US" altLang="zh-CN" dirty="0">
                <a:solidFill>
                  <a:srgbClr val="FF0000"/>
                </a:solidFill>
                <a:latin typeface="+mj-ea"/>
                <a:ea typeface="+mj-ea"/>
              </a:rPr>
              <a:t>18</a:t>
            </a:r>
            <a:r>
              <a:rPr lang="zh-CN" altLang="en-US" dirty="0">
                <a:solidFill>
                  <a:srgbClr val="FF0000"/>
                </a:solidFill>
                <a:latin typeface="+mj-ea"/>
                <a:ea typeface="+mj-ea"/>
              </a:rPr>
              <a:t>日，特务左志良、雷天元以叛徒冉益智为眼线，在万县杨家街口抓到涂孝文，一经审讯，当夜叛变，出卖了</a:t>
            </a:r>
            <a:r>
              <a:rPr lang="en-US" altLang="zh-CN" dirty="0">
                <a:solidFill>
                  <a:srgbClr val="FF0000"/>
                </a:solidFill>
                <a:latin typeface="+mj-ea"/>
                <a:ea typeface="+mj-ea"/>
              </a:rPr>
              <a:t>20</a:t>
            </a:r>
            <a:r>
              <a:rPr lang="zh-CN" altLang="en-US" dirty="0">
                <a:solidFill>
                  <a:srgbClr val="FF0000"/>
                </a:solidFill>
                <a:latin typeface="+mj-ea"/>
                <a:ea typeface="+mj-ea"/>
              </a:rPr>
              <a:t>多个干部</a:t>
            </a:r>
            <a:r>
              <a:rPr lang="en-US" altLang="zh-CN" dirty="0">
                <a:solidFill>
                  <a:srgbClr val="FF0000"/>
                </a:solidFill>
                <a:latin typeface="+mj-ea"/>
                <a:ea typeface="+mj-ea"/>
              </a:rPr>
              <a:t>……</a:t>
            </a:r>
            <a:r>
              <a:rPr lang="zh-CN" altLang="en-US" dirty="0">
                <a:solidFill>
                  <a:srgbClr val="FF0000"/>
                </a:solidFill>
                <a:latin typeface="+mj-ea"/>
                <a:ea typeface="+mj-ea"/>
              </a:rPr>
              <a:t>。</a:t>
            </a: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30235" cy="1143635"/>
          </a:xfrm>
        </p:spPr>
        <p:txBody>
          <a:bodyPr/>
          <a:lstStyle/>
          <a:p>
            <a:r>
              <a:rPr lang="zh-CN" altLang="en-US" sz="4000" dirty="0">
                <a:solidFill>
                  <a:srgbClr val="FF0000"/>
                </a:solidFill>
              </a:rPr>
              <a:t>涂孝文在牢房里承受双重的压力</a:t>
            </a:r>
          </a:p>
        </p:txBody>
      </p:sp>
      <p:sp>
        <p:nvSpPr>
          <p:cNvPr id="3" name="内容占位符 2"/>
          <p:cNvSpPr>
            <a:spLocks noGrp="1"/>
          </p:cNvSpPr>
          <p:nvPr>
            <p:ph idx="1"/>
          </p:nvPr>
        </p:nvSpPr>
        <p:spPr>
          <a:xfrm>
            <a:off x="457200" y="1600200"/>
            <a:ext cx="8230235" cy="4526915"/>
          </a:xfrm>
        </p:spPr>
        <p:txBody>
          <a:bodyPr/>
          <a:lstStyle/>
          <a:p>
            <a:pPr>
              <a:buNone/>
            </a:pPr>
            <a:r>
              <a:rPr lang="zh-CN" altLang="en-US" sz="2800" dirty="0">
                <a:solidFill>
                  <a:srgbClr val="FF0000"/>
                </a:solidFill>
                <a:latin typeface="+mj-ea"/>
                <a:ea typeface="+mj-ea"/>
              </a:rPr>
              <a:t>    一方面，特务不断的追逼他，要他交代组织问题，要他继续出卖同志；另一方面，狱中难友，那些曾经是他的下级，去鄙视他、愤恨他！涂孝文懊悔、痛苦，他无言以对难友对他的斥骂！当他不再配合交代问题时，特务就从精神上折磨他，连草纸都不发他</a:t>
            </a:r>
            <a:r>
              <a:rPr lang="en-US" altLang="zh-CN" sz="2800" dirty="0">
                <a:solidFill>
                  <a:srgbClr val="FF0000"/>
                </a:solidFill>
                <a:latin typeface="+mj-ea"/>
                <a:ea typeface="+mj-ea"/>
              </a:rPr>
              <a:t>……</a:t>
            </a:r>
            <a:r>
              <a:rPr lang="zh-CN" altLang="en-US" sz="2800" dirty="0">
                <a:solidFill>
                  <a:srgbClr val="FF0000"/>
                </a:solidFill>
                <a:latin typeface="+mj-ea"/>
                <a:ea typeface="+mj-ea"/>
              </a:rPr>
              <a:t>。面对特务的打击、面对难友的抨击，他痛苦万分。他说：我是彻底完了，参加特务工作我是坚决不去，即使今后能够出去，也没有生存意义了</a:t>
            </a:r>
            <a:r>
              <a:rPr lang="en-US" altLang="zh-CN" sz="2800" dirty="0">
                <a:solidFill>
                  <a:srgbClr val="FF0000"/>
                </a:solidFill>
                <a:latin typeface="+mj-ea"/>
                <a:ea typeface="+mj-ea"/>
              </a:rPr>
              <a:t>……</a:t>
            </a:r>
            <a:endParaRPr lang="zh-CN" altLang="en-US" sz="28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b="1" dirty="0">
                <a:solidFill>
                  <a:srgbClr val="FF0000"/>
                </a:solidFill>
              </a:rPr>
              <a:t>狱中八条分析叛徒</a:t>
            </a:r>
            <a:r>
              <a:rPr lang="zh-CN" altLang="zh-CN" sz="3600" b="1" dirty="0">
                <a:solidFill>
                  <a:srgbClr val="FF0000"/>
                </a:solidFill>
              </a:rPr>
              <a:t>涂孝文</a:t>
            </a:r>
            <a:r>
              <a:rPr lang="zh-CN" altLang="zh-CN" sz="3600" dirty="0">
                <a:solidFill>
                  <a:srgbClr val="FF0000"/>
                </a:solidFill>
              </a:rPr>
              <a:t>：</a:t>
            </a:r>
            <a:endParaRPr lang="zh-CN" altLang="en-US" sz="3600" dirty="0">
              <a:solidFill>
                <a:srgbClr val="FF0000"/>
              </a:solidFill>
            </a:endParaRPr>
          </a:p>
        </p:txBody>
      </p:sp>
      <p:sp>
        <p:nvSpPr>
          <p:cNvPr id="3" name="内容占位符 2"/>
          <p:cNvSpPr>
            <a:spLocks noGrp="1"/>
          </p:cNvSpPr>
          <p:nvPr>
            <p:ph idx="1"/>
          </p:nvPr>
        </p:nvSpPr>
        <p:spPr/>
        <p:txBody>
          <a:bodyPr/>
          <a:lstStyle/>
          <a:p>
            <a:pPr marL="0" indent="0">
              <a:buNone/>
            </a:pPr>
            <a:r>
              <a:rPr lang="en-US" altLang="zh-CN" sz="2800" dirty="0">
                <a:solidFill>
                  <a:srgbClr val="FF0000"/>
                </a:solidFill>
                <a:latin typeface="+mj-ea"/>
                <a:ea typeface="+mj-ea"/>
              </a:rPr>
              <a:t>    </a:t>
            </a:r>
            <a:r>
              <a:rPr lang="zh-CN" altLang="zh-CN" sz="2800" dirty="0">
                <a:solidFill>
                  <a:srgbClr val="FF0000"/>
                </a:solidFill>
                <a:latin typeface="+mj-ea"/>
                <a:ea typeface="+mj-ea"/>
              </a:rPr>
              <a:t>是老干部，新四军事件后派到延安学习，进马列学院，曾出席七大，在川东党，也是主要的负责人，为人很小心谨慎，作事也踏实。不遇风浪确实是很优秀的。但是在严格的考验下，仍然没有及格。毒刑拷打，单恁个人的勇气和肉体的忍耐，是没法子忍受的，没有坚强的革命意识，没有牺牲个人，供献革命的思</a:t>
            </a:r>
            <a:r>
              <a:rPr lang="zh-CN" altLang="en-US" sz="2800" dirty="0">
                <a:solidFill>
                  <a:srgbClr val="FF0000"/>
                </a:solidFill>
                <a:latin typeface="+mj-ea"/>
                <a:ea typeface="+mj-ea"/>
              </a:rPr>
              <a:t>想</a:t>
            </a:r>
            <a:r>
              <a:rPr lang="zh-CN" altLang="zh-CN" sz="2800" dirty="0">
                <a:solidFill>
                  <a:srgbClr val="FF0000"/>
                </a:solidFill>
                <a:latin typeface="+mj-ea"/>
                <a:ea typeface="+mj-ea"/>
              </a:rPr>
              <a:t>准备，便不可能通过考验。</a:t>
            </a:r>
            <a:endParaRPr lang="zh-CN" altLang="en-US" sz="28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solidFill>
                  <a:srgbClr val="FF0000"/>
                </a:solidFill>
              </a:rPr>
              <a:t>叛徒骆隽文交待涂孝文：</a:t>
            </a:r>
          </a:p>
        </p:txBody>
      </p:sp>
      <p:sp>
        <p:nvSpPr>
          <p:cNvPr id="3" name="内容占位符 2"/>
          <p:cNvSpPr>
            <a:spLocks noGrp="1"/>
          </p:cNvSpPr>
          <p:nvPr>
            <p:ph idx="1"/>
          </p:nvPr>
        </p:nvSpPr>
        <p:spPr>
          <a:xfrm>
            <a:off x="467544" y="1196752"/>
            <a:ext cx="7848872" cy="4929411"/>
          </a:xfrm>
        </p:spPr>
        <p:txBody>
          <a:bodyPr/>
          <a:lstStyle/>
          <a:p>
            <a:pPr marL="0" indent="0">
              <a:buNone/>
            </a:pPr>
            <a:r>
              <a:rPr lang="en-US" altLang="zh-CN" sz="2800" dirty="0">
                <a:solidFill>
                  <a:srgbClr val="FF0000"/>
                </a:solidFill>
                <a:latin typeface="+mj-ea"/>
                <a:ea typeface="+mj-ea"/>
              </a:rPr>
              <a:t>    1948</a:t>
            </a:r>
            <a:r>
              <a:rPr lang="zh-CN" altLang="zh-CN" sz="2800" dirty="0">
                <a:solidFill>
                  <a:srgbClr val="FF0000"/>
                </a:solidFill>
                <a:latin typeface="+mj-ea"/>
                <a:ea typeface="+mj-ea"/>
              </a:rPr>
              <a:t>年</a:t>
            </a:r>
            <a:r>
              <a:rPr lang="en-US" altLang="zh-CN" sz="2800" dirty="0">
                <a:solidFill>
                  <a:srgbClr val="FF0000"/>
                </a:solidFill>
                <a:latin typeface="+mj-ea"/>
                <a:ea typeface="+mj-ea"/>
              </a:rPr>
              <a:t>8</a:t>
            </a:r>
            <a:r>
              <a:rPr lang="zh-CN" altLang="zh-CN" sz="2800" dirty="0">
                <a:solidFill>
                  <a:srgbClr val="FF0000"/>
                </a:solidFill>
                <a:latin typeface="+mj-ea"/>
                <a:ea typeface="+mj-ea"/>
              </a:rPr>
              <a:t>月初到</a:t>
            </a:r>
            <a:r>
              <a:rPr lang="en-US" altLang="zh-CN" sz="2800" dirty="0">
                <a:solidFill>
                  <a:srgbClr val="FF0000"/>
                </a:solidFill>
                <a:latin typeface="+mj-ea"/>
                <a:ea typeface="+mj-ea"/>
              </a:rPr>
              <a:t>10</a:t>
            </a:r>
            <a:r>
              <a:rPr lang="zh-CN" altLang="zh-CN" sz="2800" dirty="0">
                <a:solidFill>
                  <a:srgbClr val="FF0000"/>
                </a:solidFill>
                <a:latin typeface="+mj-ea"/>
                <a:ea typeface="+mj-ea"/>
              </a:rPr>
              <a:t>月初，涂孝文和我在伪“中美合作所”杨家山一起关了两个月左右，这段时间他精神上非常痛苦，曾对我说：毛主席在延安讲过，就是我们的队伍，</a:t>
            </a:r>
            <a:endParaRPr lang="en-US" altLang="zh-CN" sz="2800" dirty="0">
              <a:solidFill>
                <a:srgbClr val="FF0000"/>
              </a:solidFill>
              <a:latin typeface="+mj-ea"/>
              <a:ea typeface="+mj-ea"/>
            </a:endParaRPr>
          </a:p>
          <a:p>
            <a:pPr marL="0" indent="0">
              <a:buNone/>
            </a:pPr>
            <a:r>
              <a:rPr lang="zh-CN" altLang="zh-CN" sz="2800" dirty="0">
                <a:solidFill>
                  <a:srgbClr val="FF0000"/>
                </a:solidFill>
                <a:latin typeface="+mj-ea"/>
                <a:ea typeface="+mj-ea"/>
              </a:rPr>
              <a:t>掉一半，革命还是会胜</a:t>
            </a:r>
            <a:endParaRPr lang="en-US" altLang="zh-CN" sz="2800" dirty="0">
              <a:solidFill>
                <a:srgbClr val="FF0000"/>
              </a:solidFill>
              <a:latin typeface="+mj-ea"/>
              <a:ea typeface="+mj-ea"/>
            </a:endParaRPr>
          </a:p>
          <a:p>
            <a:pPr marL="0" indent="0">
              <a:buNone/>
            </a:pPr>
            <a:r>
              <a:rPr lang="zh-CN" altLang="zh-CN" sz="2800" dirty="0">
                <a:solidFill>
                  <a:srgbClr val="FF0000"/>
                </a:solidFill>
                <a:latin typeface="+mj-ea"/>
                <a:ea typeface="+mj-ea"/>
              </a:rPr>
              <a:t>利的，但自己已经身败</a:t>
            </a:r>
            <a:endParaRPr lang="en-US" altLang="zh-CN" sz="2800" dirty="0">
              <a:solidFill>
                <a:srgbClr val="FF0000"/>
              </a:solidFill>
              <a:latin typeface="+mj-ea"/>
              <a:ea typeface="+mj-ea"/>
            </a:endParaRPr>
          </a:p>
          <a:p>
            <a:pPr marL="0" indent="0">
              <a:buNone/>
            </a:pPr>
            <a:r>
              <a:rPr lang="zh-CN" altLang="zh-CN" sz="2800" dirty="0">
                <a:solidFill>
                  <a:srgbClr val="FF0000"/>
                </a:solidFill>
                <a:latin typeface="+mj-ea"/>
                <a:ea typeface="+mj-ea"/>
              </a:rPr>
              <a:t>名裂，无法做人，“革</a:t>
            </a:r>
            <a:endParaRPr lang="en-US" altLang="zh-CN" sz="2800" dirty="0">
              <a:solidFill>
                <a:srgbClr val="FF0000"/>
              </a:solidFill>
              <a:latin typeface="+mj-ea"/>
              <a:ea typeface="+mj-ea"/>
            </a:endParaRPr>
          </a:p>
          <a:p>
            <a:pPr marL="0" indent="0">
              <a:buNone/>
            </a:pPr>
            <a:r>
              <a:rPr lang="zh-CN" altLang="zh-CN" sz="2800" dirty="0">
                <a:solidFill>
                  <a:srgbClr val="FF0000"/>
                </a:solidFill>
                <a:latin typeface="+mj-ea"/>
                <a:ea typeface="+mj-ea"/>
              </a:rPr>
              <a:t>命前途无比光明，个人</a:t>
            </a:r>
            <a:endParaRPr lang="en-US" altLang="zh-CN" sz="2800" dirty="0">
              <a:solidFill>
                <a:srgbClr val="FF0000"/>
              </a:solidFill>
              <a:latin typeface="+mj-ea"/>
              <a:ea typeface="+mj-ea"/>
            </a:endParaRPr>
          </a:p>
          <a:p>
            <a:pPr marL="0" indent="0">
              <a:buNone/>
            </a:pPr>
            <a:r>
              <a:rPr lang="zh-CN" altLang="zh-CN" sz="2800" dirty="0">
                <a:solidFill>
                  <a:srgbClr val="FF0000"/>
                </a:solidFill>
                <a:latin typeface="+mj-ea"/>
                <a:ea typeface="+mj-ea"/>
              </a:rPr>
              <a:t>前途无比黑暗”，</a:t>
            </a:r>
            <a:endParaRPr lang="zh-CN" altLang="en-US" sz="2800" dirty="0">
              <a:solidFill>
                <a:srgbClr val="FF0000"/>
              </a:solidFill>
              <a:latin typeface="+mj-ea"/>
              <a:ea typeface="+mj-ea"/>
            </a:endParaRPr>
          </a:p>
        </p:txBody>
      </p:sp>
      <p:pic>
        <p:nvPicPr>
          <p:cNvPr id="9218" name="Picture 2" descr="G:\经常使用照片\景区景点\烈士陵园景区照\杨家山\杨家山\杨家山_00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3284984"/>
            <a:ext cx="3911652" cy="26077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3" y="836712"/>
            <a:ext cx="8161284" cy="5262979"/>
          </a:xfrm>
          <a:prstGeom prst="rect">
            <a:avLst/>
          </a:prstGeom>
        </p:spPr>
        <p:txBody>
          <a:bodyPr wrap="square">
            <a:spAutoFit/>
          </a:bodyPr>
          <a:lstStyle/>
          <a:p>
            <a:pPr marL="0" indent="0">
              <a:buNone/>
            </a:pPr>
            <a:r>
              <a:rPr lang="zh-CN" altLang="zh-CN" sz="2800" dirty="0">
                <a:solidFill>
                  <a:srgbClr val="FF0000"/>
                </a:solidFill>
                <a:latin typeface="隶书" panose="02010509060101010101" pitchFamily="49" charset="-122"/>
                <a:ea typeface="隶书" panose="02010509060101010101" pitchFamily="49" charset="-122"/>
              </a:rPr>
              <a:t>我也有同感慨，“这辈子和监狱结了不解之缘”（认为解放后也难逃人民法网），我告诉他：有许多问题刘国定摸不到线索的我绝对不说，但未告诉他具体内容，他也是略透露他下面有许多东西如下川</a:t>
            </a:r>
            <a:r>
              <a:rPr lang="zh-CN" altLang="en-US" sz="2800" dirty="0">
                <a:solidFill>
                  <a:srgbClr val="FF0000"/>
                </a:solidFill>
                <a:latin typeface="隶书" panose="02010509060101010101" pitchFamily="49" charset="-122"/>
                <a:ea typeface="隶书" panose="02010509060101010101" pitchFamily="49" charset="-122"/>
              </a:rPr>
              <a:t>东</a:t>
            </a:r>
            <a:r>
              <a:rPr lang="zh-CN" altLang="zh-CN" sz="2800" dirty="0">
                <a:solidFill>
                  <a:srgbClr val="FF0000"/>
                </a:solidFill>
                <a:latin typeface="隶书" panose="02010509060101010101" pitchFamily="49" charset="-122"/>
                <a:ea typeface="隶书" panose="02010509060101010101" pitchFamily="49" charset="-122"/>
              </a:rPr>
              <a:t>矿工中的革命活动等，他决定不说，他说：“刘国定和冉益智把什么</a:t>
            </a:r>
            <a:endParaRPr lang="en-US" altLang="zh-CN" sz="2800" dirty="0">
              <a:solidFill>
                <a:srgbClr val="FF0000"/>
              </a:solidFill>
              <a:latin typeface="隶书" panose="02010509060101010101" pitchFamily="49" charset="-122"/>
              <a:ea typeface="隶书" panose="02010509060101010101" pitchFamily="49" charset="-122"/>
            </a:endParaRPr>
          </a:p>
          <a:p>
            <a:pPr marL="0" indent="0">
              <a:buNone/>
            </a:pPr>
            <a:r>
              <a:rPr lang="zh-CN" altLang="zh-CN" sz="2800" dirty="0">
                <a:solidFill>
                  <a:srgbClr val="FF0000"/>
                </a:solidFill>
                <a:latin typeface="隶书" panose="02010509060101010101" pitchFamily="49" charset="-122"/>
                <a:ea typeface="隶书" panose="02010509060101010101" pitchFamily="49" charset="-122"/>
              </a:rPr>
              <a:t>都出卖了，我们也叛了党，</a:t>
            </a:r>
            <a:endParaRPr lang="en-US" altLang="zh-CN" sz="2800" dirty="0">
              <a:solidFill>
                <a:srgbClr val="FF0000"/>
              </a:solidFill>
              <a:latin typeface="隶书" panose="02010509060101010101" pitchFamily="49" charset="-122"/>
              <a:ea typeface="隶书" panose="02010509060101010101" pitchFamily="49" charset="-122"/>
            </a:endParaRPr>
          </a:p>
          <a:p>
            <a:pPr marL="0" indent="0">
              <a:buNone/>
            </a:pPr>
            <a:r>
              <a:rPr lang="zh-CN" altLang="zh-CN" sz="2800" dirty="0">
                <a:solidFill>
                  <a:srgbClr val="FF0000"/>
                </a:solidFill>
                <a:latin typeface="隶书" panose="02010509060101010101" pitchFamily="49" charset="-122"/>
                <a:ea typeface="隶书" panose="02010509060101010101" pitchFamily="49" charset="-122"/>
              </a:rPr>
              <a:t>古话说：‘五十步笑百步’</a:t>
            </a:r>
            <a:endParaRPr lang="en-US" altLang="zh-CN" sz="2800" dirty="0">
              <a:solidFill>
                <a:srgbClr val="FF0000"/>
              </a:solidFill>
              <a:latin typeface="隶书" panose="02010509060101010101" pitchFamily="49" charset="-122"/>
              <a:ea typeface="隶书" panose="02010509060101010101" pitchFamily="49" charset="-122"/>
            </a:endParaRPr>
          </a:p>
          <a:p>
            <a:pPr marL="0" indent="0">
              <a:buNone/>
            </a:pPr>
            <a:r>
              <a:rPr lang="zh-CN" altLang="zh-CN" sz="2800" dirty="0">
                <a:solidFill>
                  <a:srgbClr val="FF0000"/>
                </a:solidFill>
                <a:latin typeface="隶书" panose="02010509060101010101" pitchFamily="49" charset="-122"/>
                <a:ea typeface="隶书" panose="02010509060101010101" pitchFamily="49" charset="-122"/>
              </a:rPr>
              <a:t>，但危害革命利益，‘五</a:t>
            </a:r>
            <a:endParaRPr lang="en-US" altLang="zh-CN" sz="2800" dirty="0">
              <a:solidFill>
                <a:srgbClr val="FF0000"/>
              </a:solidFill>
              <a:latin typeface="隶书" panose="02010509060101010101" pitchFamily="49" charset="-122"/>
              <a:ea typeface="隶书" panose="02010509060101010101" pitchFamily="49" charset="-122"/>
            </a:endParaRPr>
          </a:p>
          <a:p>
            <a:pPr marL="0" indent="0">
              <a:buNone/>
            </a:pPr>
            <a:r>
              <a:rPr lang="zh-CN" altLang="zh-CN" sz="2800" dirty="0">
                <a:solidFill>
                  <a:srgbClr val="FF0000"/>
                </a:solidFill>
                <a:latin typeface="隶书" panose="02010509060101010101" pitchFamily="49" charset="-122"/>
                <a:ea typeface="隶书" panose="02010509060101010101" pitchFamily="49" charset="-122"/>
              </a:rPr>
              <a:t>十步’总比‘百步’少些，</a:t>
            </a:r>
            <a:endParaRPr lang="en-US" altLang="zh-CN" sz="2800" dirty="0">
              <a:solidFill>
                <a:srgbClr val="FF0000"/>
              </a:solidFill>
              <a:latin typeface="隶书" panose="02010509060101010101" pitchFamily="49" charset="-122"/>
              <a:ea typeface="隶书" panose="02010509060101010101" pitchFamily="49" charset="-122"/>
            </a:endParaRPr>
          </a:p>
          <a:p>
            <a:pPr marL="0" indent="0">
              <a:buNone/>
            </a:pPr>
            <a:r>
              <a:rPr lang="zh-CN" altLang="zh-CN" sz="2800" dirty="0">
                <a:solidFill>
                  <a:srgbClr val="FF0000"/>
                </a:solidFill>
                <a:latin typeface="隶书" panose="02010509060101010101" pitchFamily="49" charset="-122"/>
                <a:ea typeface="隶书" panose="02010509060101010101" pitchFamily="49" charset="-122"/>
              </a:rPr>
              <a:t>我们不能以滥为滥，不能</a:t>
            </a:r>
            <a:endParaRPr lang="en-US" altLang="zh-CN" sz="2800" dirty="0">
              <a:solidFill>
                <a:srgbClr val="FF0000"/>
              </a:solidFill>
              <a:latin typeface="隶书" panose="02010509060101010101" pitchFamily="49" charset="-122"/>
              <a:ea typeface="隶书" panose="02010509060101010101" pitchFamily="49" charset="-122"/>
            </a:endParaRPr>
          </a:p>
          <a:p>
            <a:pPr marL="0" indent="0">
              <a:buNone/>
            </a:pPr>
            <a:r>
              <a:rPr lang="zh-CN" altLang="zh-CN" sz="2800" dirty="0">
                <a:solidFill>
                  <a:srgbClr val="FF0000"/>
                </a:solidFill>
                <a:latin typeface="隶书" panose="02010509060101010101" pitchFamily="49" charset="-122"/>
                <a:ea typeface="隶书" panose="02010509060101010101" pitchFamily="49" charset="-122"/>
              </a:rPr>
              <a:t>再多过一步了”。</a:t>
            </a:r>
            <a:endParaRPr lang="zh-CN" altLang="en-US" sz="2800" dirty="0">
              <a:solidFill>
                <a:srgbClr val="FF0000"/>
              </a:solidFill>
              <a:latin typeface="隶书" panose="02010509060101010101" pitchFamily="49" charset="-122"/>
              <a:ea typeface="隶书" panose="02010509060101010101" pitchFamily="49" charset="-122"/>
            </a:endParaRPr>
          </a:p>
        </p:txBody>
      </p:sp>
      <p:pic>
        <p:nvPicPr>
          <p:cNvPr id="10242" name="Picture 2" descr="G:\经常使用照片\景区景点\烈士陵园景区照\杨家山\杨家山\杨家山_00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3440918"/>
            <a:ext cx="3564397" cy="23762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764704"/>
            <a:ext cx="8219256" cy="5361459"/>
          </a:xfrm>
        </p:spPr>
        <p:txBody>
          <a:bodyPr/>
          <a:lstStyle/>
          <a:p>
            <a:pPr marL="0" indent="0">
              <a:buNone/>
            </a:pPr>
            <a:r>
              <a:rPr lang="zh-CN" altLang="zh-CN" sz="2800" dirty="0">
                <a:solidFill>
                  <a:srgbClr val="FF0000"/>
                </a:solidFill>
                <a:latin typeface="+mj-ea"/>
                <a:ea typeface="+mj-ea"/>
              </a:rPr>
              <a:t>他并与我商量，二天特务放我们出去时，如果叫我们干特务工作，我们最好只作“研究工作”，不行动，这足以说明他的矛盾心情。</a:t>
            </a:r>
            <a:r>
              <a:rPr lang="en-US" altLang="zh-CN" sz="2800" dirty="0">
                <a:solidFill>
                  <a:srgbClr val="FF0000"/>
                </a:solidFill>
                <a:latin typeface="+mj-ea"/>
                <a:ea typeface="+mj-ea"/>
              </a:rPr>
              <a:t>……</a:t>
            </a:r>
            <a:r>
              <a:rPr lang="zh-CN" altLang="zh-CN" sz="2800" dirty="0">
                <a:solidFill>
                  <a:srgbClr val="FF0000"/>
                </a:solidFill>
                <a:latin typeface="+mj-ea"/>
                <a:ea typeface="+mj-ea"/>
              </a:rPr>
              <a:t>写过自白书，表示愿当老百姓，后在杨家山“优待”，不愿参加军统，但亦未正式拒绝，实际上是在等待，他说：“日子越来越近了”，以后出去“发展个人主义，狂嫖三年”</a:t>
            </a:r>
            <a:r>
              <a:rPr lang="zh-CN" altLang="en-US" sz="2800" dirty="0">
                <a:solidFill>
                  <a:srgbClr val="FF0000"/>
                </a:solidFill>
                <a:latin typeface="+mj-ea"/>
                <a:ea typeface="+mj-ea"/>
              </a:rPr>
              <a:t>。</a:t>
            </a:r>
            <a:endParaRPr lang="en-US" altLang="zh-CN" sz="2800" dirty="0">
              <a:solidFill>
                <a:srgbClr val="FF0000"/>
              </a:solidFill>
              <a:latin typeface="+mj-ea"/>
              <a:ea typeface="+mj-ea"/>
            </a:endParaRPr>
          </a:p>
          <a:p>
            <a:pPr marL="0" indent="0">
              <a:buNone/>
            </a:pPr>
            <a:endParaRPr lang="en-US" altLang="zh-CN" sz="2800" dirty="0">
              <a:solidFill>
                <a:srgbClr val="FF0000"/>
              </a:solidFill>
              <a:latin typeface="+mj-ea"/>
              <a:ea typeface="+mj-ea"/>
            </a:endParaRPr>
          </a:p>
        </p:txBody>
      </p:sp>
      <p:pic>
        <p:nvPicPr>
          <p:cNvPr id="11266" name="Picture 2" descr="G:\经常使用照片\景区景点\烈士陵园景区照\杨家山\杨家山\杨家山_00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3709823"/>
            <a:ext cx="4608512" cy="24482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620688"/>
            <a:ext cx="8219256" cy="5505475"/>
          </a:xfrm>
        </p:spPr>
        <p:txBody>
          <a:bodyPr/>
          <a:lstStyle/>
          <a:p>
            <a:pPr marL="0" indent="0">
              <a:buNone/>
            </a:pPr>
            <a:endParaRPr lang="en-US" altLang="zh-CN" sz="2800" dirty="0">
              <a:solidFill>
                <a:srgbClr val="FF0000"/>
              </a:solidFill>
              <a:latin typeface="+mj-ea"/>
              <a:ea typeface="+mj-ea"/>
            </a:endParaRPr>
          </a:p>
          <a:p>
            <a:pPr marL="0" indent="0">
              <a:buNone/>
            </a:pPr>
            <a:r>
              <a:rPr lang="zh-CN" altLang="en-US" sz="2800" dirty="0">
                <a:solidFill>
                  <a:srgbClr val="FF0000"/>
                </a:solidFill>
                <a:latin typeface="+mj-ea"/>
                <a:ea typeface="+mj-ea"/>
              </a:rPr>
              <a:t>狱中八条对涂孝文最后的自暴自弃写道：</a:t>
            </a: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   </a:t>
            </a:r>
            <a:r>
              <a:rPr lang="zh-CN" altLang="zh-CN" sz="2800" dirty="0">
                <a:solidFill>
                  <a:srgbClr val="FF0000"/>
                </a:solidFill>
                <a:latin typeface="+mj-ea"/>
                <a:ea typeface="+mj-ea"/>
              </a:rPr>
              <a:t>在最后，态度很明确，他认为，是自己不坚强，</a:t>
            </a:r>
            <a:r>
              <a:rPr lang="zh-CN" altLang="en-US" sz="2800" dirty="0">
                <a:solidFill>
                  <a:srgbClr val="FF0000"/>
                </a:solidFill>
                <a:latin typeface="+mj-ea"/>
                <a:ea typeface="+mj-ea"/>
              </a:rPr>
              <a:t>放任自流了！</a:t>
            </a:r>
            <a:r>
              <a:rPr lang="zh-CN" altLang="zh-CN" sz="2800" dirty="0">
                <a:solidFill>
                  <a:srgbClr val="FF0000"/>
                </a:solidFill>
                <a:latin typeface="+mj-ea"/>
                <a:ea typeface="+mj-ea"/>
              </a:rPr>
              <a:t>犯了错误，而且过失太大，组织上无法原谅，前途是没有的了，但除了愿接受处分外，自己仍愿尽力从事建设工作。至于参加特务工作，枪毙也不得干。</a:t>
            </a:r>
            <a:endParaRPr lang="en-US" altLang="zh-CN" sz="2800" dirty="0">
              <a:solidFill>
                <a:srgbClr val="FF0000"/>
              </a:solidFill>
              <a:latin typeface="+mj-ea"/>
              <a:ea typeface="+mj-ea"/>
            </a:endParaRPr>
          </a:p>
          <a:p>
            <a:pPr marL="0" indent="0">
              <a:buNone/>
            </a:pPr>
            <a:endParaRPr lang="en-US" altLang="zh-CN" sz="2800" dirty="0">
              <a:solidFill>
                <a:srgbClr val="FF0000"/>
              </a:solidFill>
              <a:latin typeface="+mj-ea"/>
              <a:ea typeface="+mj-ea"/>
            </a:endParaRPr>
          </a:p>
          <a:p>
            <a:pPr marL="0" indent="0">
              <a:buNone/>
            </a:pPr>
            <a:endParaRPr lang="zh-CN" altLang="zh-CN" sz="2800" dirty="0">
              <a:solidFill>
                <a:srgbClr val="FF0000"/>
              </a:solidFill>
              <a:latin typeface="+mj-ea"/>
              <a:ea typeface="+mj-ea"/>
            </a:endParaRPr>
          </a:p>
          <a:p>
            <a:endParaRPr lang="zh-CN" altLang="en-US" dirty="0"/>
          </a:p>
        </p:txBody>
      </p:sp>
      <p:pic>
        <p:nvPicPr>
          <p:cNvPr id="4" name="Picture 2" descr="F:\b\文物档案资料2014、8归类\八条意见原件\img02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3573016"/>
            <a:ext cx="3528392" cy="25473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08720"/>
            <a:ext cx="8229600" cy="5217443"/>
          </a:xfrm>
        </p:spPr>
        <p:txBody>
          <a:bodyPr/>
          <a:lstStyle/>
          <a:p>
            <a:pPr marL="0" indent="0">
              <a:buNone/>
            </a:pPr>
            <a:r>
              <a:rPr lang="en-US" altLang="zh-CN" dirty="0">
                <a:solidFill>
                  <a:srgbClr val="FF0000"/>
                </a:solidFill>
                <a:latin typeface="+mj-ea"/>
              </a:rPr>
              <a:t> </a:t>
            </a:r>
            <a:r>
              <a:rPr lang="en-US" altLang="zh-CN" sz="2800" dirty="0">
                <a:solidFill>
                  <a:srgbClr val="FF0000"/>
                </a:solidFill>
                <a:latin typeface="+mj-ea"/>
                <a:ea typeface="+mj-ea"/>
              </a:rPr>
              <a:t>1949</a:t>
            </a:r>
            <a:r>
              <a:rPr lang="zh-CN" altLang="en-US" sz="2800" dirty="0">
                <a:solidFill>
                  <a:srgbClr val="FF0000"/>
                </a:solidFill>
                <a:latin typeface="+mj-ea"/>
                <a:ea typeface="+mj-ea"/>
              </a:rPr>
              <a:t>年</a:t>
            </a:r>
            <a:r>
              <a:rPr lang="en-US" altLang="zh-CN" sz="2800" dirty="0">
                <a:solidFill>
                  <a:srgbClr val="FF0000"/>
                </a:solidFill>
                <a:latin typeface="+mj-ea"/>
                <a:ea typeface="+mj-ea"/>
              </a:rPr>
              <a:t>10</a:t>
            </a:r>
            <a:r>
              <a:rPr lang="zh-CN" altLang="en-US" sz="2800" dirty="0">
                <a:solidFill>
                  <a:srgbClr val="FF0000"/>
                </a:solidFill>
                <a:latin typeface="+mj-ea"/>
                <a:ea typeface="+mj-ea"/>
              </a:rPr>
              <a:t>月</a:t>
            </a:r>
            <a:r>
              <a:rPr lang="en-US" altLang="zh-CN" sz="2800" dirty="0">
                <a:solidFill>
                  <a:srgbClr val="FF0000"/>
                </a:solidFill>
                <a:latin typeface="+mj-ea"/>
                <a:ea typeface="+mj-ea"/>
              </a:rPr>
              <a:t>28</a:t>
            </a:r>
            <a:r>
              <a:rPr lang="zh-CN" altLang="en-US" sz="2800" dirty="0">
                <a:solidFill>
                  <a:srgbClr val="FF0000"/>
                </a:solidFill>
                <a:latin typeface="+mj-ea"/>
                <a:ea typeface="+mj-ea"/>
              </a:rPr>
              <a:t>日，涂孝文被宣布死刑，押赴刑场执行枪决。</a:t>
            </a: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   </a:t>
            </a:r>
            <a:r>
              <a:rPr lang="zh-CN" altLang="en-US" sz="2800" dirty="0">
                <a:solidFill>
                  <a:srgbClr val="FF0000"/>
                </a:solidFill>
                <a:latin typeface="+mj-ea"/>
                <a:ea typeface="+mj-ea"/>
              </a:rPr>
              <a:t>离开牢房时他说：我是没有资格在喊共产党万岁的人了，但是，在生命最后一刻我一定做到面不改色，绝不怕死！</a:t>
            </a:r>
            <a:endParaRPr lang="zh-CN" altLang="en-US" sz="2800" dirty="0">
              <a:latin typeface="+mj-ea"/>
              <a:ea typeface="+mj-ea"/>
            </a:endParaRPr>
          </a:p>
        </p:txBody>
      </p:sp>
      <p:pic>
        <p:nvPicPr>
          <p:cNvPr id="14338" name="Picture 2" descr="https://timgsa.baidu.com/timg?image&amp;quality=80&amp;size=b9999_10000&amp;sec=1529084117605&amp;di=3af20600c1b94c2077a588e77c1166ed&amp;imgtype=0&amp;src=http%3A%2F%2Fa2.att.hudong.com%2F67%2F32%2F013000003360951231573255619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3356992"/>
            <a:ext cx="4674096" cy="24917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72200" y="4005064"/>
            <a:ext cx="1620957" cy="523220"/>
          </a:xfrm>
          <a:prstGeom prst="rect">
            <a:avLst/>
          </a:prstGeom>
          <a:noFill/>
        </p:spPr>
        <p:txBody>
          <a:bodyPr wrap="none" rtlCol="0">
            <a:spAutoFit/>
          </a:bodyPr>
          <a:lstStyle/>
          <a:p>
            <a:r>
              <a:rPr lang="zh-CN" altLang="en-US" sz="2800" dirty="0">
                <a:solidFill>
                  <a:srgbClr val="FF0000"/>
                </a:solidFill>
                <a:latin typeface="隶书" panose="02010509060101010101" pitchFamily="49" charset="-122"/>
                <a:ea typeface="隶书" panose="02010509060101010101" pitchFamily="49" charset="-122"/>
              </a:rPr>
              <a:t>大坪刑场</a:t>
            </a: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FF0000"/>
                </a:solidFill>
              </a:rPr>
              <a:t>涂孝文管不住自己的私德</a:t>
            </a:r>
          </a:p>
        </p:txBody>
      </p:sp>
      <p:sp>
        <p:nvSpPr>
          <p:cNvPr id="3" name="内容占位符 2"/>
          <p:cNvSpPr>
            <a:spLocks noGrp="1"/>
          </p:cNvSpPr>
          <p:nvPr>
            <p:ph idx="1"/>
          </p:nvPr>
        </p:nvSpPr>
        <p:spPr/>
        <p:txBody>
          <a:bodyPr/>
          <a:lstStyle/>
          <a:p>
            <a:pPr marL="0" indent="0">
              <a:buNone/>
            </a:pPr>
            <a:r>
              <a:rPr lang="zh-CN" altLang="en-US" dirty="0">
                <a:solidFill>
                  <a:srgbClr val="FF0000"/>
                </a:solidFill>
                <a:latin typeface="+mj-ea"/>
                <a:cs typeface="楷体" panose="02010609060101010101" pitchFamily="49" charset="-122"/>
              </a:rPr>
              <a:t>  “消极了、隐蔽了、长期埋伏了，但没有工作，没有学习，没有积极地要求自己进步，逐渐地在思想上、意识上，产生了脱党的倾向。” </a:t>
            </a:r>
            <a:endParaRPr lang="en-US" altLang="zh-CN" dirty="0">
              <a:solidFill>
                <a:srgbClr val="FF0000"/>
              </a:solidFill>
              <a:latin typeface="+mj-ea"/>
              <a:cs typeface="楷体" panose="02010609060101010101" pitchFamily="49" charset="-122"/>
            </a:endParaRPr>
          </a:p>
          <a:p>
            <a:pPr marL="0" indent="0">
              <a:buNone/>
            </a:pPr>
            <a:r>
              <a:rPr lang="en-US" altLang="zh-CN" dirty="0">
                <a:solidFill>
                  <a:srgbClr val="FF0000"/>
                </a:solidFill>
                <a:latin typeface="+mj-ea"/>
              </a:rPr>
              <a:t>    </a:t>
            </a:r>
            <a:r>
              <a:rPr lang="zh-CN" altLang="zh-CN" dirty="0">
                <a:solidFill>
                  <a:srgbClr val="FF0000"/>
                </a:solidFill>
                <a:latin typeface="+mj-ea"/>
              </a:rPr>
              <a:t>涂孝文：地下党下川</a:t>
            </a:r>
            <a:r>
              <a:rPr lang="zh-CN" altLang="en-US" dirty="0">
                <a:solidFill>
                  <a:srgbClr val="FF0000"/>
                </a:solidFill>
                <a:latin typeface="+mj-ea"/>
              </a:rPr>
              <a:t>东地委</a:t>
            </a:r>
            <a:r>
              <a:rPr lang="zh-CN" altLang="zh-CN" dirty="0">
                <a:solidFill>
                  <a:srgbClr val="FF0000"/>
                </a:solidFill>
                <a:latin typeface="+mj-ea"/>
              </a:rPr>
              <a:t>书记，被特务抓获后出卖大量同志，但后期止住未再出卖同志，</a:t>
            </a:r>
            <a:r>
              <a:rPr lang="en-US" altLang="zh-CN" dirty="0">
                <a:solidFill>
                  <a:srgbClr val="FF0000"/>
                </a:solidFill>
                <a:latin typeface="+mj-ea"/>
              </a:rPr>
              <a:t>1949</a:t>
            </a:r>
            <a:r>
              <a:rPr lang="zh-CN" altLang="zh-CN" dirty="0">
                <a:solidFill>
                  <a:srgbClr val="FF0000"/>
                </a:solidFill>
                <a:latin typeface="+mj-ea"/>
              </a:rPr>
              <a:t>年</a:t>
            </a:r>
            <a:r>
              <a:rPr lang="en-US" altLang="zh-CN" dirty="0">
                <a:solidFill>
                  <a:srgbClr val="FF0000"/>
                </a:solidFill>
                <a:latin typeface="+mj-ea"/>
              </a:rPr>
              <a:t>10</a:t>
            </a:r>
            <a:r>
              <a:rPr lang="zh-CN" altLang="zh-CN" dirty="0">
                <a:solidFill>
                  <a:srgbClr val="FF0000"/>
                </a:solidFill>
                <a:latin typeface="+mj-ea"/>
              </a:rPr>
              <a:t>月</a:t>
            </a:r>
            <a:r>
              <a:rPr lang="en-US" altLang="zh-CN" dirty="0">
                <a:solidFill>
                  <a:srgbClr val="FF0000"/>
                </a:solidFill>
                <a:latin typeface="+mj-ea"/>
              </a:rPr>
              <a:t>28</a:t>
            </a:r>
            <a:r>
              <a:rPr lang="zh-CN" altLang="zh-CN" dirty="0">
                <a:solidFill>
                  <a:srgbClr val="FF0000"/>
                </a:solidFill>
                <a:latin typeface="+mj-ea"/>
              </a:rPr>
              <a:t>日被特务杀害于</a:t>
            </a:r>
            <a:r>
              <a:rPr lang="zh-CN" altLang="en-US" dirty="0">
                <a:solidFill>
                  <a:srgbClr val="FF0000"/>
                </a:solidFill>
                <a:latin typeface="+mj-ea"/>
              </a:rPr>
              <a:t>大坪</a:t>
            </a:r>
            <a:r>
              <a:rPr lang="zh-CN" altLang="zh-CN" dirty="0">
                <a:solidFill>
                  <a:srgbClr val="FF0000"/>
                </a:solidFill>
                <a:latin typeface="+mj-ea"/>
              </a:rPr>
              <a:t>刑场。</a:t>
            </a:r>
          </a:p>
          <a:p>
            <a:pPr marL="0" indent="0">
              <a:buNone/>
            </a:pPr>
            <a:endParaRPr lang="zh-CN" altLang="en-US" dirty="0"/>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FF0000"/>
                </a:solidFill>
              </a:rPr>
              <a:t>叛徒</a:t>
            </a:r>
            <a:r>
              <a:rPr lang="en-US" altLang="zh-CN" dirty="0">
                <a:solidFill>
                  <a:srgbClr val="FF0000"/>
                </a:solidFill>
              </a:rPr>
              <a:t>——</a:t>
            </a:r>
            <a:r>
              <a:rPr lang="zh-CN" altLang="en-US" dirty="0">
                <a:solidFill>
                  <a:srgbClr val="FF0000"/>
                </a:solidFill>
              </a:rPr>
              <a:t>川康特委书记蒲华辅</a:t>
            </a:r>
            <a:endParaRPr lang="zh-CN" altLang="en-US" dirty="0"/>
          </a:p>
        </p:txBody>
      </p:sp>
      <p:sp>
        <p:nvSpPr>
          <p:cNvPr id="3" name="内容占位符 2"/>
          <p:cNvSpPr>
            <a:spLocks noGrp="1"/>
          </p:cNvSpPr>
          <p:nvPr>
            <p:ph idx="1"/>
          </p:nvPr>
        </p:nvSpPr>
        <p:spPr/>
        <p:txBody>
          <a:bodyPr/>
          <a:lstStyle/>
          <a:p>
            <a:pPr marL="0" indent="0">
              <a:buNone/>
            </a:pPr>
            <a:r>
              <a:rPr lang="zh-CN" altLang="zh-CN" sz="2800" dirty="0">
                <a:solidFill>
                  <a:srgbClr val="FF0000"/>
                </a:solidFill>
                <a:latin typeface="+mj-ea"/>
                <a:ea typeface="+mj-ea"/>
              </a:rPr>
              <a:t>姓名：濮正应，化名：蒲华辅；男，</a:t>
            </a:r>
            <a:r>
              <a:rPr lang="en-US" altLang="zh-CN" sz="2800" dirty="0">
                <a:solidFill>
                  <a:srgbClr val="FF0000"/>
                </a:solidFill>
                <a:latin typeface="+mj-ea"/>
                <a:ea typeface="+mj-ea"/>
              </a:rPr>
              <a:t>36</a:t>
            </a:r>
            <a:r>
              <a:rPr lang="zh-CN" altLang="zh-CN" sz="2800" dirty="0">
                <a:solidFill>
                  <a:srgbClr val="FF0000"/>
                </a:solidFill>
                <a:latin typeface="+mj-ea"/>
                <a:ea typeface="+mj-ea"/>
              </a:rPr>
              <a:t>岁；铜梁人，上海中国公学肄业。</a:t>
            </a:r>
          </a:p>
          <a:p>
            <a:pPr marL="0" indent="0">
              <a:buNone/>
            </a:pPr>
            <a:r>
              <a:rPr lang="en-US" altLang="zh-CN" sz="2800" dirty="0">
                <a:solidFill>
                  <a:srgbClr val="FF0000"/>
                </a:solidFill>
                <a:latin typeface="+mj-ea"/>
                <a:ea typeface="+mj-ea"/>
              </a:rPr>
              <a:t>1926</a:t>
            </a:r>
            <a:r>
              <a:rPr lang="zh-CN" altLang="zh-CN" sz="2800" dirty="0">
                <a:solidFill>
                  <a:srgbClr val="FF0000"/>
                </a:solidFill>
                <a:latin typeface="+mj-ea"/>
                <a:ea typeface="+mj-ea"/>
              </a:rPr>
              <a:t>弃旧学入铜梁县中肄业，</a:t>
            </a:r>
            <a:r>
              <a:rPr lang="en-US" altLang="zh-CN" sz="2800" dirty="0">
                <a:solidFill>
                  <a:srgbClr val="FF0000"/>
                </a:solidFill>
                <a:latin typeface="+mj-ea"/>
                <a:ea typeface="+mj-ea"/>
              </a:rPr>
              <a:t>1927</a:t>
            </a:r>
            <a:r>
              <a:rPr lang="zh-CN" altLang="zh-CN" sz="2800" dirty="0">
                <a:solidFill>
                  <a:srgbClr val="FF0000"/>
                </a:solidFill>
                <a:latin typeface="+mj-ea"/>
                <a:ea typeface="+mj-ea"/>
              </a:rPr>
              <a:t>加入中共，积极活动，被开除，后入上海中国公学，一年后返铜梁县中任教，领导该县土桥事件。</a:t>
            </a:r>
            <a:r>
              <a:rPr lang="en-US" altLang="zh-CN" sz="2800" dirty="0">
                <a:solidFill>
                  <a:srgbClr val="FF0000"/>
                </a:solidFill>
                <a:latin typeface="+mj-ea"/>
                <a:ea typeface="+mj-ea"/>
              </a:rPr>
              <a:t>1930</a:t>
            </a:r>
            <a:r>
              <a:rPr lang="zh-CN" altLang="zh-CN" sz="2800" dirty="0">
                <a:solidFill>
                  <a:srgbClr val="FF0000"/>
                </a:solidFill>
                <a:latin typeface="+mj-ea"/>
                <a:ea typeface="+mj-ea"/>
              </a:rPr>
              <a:t>年于渝被捕，囚</a:t>
            </a:r>
            <a:r>
              <a:rPr lang="en-US" altLang="zh-CN" sz="2800" dirty="0">
                <a:solidFill>
                  <a:srgbClr val="FF0000"/>
                </a:solidFill>
                <a:latin typeface="+mj-ea"/>
                <a:ea typeface="+mj-ea"/>
              </a:rPr>
              <a:t>3</a:t>
            </a:r>
            <a:r>
              <a:rPr lang="zh-CN" altLang="zh-CN" sz="2800" dirty="0">
                <a:solidFill>
                  <a:srgbClr val="FF0000"/>
                </a:solidFill>
                <a:latin typeface="+mj-ea"/>
                <a:ea typeface="+mj-ea"/>
              </a:rPr>
              <a:t>年余。</a:t>
            </a:r>
            <a:r>
              <a:rPr lang="en-US" altLang="zh-CN" sz="2800" dirty="0">
                <a:solidFill>
                  <a:srgbClr val="FF0000"/>
                </a:solidFill>
                <a:latin typeface="+mj-ea"/>
                <a:ea typeface="+mj-ea"/>
              </a:rPr>
              <a:t>1937</a:t>
            </a:r>
            <a:r>
              <a:rPr lang="zh-CN" altLang="zh-CN" sz="2800" dirty="0">
                <a:solidFill>
                  <a:srgbClr val="FF0000"/>
                </a:solidFill>
                <a:latin typeface="+mj-ea"/>
                <a:ea typeface="+mj-ea"/>
              </a:rPr>
              <a:t>返县任教，</a:t>
            </a:r>
            <a:r>
              <a:rPr lang="en-US" altLang="zh-CN" sz="2800" dirty="0">
                <a:solidFill>
                  <a:srgbClr val="FF0000"/>
                </a:solidFill>
                <a:latin typeface="+mj-ea"/>
                <a:ea typeface="+mj-ea"/>
              </a:rPr>
              <a:t>1939</a:t>
            </a:r>
            <a:r>
              <a:rPr lang="zh-CN" altLang="zh-CN" sz="2800" dirty="0">
                <a:solidFill>
                  <a:srgbClr val="FF0000"/>
                </a:solidFill>
                <a:latin typeface="+mj-ea"/>
                <a:ea typeface="+mj-ea"/>
              </a:rPr>
              <a:t>任江北县委书记，</a:t>
            </a:r>
            <a:r>
              <a:rPr lang="en-US" altLang="zh-CN" sz="2800" dirty="0">
                <a:solidFill>
                  <a:srgbClr val="FF0000"/>
                </a:solidFill>
                <a:latin typeface="+mj-ea"/>
                <a:ea typeface="+mj-ea"/>
              </a:rPr>
              <a:t>1940</a:t>
            </a:r>
            <a:r>
              <a:rPr lang="zh-CN" altLang="zh-CN" sz="2800" dirty="0">
                <a:solidFill>
                  <a:srgbClr val="FF0000"/>
                </a:solidFill>
                <a:latin typeface="+mj-ea"/>
                <a:ea typeface="+mj-ea"/>
              </a:rPr>
              <a:t>在万县工作，下半年又去泸县整理组织，</a:t>
            </a:r>
            <a:r>
              <a:rPr lang="en-US" altLang="zh-CN" sz="2800" dirty="0">
                <a:solidFill>
                  <a:srgbClr val="FF0000"/>
                </a:solidFill>
                <a:latin typeface="+mj-ea"/>
                <a:ea typeface="+mj-ea"/>
              </a:rPr>
              <a:t>1941</a:t>
            </a:r>
            <a:r>
              <a:rPr lang="zh-CN" altLang="zh-CN" sz="2800" dirty="0">
                <a:solidFill>
                  <a:srgbClr val="FF0000"/>
                </a:solidFill>
                <a:latin typeface="+mj-ea"/>
                <a:ea typeface="+mj-ea"/>
              </a:rPr>
              <a:t>起工作于成都七年之久。</a:t>
            </a:r>
          </a:p>
          <a:p>
            <a:pPr marL="0" indent="0">
              <a:buNone/>
            </a:pPr>
            <a:r>
              <a:rPr lang="zh-CN" altLang="zh-CN" sz="2800" dirty="0">
                <a:solidFill>
                  <a:srgbClr val="FF0000"/>
                </a:solidFill>
                <a:latin typeface="+mj-ea"/>
                <a:ea typeface="+mj-ea"/>
              </a:rPr>
              <a:t>中共川康工作委员会书记。</a:t>
            </a:r>
          </a:p>
          <a:p>
            <a:pPr marL="0" indent="0">
              <a:buNone/>
            </a:pPr>
            <a:r>
              <a:rPr lang="zh-CN" altLang="zh-CN" sz="2800" dirty="0">
                <a:solidFill>
                  <a:srgbClr val="FF0000"/>
                </a:solidFill>
                <a:latin typeface="+mj-ea"/>
                <a:ea typeface="+mj-ea"/>
              </a:rPr>
              <a:t>著作不少，精于地理，被国特收括一空。</a:t>
            </a: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FF0000"/>
                </a:solidFill>
              </a:rPr>
              <a:t>叛徒</a:t>
            </a:r>
            <a:r>
              <a:rPr lang="en-US" altLang="zh-CN" dirty="0">
                <a:solidFill>
                  <a:srgbClr val="FF0000"/>
                </a:solidFill>
              </a:rPr>
              <a:t>——</a:t>
            </a:r>
            <a:r>
              <a:rPr lang="zh-CN" altLang="en-US" dirty="0">
                <a:solidFill>
                  <a:srgbClr val="FF0000"/>
                </a:solidFill>
              </a:rPr>
              <a:t>川康特委书记蒲华辅</a:t>
            </a:r>
            <a:endParaRPr lang="zh-CN" altLang="en-US" dirty="0"/>
          </a:p>
        </p:txBody>
      </p:sp>
      <p:sp>
        <p:nvSpPr>
          <p:cNvPr id="3" name="内容占位符 2"/>
          <p:cNvSpPr>
            <a:spLocks noGrp="1"/>
          </p:cNvSpPr>
          <p:nvPr>
            <p:ph idx="1"/>
          </p:nvPr>
        </p:nvSpPr>
        <p:spPr/>
        <p:txBody>
          <a:bodyPr/>
          <a:lstStyle/>
          <a:p>
            <a:pPr marL="0" indent="0">
              <a:buNone/>
            </a:pPr>
            <a:r>
              <a:rPr lang="en-US" altLang="zh-CN" sz="2800" dirty="0">
                <a:solidFill>
                  <a:srgbClr val="FF0000"/>
                </a:solidFill>
                <a:latin typeface="+mj-ea"/>
                <a:ea typeface="+mj-ea"/>
              </a:rPr>
              <a:t>     </a:t>
            </a:r>
            <a:r>
              <a:rPr lang="zh-CN" altLang="zh-CN" sz="2800" dirty="0">
                <a:solidFill>
                  <a:srgbClr val="FF0000"/>
                </a:solidFill>
                <a:latin typeface="+mj-ea"/>
                <a:ea typeface="+mj-ea"/>
              </a:rPr>
              <a:t>叛徒中，蒲华辅的年龄最大、党龄最长、党内职务最高。他的叛变经历类似涂孝文，也属于“先软后硬型”</a:t>
            </a:r>
            <a:r>
              <a:rPr lang="zh-CN" altLang="en-US" dirty="0">
                <a:solidFill>
                  <a:srgbClr val="FF0000"/>
                </a:solidFill>
              </a:rPr>
              <a:t>。</a:t>
            </a:r>
            <a:endParaRPr lang="en-US" altLang="zh-CN" dirty="0">
              <a:solidFill>
                <a:srgbClr val="FF0000"/>
              </a:solidFill>
            </a:endParaRPr>
          </a:p>
          <a:p>
            <a:pPr marL="0" indent="0">
              <a:buNone/>
            </a:pPr>
            <a:endParaRPr lang="zh-CN" altLang="en-US" dirty="0"/>
          </a:p>
        </p:txBody>
      </p:sp>
      <p:pic>
        <p:nvPicPr>
          <p:cNvPr id="5122" name="Picture 2" descr="E:\经常使用照片\景区景点\烈士陵园景区照\杨家山\杨家山\杨家山_004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2947564"/>
            <a:ext cx="4831820" cy="3221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solidFill>
                  <a:srgbClr val="FF0000"/>
                </a:solidFill>
              </a:rPr>
              <a:t>叛徒</a:t>
            </a:r>
            <a:r>
              <a:rPr lang="en-US" altLang="zh-CN" sz="3600" dirty="0">
                <a:solidFill>
                  <a:srgbClr val="FF0000"/>
                </a:solidFill>
              </a:rPr>
              <a:t>——</a:t>
            </a:r>
            <a:r>
              <a:rPr lang="zh-CN" altLang="en-US" sz="3600" dirty="0">
                <a:solidFill>
                  <a:srgbClr val="FF0000"/>
                </a:solidFill>
              </a:rPr>
              <a:t>川康特委书记蒲华辅</a:t>
            </a:r>
          </a:p>
        </p:txBody>
      </p:sp>
      <p:sp>
        <p:nvSpPr>
          <p:cNvPr id="3" name="内容占位符 2"/>
          <p:cNvSpPr>
            <a:spLocks noGrp="1"/>
          </p:cNvSpPr>
          <p:nvPr>
            <p:ph idx="1"/>
          </p:nvPr>
        </p:nvSpPr>
        <p:spPr>
          <a:xfrm>
            <a:off x="467544" y="1268760"/>
            <a:ext cx="8219256" cy="4857403"/>
          </a:xfrm>
        </p:spPr>
        <p:txBody>
          <a:bodyPr/>
          <a:lstStyle/>
          <a:p>
            <a:pPr marL="0" indent="0">
              <a:buNone/>
            </a:pPr>
            <a:r>
              <a:rPr lang="zh-CN" altLang="en-US" sz="2800" dirty="0">
                <a:solidFill>
                  <a:srgbClr val="FF0000"/>
                </a:solidFill>
                <a:latin typeface="+mj-ea"/>
                <a:ea typeface="+mj-ea"/>
              </a:rPr>
              <a:t>     </a:t>
            </a:r>
            <a:endParaRPr lang="en-US" altLang="zh-CN" sz="2800" dirty="0">
              <a:solidFill>
                <a:srgbClr val="FF0000"/>
              </a:solidFill>
              <a:latin typeface="+mj-ea"/>
              <a:ea typeface="+mj-ea"/>
            </a:endParaRPr>
          </a:p>
          <a:p>
            <a:pPr marL="0" indent="0">
              <a:buNone/>
            </a:pPr>
            <a:r>
              <a:rPr lang="zh-CN" altLang="en-US" sz="2800" dirty="0">
                <a:solidFill>
                  <a:srgbClr val="FF0000"/>
                </a:solidFill>
                <a:latin typeface="+mj-ea"/>
                <a:ea typeface="+mj-ea"/>
              </a:rPr>
              <a:t>    </a:t>
            </a:r>
            <a:r>
              <a:rPr lang="en-US" altLang="zh-CN" sz="2800" dirty="0">
                <a:solidFill>
                  <a:srgbClr val="FF0000"/>
                </a:solidFill>
                <a:latin typeface="+mj-ea"/>
                <a:ea typeface="+mj-ea"/>
              </a:rPr>
              <a:t>1949</a:t>
            </a:r>
            <a:r>
              <a:rPr lang="zh-CN" altLang="en-US" sz="2800" dirty="0">
                <a:solidFill>
                  <a:srgbClr val="FF0000"/>
                </a:solidFill>
                <a:latin typeface="+mj-ea"/>
                <a:ea typeface="+mj-ea"/>
              </a:rPr>
              <a:t>年</a:t>
            </a:r>
            <a:r>
              <a:rPr lang="en-US" altLang="zh-CN" sz="2800" dirty="0">
                <a:solidFill>
                  <a:srgbClr val="FF0000"/>
                </a:solidFill>
                <a:latin typeface="+mj-ea"/>
                <a:ea typeface="+mj-ea"/>
              </a:rPr>
              <a:t>1</a:t>
            </a:r>
            <a:r>
              <a:rPr lang="zh-CN" altLang="en-US" sz="2800" dirty="0">
                <a:solidFill>
                  <a:srgbClr val="FF0000"/>
                </a:solidFill>
                <a:latin typeface="+mj-ea"/>
                <a:ea typeface="+mj-ea"/>
              </a:rPr>
              <a:t>月</a:t>
            </a:r>
            <a:r>
              <a:rPr lang="en-US" altLang="zh-CN" sz="2800" dirty="0">
                <a:solidFill>
                  <a:srgbClr val="FF0000"/>
                </a:solidFill>
                <a:latin typeface="+mj-ea"/>
                <a:ea typeface="+mj-ea"/>
              </a:rPr>
              <a:t>13</a:t>
            </a:r>
            <a:r>
              <a:rPr lang="zh-CN" altLang="en-US" sz="2800" dirty="0">
                <a:solidFill>
                  <a:srgbClr val="FF0000"/>
                </a:solidFill>
                <a:latin typeface="+mj-ea"/>
                <a:ea typeface="+mj-ea"/>
              </a:rPr>
              <a:t>日被刘国定出卖在成都被捕，在威逼下叛变！</a:t>
            </a:r>
            <a:r>
              <a:rPr lang="zh-CN" altLang="zh-CN" sz="2800" dirty="0">
                <a:latin typeface="+mj-ea"/>
                <a:ea typeface="+mj-ea"/>
              </a:rPr>
              <a:t>蒲到渝后逐渐镇静，后来没有再交人，也没有参加工作</a:t>
            </a:r>
            <a:r>
              <a:rPr lang="zh-CN" altLang="en-US" sz="2800" dirty="0">
                <a:latin typeface="+mj-ea"/>
                <a:ea typeface="+mj-ea"/>
              </a:rPr>
              <a:t>。</a:t>
            </a:r>
            <a:r>
              <a:rPr lang="zh-CN" altLang="en-US" sz="2800" dirty="0">
                <a:solidFill>
                  <a:srgbClr val="FF0000"/>
                </a:solidFill>
                <a:latin typeface="+mj-ea"/>
                <a:ea typeface="+mj-ea"/>
              </a:rPr>
              <a:t>他</a:t>
            </a:r>
            <a:r>
              <a:rPr lang="zh-CN" altLang="zh-CN" sz="2800" dirty="0">
                <a:solidFill>
                  <a:srgbClr val="FF0000"/>
                </a:solidFill>
                <a:latin typeface="+mj-ea"/>
                <a:ea typeface="+mj-ea"/>
              </a:rPr>
              <a:t>在革命工作中，一直充满激情和理想，</a:t>
            </a:r>
            <a:r>
              <a:rPr lang="zh-CN" altLang="en-US" sz="2800" dirty="0">
                <a:solidFill>
                  <a:srgbClr val="FF0000"/>
                </a:solidFill>
                <a:latin typeface="+mj-ea"/>
                <a:ea typeface="+mj-ea"/>
              </a:rPr>
              <a:t>其</a:t>
            </a:r>
            <a:r>
              <a:rPr lang="zh-CN" altLang="zh-CN" sz="2800" dirty="0">
                <a:solidFill>
                  <a:srgbClr val="FF0000"/>
                </a:solidFill>
                <a:latin typeface="+mj-ea"/>
                <a:ea typeface="+mj-ea"/>
              </a:rPr>
              <a:t>理论方面很有专长</a:t>
            </a:r>
            <a:r>
              <a:rPr lang="zh-CN" altLang="en-US" sz="2800" dirty="0">
                <a:solidFill>
                  <a:srgbClr val="FF0000"/>
                </a:solidFill>
                <a:latin typeface="+mj-ea"/>
                <a:ea typeface="+mj-ea"/>
              </a:rPr>
              <a:t>，</a:t>
            </a:r>
            <a:r>
              <a:rPr lang="zh-CN" altLang="zh-CN" sz="2800" dirty="0">
                <a:latin typeface="+mj-ea"/>
                <a:ea typeface="+mj-ea"/>
              </a:rPr>
              <a:t>他的态度一直很矜持</a:t>
            </a:r>
            <a:r>
              <a:rPr lang="zh-CN" altLang="en-US" sz="2800" dirty="0">
                <a:latin typeface="+mj-ea"/>
                <a:ea typeface="+mj-ea"/>
              </a:rPr>
              <a:t>，</a:t>
            </a:r>
            <a:r>
              <a:rPr lang="zh-CN" altLang="zh-CN" sz="2800" dirty="0">
                <a:solidFill>
                  <a:srgbClr val="FF0000"/>
                </a:solidFill>
                <a:latin typeface="+mj-ea"/>
                <a:ea typeface="+mj-ea"/>
              </a:rPr>
              <a:t>很浓重的知识分子色彩，清高、自命不凡</a:t>
            </a:r>
            <a:r>
              <a:rPr lang="zh-CN" altLang="en-US" sz="2800" dirty="0">
                <a:solidFill>
                  <a:srgbClr val="FF0000"/>
                </a:solidFill>
                <a:latin typeface="+mj-ea"/>
                <a:ea typeface="+mj-ea"/>
              </a:rPr>
              <a:t>。</a:t>
            </a:r>
            <a:endParaRPr lang="en-US" altLang="zh-CN" sz="2800" dirty="0">
              <a:solidFill>
                <a:srgbClr val="FF0000"/>
              </a:solidFill>
              <a:latin typeface="+mj-ea"/>
              <a:ea typeface="+mj-ea"/>
            </a:endParaRPr>
          </a:p>
          <a:p>
            <a:pPr marL="0" indent="0">
              <a:buNone/>
            </a:pPr>
            <a:r>
              <a:rPr lang="en-US" altLang="zh-CN" sz="2800" dirty="0">
                <a:latin typeface="隶书" panose="02010509060101010101" pitchFamily="49" charset="-122"/>
                <a:ea typeface="隶书" panose="02010509060101010101" pitchFamily="49" charset="-122"/>
              </a:rPr>
              <a:t>  </a:t>
            </a:r>
            <a:r>
              <a:rPr lang="zh-CN" altLang="zh-CN" sz="2800" dirty="0">
                <a:latin typeface="隶书" panose="02010509060101010101" pitchFamily="49" charset="-122"/>
                <a:ea typeface="隶书" panose="02010509060101010101" pitchFamily="49" charset="-122"/>
              </a:rPr>
              <a:t>蒲在杨家山受优待，他拒绝了参加研究工作，和涂住在一道。后来送白公馆，不大说话</a:t>
            </a: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     </a:t>
            </a:r>
            <a:r>
              <a:rPr lang="zh-CN" altLang="zh-CN" sz="2800" dirty="0">
                <a:solidFill>
                  <a:srgbClr val="FF0000"/>
                </a:solidFill>
                <a:latin typeface="+mj-ea"/>
                <a:ea typeface="+mj-ea"/>
              </a:rPr>
              <a:t>“痛定思过”后又表现出坚强不屈的精神来</a:t>
            </a:r>
            <a:endParaRPr lang="zh-CN" altLang="en-US" sz="28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92696"/>
            <a:ext cx="8229600" cy="5433467"/>
          </a:xfrm>
        </p:spPr>
        <p:txBody>
          <a:bodyPr/>
          <a:lstStyle/>
          <a:p>
            <a:pPr marL="0" indent="0">
              <a:buNone/>
            </a:pPr>
            <a:r>
              <a:rPr lang="en-US" altLang="zh-CN" sz="2400" dirty="0">
                <a:solidFill>
                  <a:srgbClr val="FF0000"/>
                </a:solidFill>
                <a:latin typeface="+mj-ea"/>
                <a:ea typeface="+mj-ea"/>
              </a:rPr>
              <a:t>   </a:t>
            </a:r>
          </a:p>
          <a:p>
            <a:pPr marL="0" indent="0">
              <a:buNone/>
            </a:pPr>
            <a:r>
              <a:rPr lang="zh-CN" altLang="zh-CN" sz="2400" dirty="0">
                <a:solidFill>
                  <a:srgbClr val="FF0000"/>
                </a:solidFill>
                <a:latin typeface="黑体" panose="02010609060101010101" pitchFamily="49" charset="-122"/>
                <a:ea typeface="黑体" panose="02010609060101010101" pitchFamily="49" charset="-122"/>
              </a:rPr>
              <a:t>蒲华辅：地下党川康特委书记，被特务抓获后出卖大量同志，但后期止住未再出卖同志，</a:t>
            </a:r>
            <a:r>
              <a:rPr lang="en-US" altLang="zh-CN" sz="2400" dirty="0">
                <a:solidFill>
                  <a:srgbClr val="FF0000"/>
                </a:solidFill>
                <a:latin typeface="黑体" panose="02010609060101010101" pitchFamily="49" charset="-122"/>
                <a:ea typeface="黑体" panose="02010609060101010101" pitchFamily="49" charset="-122"/>
              </a:rPr>
              <a:t>1949</a:t>
            </a:r>
            <a:r>
              <a:rPr lang="zh-CN" altLang="zh-CN" sz="2400" dirty="0">
                <a:solidFill>
                  <a:srgbClr val="FF0000"/>
                </a:solidFill>
                <a:latin typeface="黑体" panose="02010609060101010101" pitchFamily="49" charset="-122"/>
                <a:ea typeface="黑体" panose="02010609060101010101" pitchFamily="49" charset="-122"/>
              </a:rPr>
              <a:t>年</a:t>
            </a:r>
            <a:r>
              <a:rPr lang="en-US" altLang="zh-CN" sz="2400" dirty="0">
                <a:solidFill>
                  <a:srgbClr val="FF0000"/>
                </a:solidFill>
                <a:latin typeface="黑体" panose="02010609060101010101" pitchFamily="49" charset="-122"/>
                <a:ea typeface="黑体" panose="02010609060101010101" pitchFamily="49" charset="-122"/>
              </a:rPr>
              <a:t>10</a:t>
            </a:r>
            <a:r>
              <a:rPr lang="zh-CN" altLang="zh-CN" sz="2400" dirty="0">
                <a:solidFill>
                  <a:srgbClr val="FF0000"/>
                </a:solidFill>
                <a:latin typeface="黑体" panose="02010609060101010101" pitchFamily="49" charset="-122"/>
                <a:ea typeface="黑体" panose="02010609060101010101" pitchFamily="49" charset="-122"/>
              </a:rPr>
              <a:t>月</a:t>
            </a:r>
            <a:r>
              <a:rPr lang="en-US" altLang="zh-CN" sz="2400" dirty="0">
                <a:solidFill>
                  <a:srgbClr val="FF0000"/>
                </a:solidFill>
                <a:latin typeface="黑体" panose="02010609060101010101" pitchFamily="49" charset="-122"/>
                <a:ea typeface="黑体" panose="02010609060101010101" pitchFamily="49" charset="-122"/>
              </a:rPr>
              <a:t>28</a:t>
            </a:r>
            <a:r>
              <a:rPr lang="zh-CN" altLang="zh-CN" sz="2400" dirty="0">
                <a:solidFill>
                  <a:srgbClr val="FF0000"/>
                </a:solidFill>
                <a:latin typeface="黑体" panose="02010609060101010101" pitchFamily="49" charset="-122"/>
                <a:ea typeface="黑体" panose="02010609060101010101" pitchFamily="49" charset="-122"/>
              </a:rPr>
              <a:t>日被特务杀害于</a:t>
            </a:r>
            <a:r>
              <a:rPr lang="zh-CN" altLang="en-US" sz="2400" dirty="0">
                <a:solidFill>
                  <a:srgbClr val="FF0000"/>
                </a:solidFill>
                <a:latin typeface="黑体" panose="02010609060101010101" pitchFamily="49" charset="-122"/>
                <a:ea typeface="黑体" panose="02010609060101010101" pitchFamily="49" charset="-122"/>
              </a:rPr>
              <a:t>大坪</a:t>
            </a:r>
            <a:r>
              <a:rPr lang="zh-CN" altLang="zh-CN" sz="2400" dirty="0">
                <a:solidFill>
                  <a:srgbClr val="FF0000"/>
                </a:solidFill>
                <a:latin typeface="黑体" panose="02010609060101010101" pitchFamily="49" charset="-122"/>
                <a:ea typeface="黑体" panose="02010609060101010101" pitchFamily="49" charset="-122"/>
              </a:rPr>
              <a:t>刑场。</a:t>
            </a:r>
          </a:p>
        </p:txBody>
      </p:sp>
      <p:pic>
        <p:nvPicPr>
          <p:cNvPr id="8194" name="Picture 2" descr="G:\经常使用照片\景区景点\烈士陵园景区照\杨家山\杨家山\杨家山_00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773" y="2979259"/>
            <a:ext cx="3384376" cy="215489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timgsa.baidu.com/timg?image&amp;quality=80&amp;size=b9999_10000&amp;sec=1529084117605&amp;di=3af20600c1b94c2077a588e77c1166ed&amp;imgtype=0&amp;src=http%3A%2F%2Fa2.att.hudong.com%2F67%2F32%2F013000003360951231573255619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0622" y="2708920"/>
            <a:ext cx="3810000" cy="26955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5661248"/>
            <a:ext cx="1620957" cy="523220"/>
          </a:xfrm>
          <a:prstGeom prst="rect">
            <a:avLst/>
          </a:prstGeom>
          <a:noFill/>
        </p:spPr>
        <p:txBody>
          <a:bodyPr wrap="none" rtlCol="0">
            <a:spAutoFit/>
          </a:bodyPr>
          <a:lstStyle/>
          <a:p>
            <a:r>
              <a:rPr lang="zh-CN" altLang="en-US" sz="2800" dirty="0">
                <a:solidFill>
                  <a:srgbClr val="FF0000"/>
                </a:solidFill>
                <a:latin typeface="隶书" panose="02010509060101010101" pitchFamily="49" charset="-122"/>
                <a:ea typeface="隶书" panose="02010509060101010101" pitchFamily="49" charset="-122"/>
              </a:rPr>
              <a:t>大坪刑场</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188640"/>
            <a:ext cx="8229600" cy="1656183"/>
          </a:xfrm>
        </p:spPr>
        <p:txBody>
          <a:bodyPr/>
          <a:lstStyle/>
          <a:p>
            <a:r>
              <a:rPr lang="en-US" altLang="zh-CN" sz="2400" dirty="0">
                <a:solidFill>
                  <a:srgbClr val="FF0000"/>
                </a:solidFill>
                <a:latin typeface="黑体" panose="02010609060101010101" pitchFamily="49" charset="-122"/>
                <a:ea typeface="黑体" panose="02010609060101010101" pitchFamily="49" charset="-122"/>
              </a:rPr>
              <a:t/>
            </a:r>
            <a:br>
              <a:rPr lang="en-US" altLang="zh-CN" sz="2400" dirty="0">
                <a:solidFill>
                  <a:srgbClr val="FF0000"/>
                </a:solidFill>
                <a:latin typeface="黑体" panose="02010609060101010101" pitchFamily="49" charset="-122"/>
                <a:ea typeface="黑体" panose="02010609060101010101" pitchFamily="49" charset="-122"/>
              </a:rPr>
            </a:br>
            <a:r>
              <a:rPr lang="en-US" altLang="zh-CN" sz="2400" dirty="0">
                <a:solidFill>
                  <a:srgbClr val="FF0000"/>
                </a:solidFill>
                <a:latin typeface="黑体" panose="02010609060101010101" pitchFamily="49" charset="-122"/>
                <a:ea typeface="黑体" panose="02010609060101010101" pitchFamily="49" charset="-122"/>
              </a:rPr>
              <a:t/>
            </a:r>
            <a:br>
              <a:rPr lang="en-US" altLang="zh-CN" sz="2400" dirty="0">
                <a:solidFill>
                  <a:srgbClr val="FF0000"/>
                </a:solidFill>
                <a:latin typeface="黑体" panose="02010609060101010101" pitchFamily="49" charset="-122"/>
                <a:ea typeface="黑体" panose="02010609060101010101" pitchFamily="49" charset="-122"/>
              </a:rPr>
            </a:br>
            <a:r>
              <a:rPr lang="en-US" altLang="zh-CN" sz="2400" dirty="0">
                <a:solidFill>
                  <a:srgbClr val="FF0000"/>
                </a:solidFill>
                <a:latin typeface="黑体" panose="02010609060101010101" pitchFamily="49" charset="-122"/>
                <a:ea typeface="黑体" panose="02010609060101010101" pitchFamily="49" charset="-122"/>
              </a:rPr>
              <a:t>1948</a:t>
            </a:r>
            <a:r>
              <a:rPr lang="zh-CN" altLang="en-US" sz="2400" dirty="0">
                <a:solidFill>
                  <a:srgbClr val="FF0000"/>
                </a:solidFill>
                <a:latin typeface="黑体" panose="02010609060101010101" pitchFamily="49" charset="-122"/>
                <a:ea typeface="黑体" panose="02010609060101010101" pitchFamily="49" charset="-122"/>
              </a:rPr>
              <a:t>年</a:t>
            </a:r>
            <a:r>
              <a:rPr lang="en-US" altLang="zh-CN" sz="2400" dirty="0">
                <a:solidFill>
                  <a:srgbClr val="FF0000"/>
                </a:solidFill>
                <a:latin typeface="黑体" panose="02010609060101010101" pitchFamily="49" charset="-122"/>
                <a:ea typeface="黑体" panose="02010609060101010101" pitchFamily="49" charset="-122"/>
              </a:rPr>
              <a:t>10</a:t>
            </a:r>
            <a:r>
              <a:rPr lang="zh-CN" altLang="en-US" sz="2400" dirty="0">
                <a:solidFill>
                  <a:srgbClr val="FF0000"/>
                </a:solidFill>
                <a:latin typeface="黑体" panose="02010609060101010101" pitchFamily="49" charset="-122"/>
                <a:ea typeface="黑体" panose="02010609060101010101" pitchFamily="49" charset="-122"/>
              </a:rPr>
              <a:t>月</a:t>
            </a:r>
            <a:r>
              <a:rPr lang="en-US" altLang="zh-CN" sz="2400" dirty="0">
                <a:solidFill>
                  <a:srgbClr val="FF0000"/>
                </a:solidFill>
                <a:latin typeface="黑体" panose="02010609060101010101" pitchFamily="49" charset="-122"/>
                <a:ea typeface="黑体" panose="02010609060101010101" pitchFamily="49" charset="-122"/>
              </a:rPr>
              <a:t>28</a:t>
            </a:r>
            <a:r>
              <a:rPr lang="zh-CN" altLang="en-US" sz="2400" dirty="0">
                <a:solidFill>
                  <a:srgbClr val="FF0000"/>
                </a:solidFill>
                <a:latin typeface="黑体" panose="02010609060101010101" pitchFamily="49" charset="-122"/>
                <a:ea typeface="黑体" panose="02010609060101010101" pitchFamily="49" charset="-122"/>
              </a:rPr>
              <a:t>日，国民党警备司令部在重庆大坪刑场枪决</a:t>
            </a:r>
            <a:r>
              <a:rPr lang="en-US" altLang="zh-CN" sz="2400" dirty="0">
                <a:solidFill>
                  <a:srgbClr val="FF0000"/>
                </a:solidFill>
                <a:latin typeface="黑体" panose="02010609060101010101" pitchFamily="49" charset="-122"/>
                <a:ea typeface="黑体" panose="02010609060101010101" pitchFamily="49" charset="-122"/>
              </a:rPr>
              <a:t/>
            </a:r>
            <a:br>
              <a:rPr lang="en-US" altLang="zh-CN" sz="2400" dirty="0">
                <a:solidFill>
                  <a:srgbClr val="FF0000"/>
                </a:solidFill>
                <a:latin typeface="黑体" panose="02010609060101010101" pitchFamily="49" charset="-122"/>
                <a:ea typeface="黑体" panose="02010609060101010101" pitchFamily="49" charset="-122"/>
              </a:rPr>
            </a:br>
            <a:r>
              <a:rPr lang="zh-CN" altLang="en-US" sz="2400" dirty="0">
                <a:solidFill>
                  <a:schemeClr val="tx1"/>
                </a:solidFill>
                <a:latin typeface="黑体" panose="02010609060101010101" pitchFamily="49" charset="-122"/>
                <a:ea typeface="黑体" panose="02010609060101010101" pitchFamily="49" charset="-122"/>
              </a:rPr>
              <a:t>蒲华辅、</a:t>
            </a:r>
            <a:r>
              <a:rPr lang="zh-CN" altLang="en-US" sz="2400" dirty="0">
                <a:solidFill>
                  <a:srgbClr val="FF0000"/>
                </a:solidFill>
                <a:latin typeface="黑体" panose="02010609060101010101" pitchFamily="49" charset="-122"/>
                <a:ea typeface="黑体" panose="02010609060101010101" pitchFamily="49" charset="-122"/>
              </a:rPr>
              <a:t>楼阅强、华建、袁儒杰、蓝蒂裕、王朴、陈然、</a:t>
            </a:r>
            <a:r>
              <a:rPr lang="en-US" altLang="zh-CN" sz="2400" dirty="0">
                <a:solidFill>
                  <a:srgbClr val="FF0000"/>
                </a:solidFill>
                <a:latin typeface="黑体" panose="02010609060101010101" pitchFamily="49" charset="-122"/>
                <a:ea typeface="黑体" panose="02010609060101010101" pitchFamily="49" charset="-122"/>
              </a:rPr>
              <a:t/>
            </a:r>
            <a:br>
              <a:rPr lang="en-US" altLang="zh-CN" sz="2400" dirty="0">
                <a:solidFill>
                  <a:srgbClr val="FF0000"/>
                </a:solidFill>
                <a:latin typeface="黑体" panose="02010609060101010101" pitchFamily="49" charset="-122"/>
                <a:ea typeface="黑体" panose="02010609060101010101" pitchFamily="49" charset="-122"/>
              </a:rPr>
            </a:br>
            <a:r>
              <a:rPr lang="zh-CN" altLang="en-US" sz="2400" dirty="0">
                <a:solidFill>
                  <a:srgbClr val="FF0000"/>
                </a:solidFill>
                <a:latin typeface="黑体" panose="02010609060101010101" pitchFamily="49" charset="-122"/>
                <a:ea typeface="黑体" panose="02010609060101010101" pitchFamily="49" charset="-122"/>
              </a:rPr>
              <a:t>成善谋、</a:t>
            </a:r>
            <a:r>
              <a:rPr lang="zh-CN" altLang="en-US" sz="2400" dirty="0">
                <a:solidFill>
                  <a:schemeClr val="tx1"/>
                </a:solidFill>
                <a:latin typeface="黑体" panose="02010609060101010101" pitchFamily="49" charset="-122"/>
                <a:ea typeface="黑体" panose="02010609060101010101" pitchFamily="49" charset="-122"/>
              </a:rPr>
              <a:t>涂孝文</a:t>
            </a:r>
            <a:r>
              <a:rPr lang="zh-CN" altLang="en-US" sz="2400" dirty="0">
                <a:solidFill>
                  <a:srgbClr val="FF0000"/>
                </a:solidFill>
                <a:latin typeface="黑体" panose="02010609060101010101" pitchFamily="49" charset="-122"/>
                <a:ea typeface="黑体" panose="02010609060101010101" pitchFamily="49" charset="-122"/>
              </a:rPr>
              <a:t>、雷震</a:t>
            </a:r>
          </a:p>
        </p:txBody>
      </p:sp>
      <p:pic>
        <p:nvPicPr>
          <p:cNvPr id="5" name="内容占位符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292080" y="2276872"/>
            <a:ext cx="2664296" cy="3506221"/>
          </a:xfrm>
        </p:spPr>
      </p:pic>
      <p:sp>
        <p:nvSpPr>
          <p:cNvPr id="6" name="文本框 5"/>
          <p:cNvSpPr txBox="1"/>
          <p:nvPr/>
        </p:nvSpPr>
        <p:spPr>
          <a:xfrm>
            <a:off x="683568" y="1772816"/>
            <a:ext cx="4104456" cy="4154984"/>
          </a:xfrm>
          <a:prstGeom prst="rect">
            <a:avLst/>
          </a:prstGeom>
          <a:noFill/>
        </p:spPr>
        <p:txBody>
          <a:bodyPr wrap="square" rtlCol="0">
            <a:spAutoFit/>
          </a:bodyPr>
          <a:lstStyle/>
          <a:p>
            <a:endParaRPr lang="en-US" altLang="zh-CN" sz="2400" dirty="0">
              <a:solidFill>
                <a:srgbClr val="FF0000"/>
              </a:solidFill>
            </a:endParaRPr>
          </a:p>
          <a:p>
            <a:r>
              <a:rPr lang="zh-CN" altLang="en-US" sz="2400" dirty="0">
                <a:solidFill>
                  <a:srgbClr val="FF0000"/>
                </a:solidFill>
              </a:rPr>
              <a:t>蒲：</a:t>
            </a:r>
            <a:r>
              <a:rPr lang="en-US" altLang="zh-CN" sz="2400" dirty="0">
                <a:solidFill>
                  <a:srgbClr val="FF0000"/>
                </a:solidFill>
              </a:rPr>
              <a:t>……</a:t>
            </a:r>
            <a:r>
              <a:rPr lang="zh-CN" altLang="en-US" sz="2400" dirty="0">
                <a:solidFill>
                  <a:srgbClr val="FF0000"/>
                </a:solidFill>
              </a:rPr>
              <a:t>在我军军事机关内密布细胞，籍以刺探我军</a:t>
            </a:r>
            <a:endParaRPr lang="en-US" altLang="zh-CN" sz="2400" dirty="0">
              <a:solidFill>
                <a:srgbClr val="FF0000"/>
              </a:solidFill>
            </a:endParaRPr>
          </a:p>
          <a:p>
            <a:r>
              <a:rPr lang="zh-CN" altLang="en-US" sz="2400" dirty="0">
                <a:solidFill>
                  <a:srgbClr val="FF0000"/>
                </a:solidFill>
              </a:rPr>
              <a:t>布防情形，策动武装叛乱，意图颠覆政府，赤化川康。</a:t>
            </a:r>
            <a:endParaRPr lang="en-US" altLang="zh-CN" sz="2400" dirty="0">
              <a:solidFill>
                <a:srgbClr val="FF0000"/>
              </a:solidFill>
            </a:endParaRPr>
          </a:p>
          <a:p>
            <a:endParaRPr lang="en-US" altLang="zh-CN" sz="2400" dirty="0">
              <a:solidFill>
                <a:srgbClr val="FF0000"/>
              </a:solidFill>
            </a:endParaRPr>
          </a:p>
          <a:p>
            <a:r>
              <a:rPr lang="zh-CN" altLang="en-US" sz="2400" dirty="0">
                <a:solidFill>
                  <a:srgbClr val="FF0000"/>
                </a:solidFill>
              </a:rPr>
              <a:t>涂：</a:t>
            </a:r>
            <a:r>
              <a:rPr lang="en-US" altLang="zh-CN" sz="2400" dirty="0">
                <a:solidFill>
                  <a:srgbClr val="FF0000"/>
                </a:solidFill>
              </a:rPr>
              <a:t>……</a:t>
            </a:r>
            <a:r>
              <a:rPr lang="zh-CN" altLang="en-US" sz="2400" dirty="0">
                <a:solidFill>
                  <a:srgbClr val="FF0000"/>
                </a:solidFill>
              </a:rPr>
              <a:t>组织读书会，农民协进会，联谊会，歌咏队</a:t>
            </a:r>
            <a:endParaRPr lang="en-US" altLang="zh-CN" sz="2400" dirty="0">
              <a:solidFill>
                <a:srgbClr val="FF0000"/>
              </a:solidFill>
            </a:endParaRPr>
          </a:p>
          <a:p>
            <a:r>
              <a:rPr lang="zh-CN" altLang="en-US" sz="2400" dirty="0">
                <a:solidFill>
                  <a:srgbClr val="FF0000"/>
                </a:solidFill>
              </a:rPr>
              <a:t>，鼓动农民，煽惑青年，拉拢土匪，吸取民枪，发动武装暴动，策应匪军入川。</a:t>
            </a: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FF0000"/>
                </a:solidFill>
              </a:rPr>
              <a:t>叛徒骆隽文</a:t>
            </a:r>
            <a:endParaRPr lang="zh-CN" altLang="en-US" dirty="0"/>
          </a:p>
        </p:txBody>
      </p:sp>
      <p:sp>
        <p:nvSpPr>
          <p:cNvPr id="3" name="内容占位符 2"/>
          <p:cNvSpPr>
            <a:spLocks noGrp="1"/>
          </p:cNvSpPr>
          <p:nvPr>
            <p:ph idx="1"/>
          </p:nvPr>
        </p:nvSpPr>
        <p:spPr/>
        <p:txBody>
          <a:bodyPr/>
          <a:lstStyle/>
          <a:p>
            <a:pPr marL="0" indent="0">
              <a:buNone/>
            </a:pP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a:t>
            </a:r>
            <a:r>
              <a:rPr lang="zh-CN" altLang="zh-CN" sz="2800" dirty="0">
                <a:solidFill>
                  <a:srgbClr val="FF0000"/>
                </a:solidFill>
                <a:latin typeface="+mj-ea"/>
                <a:ea typeface="+mj-ea"/>
              </a:rPr>
              <a:t>听说他是西南局相当赏识的干部，叛变（交出广安组织）以后，和涂孝文一道在杨家山受优待，由于他有较好的社会关系，可以得到接济，狱中生活较佳，但精神上始终恐慌、害怕，涂告诉他错误已经犯了，但现在应该坚守“最后防线”，骆却终于要求见徐远举，七月（应为“八月”——编者注）里，进城到二处便参加了工作</a:t>
            </a:r>
            <a:r>
              <a:rPr lang="en-US" altLang="zh-CN" sz="2800" dirty="0">
                <a:solidFill>
                  <a:srgbClr val="FF0000"/>
                </a:solidFill>
                <a:latin typeface="+mj-ea"/>
                <a:ea typeface="+mj-ea"/>
              </a:rPr>
              <a:t>……</a:t>
            </a:r>
            <a:r>
              <a:rPr lang="zh-CN" altLang="en-US" sz="2800" dirty="0">
                <a:solidFill>
                  <a:srgbClr val="FF0000"/>
                </a:solidFill>
                <a:latin typeface="+mj-ea"/>
                <a:ea typeface="+mj-ea"/>
              </a:rPr>
              <a:t>。</a:t>
            </a: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  </a:t>
            </a:r>
            <a:r>
              <a:rPr lang="zh-CN" altLang="en-US" sz="2800" dirty="0">
                <a:latin typeface="+mj-ea"/>
                <a:ea typeface="+mj-ea"/>
              </a:rPr>
              <a:t>他也是一个不按规定从广安转移而被刘、冉出卖被捕的。</a:t>
            </a:r>
          </a:p>
        </p:txBody>
      </p:sp>
      <p:pic>
        <p:nvPicPr>
          <p:cNvPr id="4098" name="Picture 2" descr="E:\经常使用照片\景区景点\烈士陵园景区照\杨家山\杨家山\杨家山_004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548680"/>
            <a:ext cx="2268252" cy="15121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FF0000"/>
                </a:solidFill>
              </a:rPr>
              <a:t>             </a:t>
            </a:r>
            <a:r>
              <a:rPr lang="zh-CN" altLang="en-US" sz="3600" dirty="0">
                <a:solidFill>
                  <a:srgbClr val="FF0000"/>
                </a:solidFill>
              </a:rPr>
              <a:t>老虎凳下叛变</a:t>
            </a:r>
            <a:r>
              <a:rPr lang="en-US" altLang="zh-CN" sz="3600" dirty="0">
                <a:solidFill>
                  <a:srgbClr val="FF0000"/>
                </a:solidFill>
              </a:rPr>
              <a:t> —</a:t>
            </a:r>
            <a:r>
              <a:rPr lang="zh-CN" altLang="en-US" sz="3600" dirty="0">
                <a:solidFill>
                  <a:srgbClr val="FF0000"/>
                </a:solidFill>
              </a:rPr>
              <a:t>骆隽文</a:t>
            </a:r>
            <a:endParaRPr lang="zh-CN" altLang="en-US" sz="3600" dirty="0"/>
          </a:p>
        </p:txBody>
      </p:sp>
      <p:sp>
        <p:nvSpPr>
          <p:cNvPr id="3" name="内容占位符 2"/>
          <p:cNvSpPr>
            <a:spLocks noGrp="1"/>
          </p:cNvSpPr>
          <p:nvPr>
            <p:ph idx="1"/>
          </p:nvPr>
        </p:nvSpPr>
        <p:spPr/>
        <p:txBody>
          <a:bodyPr/>
          <a:lstStyle/>
          <a:p>
            <a:pPr marL="0" indent="0">
              <a:buNone/>
            </a:pPr>
            <a:r>
              <a:rPr lang="en-US" altLang="zh-CN" sz="2800" dirty="0">
                <a:solidFill>
                  <a:srgbClr val="FF0000"/>
                </a:solidFill>
                <a:latin typeface="+mj-ea"/>
                <a:ea typeface="+mj-ea"/>
              </a:rPr>
              <a:t>    </a:t>
            </a:r>
          </a:p>
          <a:p>
            <a:pPr marL="0" indent="0">
              <a:buNone/>
            </a:pPr>
            <a:r>
              <a:rPr lang="en-US" altLang="zh-CN" sz="2800" dirty="0">
                <a:solidFill>
                  <a:srgbClr val="FF0000"/>
                </a:solidFill>
                <a:latin typeface="+mj-ea"/>
                <a:ea typeface="+mj-ea"/>
              </a:rPr>
              <a:t>   ……</a:t>
            </a:r>
            <a:r>
              <a:rPr lang="zh-CN" altLang="zh-CN" sz="2800" dirty="0">
                <a:solidFill>
                  <a:srgbClr val="FF0000"/>
                </a:solidFill>
                <a:latin typeface="+mj-ea"/>
                <a:ea typeface="+mj-ea"/>
              </a:rPr>
              <a:t>当时我的思想斗争异常激烈。既不愿出卖组织，更不敢想象沦为可耻的叛徒；但又缺乏坚贞不屈和自我牺牲的决心和勇气。</a:t>
            </a:r>
          </a:p>
          <a:p>
            <a:pPr marL="0" indent="0">
              <a:buNone/>
            </a:pPr>
            <a:r>
              <a:rPr lang="en-US" altLang="zh-CN" sz="2800" dirty="0">
                <a:solidFill>
                  <a:srgbClr val="FF0000"/>
                </a:solidFill>
                <a:latin typeface="+mj-ea"/>
                <a:ea typeface="+mj-ea"/>
              </a:rPr>
              <a:t>   </a:t>
            </a:r>
            <a:r>
              <a:rPr lang="zh-CN" altLang="zh-CN" sz="2800" dirty="0">
                <a:solidFill>
                  <a:srgbClr val="FF0000"/>
                </a:solidFill>
                <a:latin typeface="+mj-ea"/>
                <a:ea typeface="+mj-ea"/>
              </a:rPr>
              <a:t>所以，当</a:t>
            </a:r>
            <a:r>
              <a:rPr lang="zh-CN" altLang="en-US" sz="2800" dirty="0">
                <a:solidFill>
                  <a:srgbClr val="FF0000"/>
                </a:solidFill>
                <a:latin typeface="+mj-ea"/>
                <a:ea typeface="+mj-ea"/>
              </a:rPr>
              <a:t>在老虎凳刑罚威逼下</a:t>
            </a:r>
            <a:r>
              <a:rPr lang="zh-CN" altLang="zh-CN" sz="2800" dirty="0">
                <a:solidFill>
                  <a:srgbClr val="FF0000"/>
                </a:solidFill>
                <a:latin typeface="+mj-ea"/>
                <a:ea typeface="+mj-ea"/>
              </a:rPr>
              <a:t>骆安靖的意志崩溃，但他还是不愿当叛徒，就按照说远不说近、说大不说小，说死不说活，说上不说下，说虚不说实的策略，编了一段真真假假的说词，以摆脱眼下的皮肉之苦。骆安靖向特务表示“我愿意说”</a:t>
            </a:r>
            <a:r>
              <a:rPr lang="en-US" altLang="zh-CN" sz="2800" dirty="0">
                <a:solidFill>
                  <a:srgbClr val="FF0000"/>
                </a:solidFill>
                <a:latin typeface="+mj-ea"/>
                <a:ea typeface="+mj-ea"/>
              </a:rPr>
              <a:t>.</a:t>
            </a:r>
            <a:endParaRPr lang="zh-CN" altLang="zh-CN" sz="2800" dirty="0">
              <a:solidFill>
                <a:srgbClr val="FF0000"/>
              </a:solidFill>
              <a:latin typeface="+mj-ea"/>
              <a:ea typeface="+mj-ea"/>
            </a:endParaRPr>
          </a:p>
        </p:txBody>
      </p:sp>
      <p:pic>
        <p:nvPicPr>
          <p:cNvPr id="4" name="Picture 2" descr="E:\经常使用照片\景区景点\烈士陵园景区照\杨家山\杨家山\杨家山_004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638337"/>
            <a:ext cx="2268252" cy="15121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solidFill>
                  <a:srgbClr val="FF0000"/>
                </a:solidFill>
              </a:rPr>
              <a:t>                   叛徒骆隽文</a:t>
            </a:r>
          </a:p>
        </p:txBody>
      </p:sp>
      <p:sp>
        <p:nvSpPr>
          <p:cNvPr id="3" name="内容占位符 2"/>
          <p:cNvSpPr>
            <a:spLocks noGrp="1"/>
          </p:cNvSpPr>
          <p:nvPr>
            <p:ph idx="1"/>
          </p:nvPr>
        </p:nvSpPr>
        <p:spPr/>
        <p:txBody>
          <a:bodyPr/>
          <a:lstStyle/>
          <a:p>
            <a:pPr marL="0" indent="0">
              <a:buNone/>
            </a:pPr>
            <a:r>
              <a:rPr lang="en-US" altLang="zh-CN" sz="2800" dirty="0">
                <a:solidFill>
                  <a:srgbClr val="FF0000"/>
                </a:solidFill>
              </a:rPr>
              <a:t>    </a:t>
            </a:r>
          </a:p>
          <a:p>
            <a:pPr marL="0" indent="0">
              <a:buNone/>
            </a:pPr>
            <a:r>
              <a:rPr lang="en-US" altLang="zh-CN" sz="2800" dirty="0">
                <a:solidFill>
                  <a:srgbClr val="FF0000"/>
                </a:solidFill>
              </a:rPr>
              <a:t>  </a:t>
            </a:r>
            <a:r>
              <a:rPr lang="zh-CN" altLang="zh-CN" sz="2800" dirty="0">
                <a:solidFill>
                  <a:srgbClr val="FF0000"/>
                </a:solidFill>
                <a:latin typeface="+mj-ea"/>
                <a:ea typeface="+mj-ea"/>
              </a:rPr>
              <a:t>在</a:t>
            </a:r>
            <a:r>
              <a:rPr lang="en-US" altLang="zh-CN" sz="2800" dirty="0">
                <a:solidFill>
                  <a:srgbClr val="FF0000"/>
                </a:solidFill>
                <a:latin typeface="+mj-ea"/>
                <a:ea typeface="+mj-ea"/>
              </a:rPr>
              <a:t>1948</a:t>
            </a:r>
            <a:r>
              <a:rPr lang="zh-CN" altLang="zh-CN" sz="2800" dirty="0">
                <a:solidFill>
                  <a:srgbClr val="FF0000"/>
                </a:solidFill>
                <a:latin typeface="+mj-ea"/>
                <a:ea typeface="+mj-ea"/>
              </a:rPr>
              <a:t>年重庆地下党被特务破坏的过程中，我自己就是被特务逮捕的一个。在重庆面临解放前夕的“黎明前的黑暗”时刻，在革命与反革命的激烈搏斗中，我扮演了一个极其可耻的叛徒的反动角色，对党和人民犯下了严重的反革命罪恶。</a:t>
            </a:r>
          </a:p>
          <a:p>
            <a:pPr marL="0" indent="0">
              <a:buNone/>
            </a:pPr>
            <a:endParaRPr lang="en-US" altLang="zh-CN" sz="2800" dirty="0">
              <a:solidFill>
                <a:srgbClr val="FF0000"/>
              </a:solidFill>
              <a:latin typeface="+mj-ea"/>
              <a:ea typeface="+mj-ea"/>
            </a:endParaRPr>
          </a:p>
          <a:p>
            <a:pPr marL="0" indent="0">
              <a:buNone/>
            </a:pPr>
            <a:r>
              <a:rPr lang="en-US" altLang="zh-CN" sz="2800" dirty="0">
                <a:solidFill>
                  <a:srgbClr val="FF0000"/>
                </a:solidFill>
                <a:latin typeface="+mj-ea"/>
                <a:ea typeface="+mj-ea"/>
              </a:rPr>
              <a:t>   ……</a:t>
            </a:r>
            <a:r>
              <a:rPr lang="zh-CN" altLang="zh-CN" sz="2800" dirty="0">
                <a:solidFill>
                  <a:srgbClr val="FF0000"/>
                </a:solidFill>
                <a:latin typeface="+mj-ea"/>
                <a:ea typeface="+mj-ea"/>
              </a:rPr>
              <a:t>在道德上我将终身受到内心的遣责，尤利斯·伏契克的警句在鞭策着我：“懦弱的灵魂！如果以同志的生命来换取生命，这算什么生命？！</a:t>
            </a:r>
            <a:r>
              <a:rPr lang="zh-CN" altLang="zh-CN" sz="2800" dirty="0">
                <a:solidFill>
                  <a:srgbClr val="FF0000"/>
                </a:solidFill>
                <a:latin typeface="+mj-ea"/>
              </a:rPr>
              <a:t>”</a:t>
            </a:r>
          </a:p>
          <a:p>
            <a:pPr marL="0" indent="0">
              <a:buNone/>
            </a:pPr>
            <a:endParaRPr lang="zh-CN" altLang="en-US" dirty="0"/>
          </a:p>
        </p:txBody>
      </p:sp>
      <p:pic>
        <p:nvPicPr>
          <p:cNvPr id="4" name="Picture 2" descr="E:\经常使用照片\景区景点\烈士陵园景区照\杨家山\杨家山\杨家山_004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548680"/>
            <a:ext cx="2268252" cy="15121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30145" y="692785"/>
            <a:ext cx="6075680" cy="3322955"/>
          </a:xfrm>
          <a:prstGeom prst="rect">
            <a:avLst/>
          </a:prstGeom>
          <a:noFill/>
        </p:spPr>
        <p:txBody>
          <a:bodyPr wrap="square" rtlCol="0">
            <a:spAutoFit/>
          </a:bodyPr>
          <a:lstStyle/>
          <a:p>
            <a:r>
              <a:rPr lang="zh-CN" altLang="en-US" sz="2400" dirty="0">
                <a:solidFill>
                  <a:srgbClr val="FF0000"/>
                </a:solidFill>
                <a:latin typeface="+mj-ea"/>
                <a:ea typeface="+mj-ea"/>
              </a:rPr>
              <a:t>徐远举</a:t>
            </a:r>
            <a:r>
              <a:rPr lang="en-US" altLang="zh-CN" sz="2400" dirty="0">
                <a:solidFill>
                  <a:srgbClr val="FF0000"/>
                </a:solidFill>
                <a:latin typeface="+mj-ea"/>
                <a:ea typeface="+mj-ea"/>
              </a:rPr>
              <a:t>《</a:t>
            </a:r>
            <a:r>
              <a:rPr lang="zh-CN" altLang="en-US" sz="2400" dirty="0">
                <a:solidFill>
                  <a:srgbClr val="FF0000"/>
                </a:solidFill>
                <a:latin typeface="+mj-ea"/>
                <a:ea typeface="+mj-ea"/>
              </a:rPr>
              <a:t>血手染红岩</a:t>
            </a:r>
            <a:r>
              <a:rPr lang="en-US" altLang="zh-CN" sz="2400" dirty="0">
                <a:solidFill>
                  <a:srgbClr val="FF0000"/>
                </a:solidFill>
                <a:latin typeface="+mj-ea"/>
                <a:ea typeface="+mj-ea"/>
              </a:rPr>
              <a:t>》</a:t>
            </a:r>
            <a:r>
              <a:rPr lang="zh-CN" altLang="en-US" sz="2400" dirty="0">
                <a:solidFill>
                  <a:srgbClr val="FF0000"/>
                </a:solidFill>
                <a:latin typeface="+mj-ea"/>
                <a:ea typeface="+mj-ea"/>
              </a:rPr>
              <a:t>：</a:t>
            </a:r>
            <a:endParaRPr lang="en-US" altLang="zh-CN" sz="2400" dirty="0">
              <a:solidFill>
                <a:srgbClr val="FF0000"/>
              </a:solidFill>
              <a:latin typeface="+mj-ea"/>
              <a:ea typeface="+mj-ea"/>
            </a:endParaRPr>
          </a:p>
          <a:p>
            <a:r>
              <a:rPr lang="en-US" altLang="zh-CN" sz="2400" dirty="0">
                <a:solidFill>
                  <a:srgbClr val="FF0000"/>
                </a:solidFill>
                <a:latin typeface="+mj-ea"/>
                <a:ea typeface="+mj-ea"/>
              </a:rPr>
              <a:t>    </a:t>
            </a:r>
            <a:r>
              <a:rPr lang="zh-CN" altLang="zh-CN" sz="2400" dirty="0">
                <a:solidFill>
                  <a:srgbClr val="FF0000"/>
                </a:solidFill>
                <a:latin typeface="+mj-ea"/>
                <a:ea typeface="+mj-ea"/>
              </a:rPr>
              <a:t>我对中共党员的严刑审讯有三套恶毒的手段：</a:t>
            </a:r>
            <a:r>
              <a:rPr lang="en-US" altLang="zh-CN" sz="2400" dirty="0">
                <a:solidFill>
                  <a:srgbClr val="FF0000"/>
                </a:solidFill>
                <a:latin typeface="+mj-ea"/>
                <a:ea typeface="+mj-ea"/>
              </a:rPr>
              <a:t>1</a:t>
            </a:r>
            <a:r>
              <a:rPr lang="zh-CN" altLang="zh-CN" sz="2400" dirty="0">
                <a:solidFill>
                  <a:srgbClr val="FF0000"/>
                </a:solidFill>
                <a:latin typeface="+mj-ea"/>
                <a:ea typeface="+mj-ea"/>
              </a:rPr>
              <a:t>、重刑，</a:t>
            </a:r>
            <a:r>
              <a:rPr lang="en-US" altLang="zh-CN" sz="2400" dirty="0">
                <a:solidFill>
                  <a:srgbClr val="FF0000"/>
                </a:solidFill>
                <a:latin typeface="+mj-ea"/>
                <a:ea typeface="+mj-ea"/>
              </a:rPr>
              <a:t>2</a:t>
            </a:r>
            <a:r>
              <a:rPr lang="zh-CN" altLang="zh-CN" sz="2400" dirty="0">
                <a:solidFill>
                  <a:srgbClr val="FF0000"/>
                </a:solidFill>
                <a:latin typeface="+mj-ea"/>
                <a:ea typeface="+mj-ea"/>
              </a:rPr>
              <a:t>、讹诈，</a:t>
            </a:r>
            <a:r>
              <a:rPr lang="en-US" altLang="zh-CN" sz="2400" dirty="0">
                <a:solidFill>
                  <a:srgbClr val="FF0000"/>
                </a:solidFill>
                <a:latin typeface="+mj-ea"/>
                <a:ea typeface="+mj-ea"/>
              </a:rPr>
              <a:t>3</a:t>
            </a:r>
            <a:r>
              <a:rPr lang="zh-CN" altLang="zh-CN" sz="2400" dirty="0">
                <a:solidFill>
                  <a:srgbClr val="FF0000"/>
                </a:solidFill>
                <a:latin typeface="+mj-ea"/>
                <a:ea typeface="+mj-ea"/>
              </a:rPr>
              <a:t>、诱降……</a:t>
            </a:r>
            <a:r>
              <a:rPr lang="zh-CN" altLang="en-US" sz="2400" dirty="0">
                <a:solidFill>
                  <a:srgbClr val="FF0000"/>
                </a:solidFill>
                <a:latin typeface="+mj-ea"/>
                <a:ea typeface="+mj-ea"/>
              </a:rPr>
              <a:t>。</a:t>
            </a:r>
            <a:endParaRPr lang="en-US" altLang="zh-CN" sz="2400" dirty="0">
              <a:solidFill>
                <a:srgbClr val="FF0000"/>
              </a:solidFill>
              <a:latin typeface="+mj-ea"/>
              <a:ea typeface="+mj-ea"/>
            </a:endParaRPr>
          </a:p>
          <a:p>
            <a:r>
              <a:rPr lang="en-US" altLang="zh-CN" sz="2400" dirty="0">
                <a:solidFill>
                  <a:srgbClr val="FF0000"/>
                </a:solidFill>
                <a:latin typeface="+mj-ea"/>
                <a:ea typeface="+mj-ea"/>
              </a:rPr>
              <a:t>    </a:t>
            </a:r>
            <a:r>
              <a:rPr lang="zh-CN" altLang="en-US" sz="2400" dirty="0">
                <a:solidFill>
                  <a:srgbClr val="FF0000"/>
                </a:solidFill>
                <a:latin typeface="+mj-ea"/>
                <a:ea typeface="+mj-ea"/>
              </a:rPr>
              <a:t>叛徒主要是经受不住考验，在临危时丧失革命意志，否则特务们将一筹莫展，瞎碰一气。</a:t>
            </a:r>
            <a:endParaRPr lang="en-US" altLang="zh-CN" sz="2400" dirty="0">
              <a:solidFill>
                <a:srgbClr val="FF0000"/>
              </a:solidFill>
              <a:latin typeface="+mj-ea"/>
              <a:ea typeface="+mj-ea"/>
            </a:endParaRPr>
          </a:p>
          <a:p>
            <a:endParaRPr lang="zh-CN" altLang="zh-CN" sz="2400" dirty="0">
              <a:solidFill>
                <a:srgbClr val="FF0000"/>
              </a:solidFill>
              <a:latin typeface="+mj-ea"/>
              <a:ea typeface="+mj-ea"/>
            </a:endParaRPr>
          </a:p>
          <a:p>
            <a:endParaRPr lang="en-US" altLang="zh-CN" sz="2400" dirty="0">
              <a:solidFill>
                <a:srgbClr val="FF0000"/>
              </a:solidFill>
              <a:latin typeface="+mj-ea"/>
              <a:ea typeface="+mj-ea"/>
            </a:endParaRPr>
          </a:p>
          <a:p>
            <a:endParaRPr lang="zh-CN" altLang="en-US" dirty="0"/>
          </a:p>
        </p:txBody>
      </p:sp>
      <p:pic>
        <p:nvPicPr>
          <p:cNvPr id="4" name="Picture 2" descr="C:\Users\lh\Desktop\timg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825" y="3734435"/>
            <a:ext cx="2699385" cy="20256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46-2"/>
          <p:cNvPicPr>
            <a:picLocks noChangeAspect="1" noChangeArrowheads="1"/>
          </p:cNvPicPr>
          <p:nvPr/>
        </p:nvPicPr>
        <p:blipFill>
          <a:blip r:embed="rId3" cstate="print"/>
          <a:srcRect/>
          <a:stretch>
            <a:fillRect/>
          </a:stretch>
        </p:blipFill>
        <p:spPr bwMode="auto">
          <a:xfrm>
            <a:off x="5903590" y="3216915"/>
            <a:ext cx="2269554" cy="3061259"/>
          </a:xfrm>
          <a:prstGeom prst="rect">
            <a:avLst/>
          </a:prstGeom>
          <a:noFill/>
          <a:ln w="9525">
            <a:noFill/>
            <a:miter lim="800000"/>
            <a:headEnd/>
            <a:tailEnd/>
          </a:ln>
        </p:spPr>
      </p:pic>
      <p:pic>
        <p:nvPicPr>
          <p:cNvPr id="1026" name="Picture 2" descr="E:\2018年\2017年交出版社忠诚与信仰文稿和图片\105、特务徐远举.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123" y="1140413"/>
            <a:ext cx="1584176" cy="2076171"/>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3762375" y="3668395"/>
            <a:ext cx="1985645" cy="2306955"/>
          </a:xfrm>
          <a:prstGeom prst="rect">
            <a:avLst/>
          </a:prstGeom>
          <a:noFill/>
        </p:spPr>
        <p:txBody>
          <a:bodyPr wrap="square" rtlCol="0">
            <a:spAutoFit/>
          </a:bodyPr>
          <a:lstStyle/>
          <a:p>
            <a:pPr algn="l"/>
            <a:r>
              <a:rPr lang="zh-CN" altLang="en-US" sz="2400">
                <a:solidFill>
                  <a:srgbClr val="FF0000"/>
                </a:solidFill>
                <a:latin typeface="隶书" panose="02010509060101010101" pitchFamily="49" charset="-122"/>
                <a:ea typeface="隶书" panose="02010509060101010101" pitchFamily="49" charset="-122"/>
                <a:cs typeface="隶书" panose="02010509060101010101" pitchFamily="49" charset="-122"/>
              </a:rPr>
              <a:t>江竹筠受刑晕死三次她曾说过：“毒刑、拷打，是太小的考验！”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标题 1"/>
          <p:cNvSpPr>
            <a:spLocks noGrp="1"/>
          </p:cNvSpPr>
          <p:nvPr>
            <p:ph type="title"/>
          </p:nvPr>
        </p:nvSpPr>
        <p:spPr>
          <a:xfrm>
            <a:off x="457200" y="274955"/>
            <a:ext cx="8230235" cy="1143635"/>
          </a:xfrm>
        </p:spPr>
        <p:txBody>
          <a:bodyPr/>
          <a:lstStyle/>
          <a:p>
            <a:r>
              <a:rPr lang="zh-CN" altLang="en-US" sz="3600">
                <a:solidFill>
                  <a:srgbClr val="FF0000"/>
                </a:solidFill>
              </a:rPr>
              <a:t>习近平总书记建党</a:t>
            </a:r>
            <a:r>
              <a:rPr lang="en-US" altLang="zh-CN" sz="3600">
                <a:solidFill>
                  <a:srgbClr val="FF0000"/>
                </a:solidFill>
              </a:rPr>
              <a:t>95</a:t>
            </a:r>
            <a:r>
              <a:rPr lang="zh-CN" altLang="en-US" sz="3600">
                <a:solidFill>
                  <a:srgbClr val="FF0000"/>
                </a:solidFill>
              </a:rPr>
              <a:t>周年讲话</a:t>
            </a:r>
          </a:p>
        </p:txBody>
      </p:sp>
      <p:sp>
        <p:nvSpPr>
          <p:cNvPr id="3" name="内容占位符 2"/>
          <p:cNvSpPr>
            <a:spLocks noGrp="1"/>
          </p:cNvSpPr>
          <p:nvPr>
            <p:ph idx="1"/>
          </p:nvPr>
        </p:nvSpPr>
        <p:spPr>
          <a:xfrm>
            <a:off x="457200" y="1600200"/>
            <a:ext cx="8230235" cy="4526915"/>
          </a:xfrm>
        </p:spPr>
        <p:txBody>
          <a:bodyPr rtlCol="0">
            <a:normAutofit/>
          </a:bodyPr>
          <a:lstStyle/>
          <a:p>
            <a:pPr fontAlgn="auto">
              <a:spcAft>
                <a:spcPts val="0"/>
              </a:spcAft>
              <a:buFont typeface="Wingdings 2" panose="05020102010507070707"/>
              <a:buNone/>
              <a:defRPr/>
            </a:pPr>
            <a:r>
              <a:rPr lang="zh-CN" altLang="en-US" dirty="0">
                <a:latin typeface="+mj-ea"/>
                <a:ea typeface="+mj-ea"/>
                <a:cs typeface="+mn-cs"/>
              </a:rPr>
              <a:t>      </a:t>
            </a:r>
            <a:r>
              <a:rPr lang="zh-CN" altLang="en-US" dirty="0">
                <a:solidFill>
                  <a:srgbClr val="FF0000"/>
                </a:solidFill>
                <a:latin typeface="+mj-ea"/>
                <a:ea typeface="+mj-ea"/>
                <a:cs typeface="+mn-cs"/>
              </a:rPr>
              <a:t>理想信念动摇是最危险的动摇，理想信念滑坡是最危险的滑坡。一个政党的衰落，往往从理想信念的丧失或缺失开始。我们党是否坚强有力，既要看全党在理想信念上是否坚定不移，更要看每一位党员在理想信念上是否坚定不移。</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z="3200" dirty="0">
                <a:solidFill>
                  <a:srgbClr val="FF0000"/>
                </a:solidFill>
              </a:rPr>
              <a:t>人民有信仰、国家有力量、民族有希望</a:t>
            </a:r>
          </a:p>
        </p:txBody>
      </p:sp>
      <p:pic>
        <p:nvPicPr>
          <p:cNvPr id="4" name="内容占位符 3"/>
          <p:cNvPicPr>
            <a:picLocks noGrp="1" noChangeAspect="1"/>
          </p:cNvPicPr>
          <p:nvPr>
            <p:ph idx="1"/>
          </p:nvPr>
        </p:nvPicPr>
        <p:blipFill>
          <a:blip r:embed="rId2" cstate="print"/>
          <a:stretch>
            <a:fillRect/>
          </a:stretch>
        </p:blipFill>
        <p:spPr>
          <a:xfrm>
            <a:off x="827583" y="1726478"/>
            <a:ext cx="3384377" cy="2253607"/>
          </a:xfrm>
          <a:prstGeom prst="rect">
            <a:avLst/>
          </a:prstGeom>
        </p:spPr>
      </p:pic>
      <p:pic>
        <p:nvPicPr>
          <p:cNvPr id="5" name="图片 4"/>
          <p:cNvPicPr>
            <a:picLocks noChangeAspect="1"/>
          </p:cNvPicPr>
          <p:nvPr/>
        </p:nvPicPr>
        <p:blipFill>
          <a:blip r:embed="rId3" cstate="print"/>
          <a:stretch>
            <a:fillRect/>
          </a:stretch>
        </p:blipFill>
        <p:spPr>
          <a:xfrm>
            <a:off x="4824460" y="1726478"/>
            <a:ext cx="3384377" cy="2188900"/>
          </a:xfrm>
          <a:prstGeom prst="rect">
            <a:avLst/>
          </a:prstGeom>
        </p:spPr>
      </p:pic>
      <p:pic>
        <p:nvPicPr>
          <p:cNvPr id="6" name="图片 5"/>
          <p:cNvPicPr>
            <a:picLocks noChangeAspect="1"/>
          </p:cNvPicPr>
          <p:nvPr/>
        </p:nvPicPr>
        <p:blipFill>
          <a:blip r:embed="rId4" cstate="print"/>
          <a:stretch>
            <a:fillRect/>
          </a:stretch>
        </p:blipFill>
        <p:spPr>
          <a:xfrm>
            <a:off x="827584" y="4149080"/>
            <a:ext cx="3384376" cy="2082924"/>
          </a:xfrm>
          <a:prstGeom prst="rect">
            <a:avLst/>
          </a:prstGeom>
        </p:spPr>
      </p:pic>
      <p:pic>
        <p:nvPicPr>
          <p:cNvPr id="7" name="图片 6"/>
          <p:cNvPicPr>
            <a:picLocks noChangeAspect="1"/>
          </p:cNvPicPr>
          <p:nvPr/>
        </p:nvPicPr>
        <p:blipFill>
          <a:blip r:embed="rId5" cstate="print"/>
          <a:stretch>
            <a:fillRect/>
          </a:stretch>
        </p:blipFill>
        <p:spPr>
          <a:xfrm>
            <a:off x="4835531" y="4024998"/>
            <a:ext cx="3373306" cy="2207006"/>
          </a:xfrm>
          <a:prstGeom prst="rect">
            <a:avLst/>
          </a:prstGeom>
        </p:spPr>
      </p:pic>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矩形 6"/>
          <p:cNvSpPr>
            <a:spLocks noChangeArrowheads="1"/>
          </p:cNvSpPr>
          <p:nvPr/>
        </p:nvSpPr>
        <p:spPr bwMode="auto">
          <a:xfrm>
            <a:off x="457200" y="1411605"/>
            <a:ext cx="8229600" cy="17145"/>
          </a:xfrm>
          <a:prstGeom prst="rect">
            <a:avLst/>
          </a:prstGeom>
          <a:gradFill rotWithShape="1">
            <a:gsLst>
              <a:gs pos="0">
                <a:srgbClr val="918415"/>
              </a:gs>
              <a:gs pos="50000">
                <a:srgbClr val="DBD8CB"/>
              </a:gs>
              <a:gs pos="100000">
                <a:srgbClr val="918415"/>
              </a:gs>
            </a:gsLst>
            <a:lin ang="0" scaled="1"/>
          </a:gradFill>
          <a:ln w="9525">
            <a:noFill/>
            <a:miter lim="800000"/>
          </a:ln>
        </p:spPr>
        <p:txBody>
          <a:bodyPr anchor="ctr"/>
          <a:lstStyle/>
          <a:p>
            <a:pPr algn="ctr"/>
            <a:endParaRPr lang="zh-CN" altLang="en-US">
              <a:solidFill>
                <a:srgbClr val="FFFFFF"/>
              </a:solidFill>
              <a:latin typeface="黑体" panose="02010609060101010101" pitchFamily="49" charset="-122"/>
              <a:ea typeface="黑体" panose="02010609060101010101" pitchFamily="49" charset="-122"/>
              <a:sym typeface="黑体" panose="02010609060101010101" pitchFamily="49" charset="-122"/>
            </a:endParaRPr>
          </a:p>
        </p:txBody>
      </p:sp>
      <p:sp>
        <p:nvSpPr>
          <p:cNvPr id="231427" name="标题 1"/>
          <p:cNvSpPr>
            <a:spLocks noGrp="1" noChangeArrowheads="1"/>
          </p:cNvSpPr>
          <p:nvPr>
            <p:ph type="title" idx="4294967295"/>
          </p:nvPr>
        </p:nvSpPr>
        <p:spPr>
          <a:xfrm>
            <a:off x="457200" y="274955"/>
            <a:ext cx="8230235" cy="1143635"/>
          </a:xfrm>
        </p:spPr>
        <p:txBody>
          <a:bodyPr/>
          <a:lstStyle/>
          <a:p>
            <a:pPr eaLnBrk="1" hangingPunct="1"/>
            <a:r>
              <a:rPr lang="zh-CN" altLang="en-US" sz="4000" b="1" dirty="0">
                <a:solidFill>
                  <a:srgbClr val="FF0000"/>
                </a:solidFill>
                <a:latin typeface="+mj-ea"/>
                <a:sym typeface="宋体" panose="02010600030101010101" pitchFamily="2" charset="-122"/>
              </a:rPr>
              <a:t>蒋介石学习中共</a:t>
            </a:r>
            <a:r>
              <a:rPr lang="en-US" altLang="zh-CN" sz="4000" b="1" dirty="0">
                <a:solidFill>
                  <a:srgbClr val="FF0000"/>
                </a:solidFill>
                <a:latin typeface="+mj-ea"/>
                <a:sym typeface="宋体" panose="02010600030101010101" pitchFamily="2" charset="-122"/>
              </a:rPr>
              <a:t/>
            </a:r>
            <a:br>
              <a:rPr lang="en-US" altLang="zh-CN" sz="4000" b="1" dirty="0">
                <a:solidFill>
                  <a:srgbClr val="FF0000"/>
                </a:solidFill>
                <a:latin typeface="+mj-ea"/>
                <a:sym typeface="宋体" panose="02010600030101010101" pitchFamily="2" charset="-122"/>
              </a:rPr>
            </a:br>
            <a:r>
              <a:rPr lang="zh-CN" altLang="en-US" sz="4000" b="1" dirty="0">
                <a:solidFill>
                  <a:srgbClr val="FF0000"/>
                </a:solidFill>
                <a:latin typeface="+mj-ea"/>
                <a:sym typeface="宋体" panose="02010600030101010101" pitchFamily="2" charset="-122"/>
              </a:rPr>
              <a:t>1942年整风的的经验</a:t>
            </a:r>
          </a:p>
        </p:txBody>
      </p:sp>
      <p:sp>
        <p:nvSpPr>
          <p:cNvPr id="231428" name="内容占位符 2"/>
          <p:cNvSpPr>
            <a:spLocks noGrp="1" noChangeArrowheads="1"/>
          </p:cNvSpPr>
          <p:nvPr>
            <p:ph idx="4294967295"/>
          </p:nvPr>
        </p:nvSpPr>
        <p:spPr>
          <a:xfrm>
            <a:off x="714375" y="1600200"/>
            <a:ext cx="7515225" cy="4686300"/>
          </a:xfrm>
        </p:spPr>
        <p:txBody>
          <a:bodyPr/>
          <a:lstStyle/>
          <a:p>
            <a:pPr marL="0" indent="0" eaLnBrk="1" hangingPunct="1">
              <a:buSzPct val="100000"/>
              <a:buNone/>
            </a:pPr>
            <a:r>
              <a:rPr lang="en-US" altLang="zh-CN" sz="2800" dirty="0">
                <a:solidFill>
                  <a:srgbClr val="FF0000"/>
                </a:solidFill>
                <a:latin typeface="隶书" panose="02010509060101010101" pitchFamily="49" charset="-122"/>
                <a:ea typeface="隶书" panose="02010509060101010101" pitchFamily="49" charset="-122"/>
                <a:sym typeface="宋体" panose="02010600030101010101" pitchFamily="2" charset="-122"/>
              </a:rPr>
              <a:t>1947</a:t>
            </a:r>
            <a:r>
              <a:rPr lang="zh-CN" altLang="en-US" sz="2800" dirty="0">
                <a:solidFill>
                  <a:srgbClr val="FF0000"/>
                </a:solidFill>
                <a:latin typeface="隶书" panose="02010509060101010101" pitchFamily="49" charset="-122"/>
                <a:ea typeface="隶书" panose="02010509060101010101" pitchFamily="49" charset="-122"/>
                <a:sym typeface="宋体" panose="02010600030101010101" pitchFamily="2" charset="-122"/>
              </a:rPr>
              <a:t>年</a:t>
            </a:r>
            <a:r>
              <a:rPr lang="en-US" altLang="zh-CN" sz="2800" dirty="0">
                <a:solidFill>
                  <a:srgbClr val="FF0000"/>
                </a:solidFill>
                <a:latin typeface="隶书" panose="02010509060101010101" pitchFamily="49" charset="-122"/>
                <a:ea typeface="隶书" panose="02010509060101010101" pitchFamily="49" charset="-122"/>
                <a:sym typeface="宋体" panose="02010600030101010101" pitchFamily="2" charset="-122"/>
              </a:rPr>
              <a:t>9</a:t>
            </a:r>
            <a:r>
              <a:rPr lang="zh-CN" altLang="en-US" sz="2800" dirty="0">
                <a:solidFill>
                  <a:srgbClr val="FF0000"/>
                </a:solidFill>
                <a:latin typeface="隶书" panose="02010509060101010101" pitchFamily="49" charset="-122"/>
                <a:ea typeface="隶书" panose="02010509060101010101" pitchFamily="49" charset="-122"/>
                <a:sym typeface="宋体" panose="02010600030101010101" pitchFamily="2" charset="-122"/>
              </a:rPr>
              <a:t>月</a:t>
            </a:r>
            <a:r>
              <a:rPr lang="en-US" altLang="zh-CN" sz="2800" dirty="0">
                <a:solidFill>
                  <a:srgbClr val="FF0000"/>
                </a:solidFill>
                <a:latin typeface="隶书" panose="02010509060101010101" pitchFamily="49" charset="-122"/>
                <a:ea typeface="隶书" panose="02010509060101010101" pitchFamily="49" charset="-122"/>
                <a:sym typeface="宋体" panose="02010600030101010101" pitchFamily="2" charset="-122"/>
              </a:rPr>
              <a:t>9</a:t>
            </a:r>
            <a:r>
              <a:rPr lang="zh-CN" altLang="en-US" sz="2800" dirty="0">
                <a:solidFill>
                  <a:srgbClr val="FF0000"/>
                </a:solidFill>
                <a:latin typeface="隶书" panose="02010509060101010101" pitchFamily="49" charset="-122"/>
                <a:ea typeface="隶书" panose="02010509060101010101" pitchFamily="49" charset="-122"/>
                <a:sym typeface="宋体" panose="02010600030101010101" pitchFamily="2" charset="-122"/>
              </a:rPr>
              <a:t>日，国民党召开六届四中全会，蒋介石印发中共整风文件要求国民党学习。</a:t>
            </a:r>
            <a:endParaRPr lang="en-US" sz="2800" dirty="0">
              <a:solidFill>
                <a:srgbClr val="FF0000"/>
              </a:solidFill>
              <a:latin typeface="隶书" panose="02010509060101010101" pitchFamily="49" charset="-122"/>
              <a:ea typeface="隶书" panose="02010509060101010101" pitchFamily="49" charset="-122"/>
              <a:sym typeface="楷体" panose="02010609060101010101" pitchFamily="49" charset="-122"/>
            </a:endParaRPr>
          </a:p>
          <a:p>
            <a:pPr marL="0" indent="0" eaLnBrk="1" hangingPunct="1">
              <a:buFont typeface="Wingdings 2" panose="05020102010507070707" pitchFamily="18" charset="2"/>
              <a:buNone/>
            </a:pPr>
            <a:endParaRPr lang="zh-CN" altLang="en-US" sz="2800" dirty="0">
              <a:solidFill>
                <a:srgbClr val="FF0000"/>
              </a:solidFill>
              <a:latin typeface="隶书" panose="02010509060101010101" pitchFamily="49" charset="-122"/>
              <a:ea typeface="隶书" panose="02010509060101010101" pitchFamily="49" charset="-122"/>
              <a:sym typeface="楷体" panose="02010609060101010101" pitchFamily="49" charset="-122"/>
            </a:endParaRPr>
          </a:p>
          <a:p>
            <a:pPr marL="0" indent="0" eaLnBrk="1" hangingPunct="1">
              <a:buSzPct val="100000"/>
              <a:buNone/>
            </a:pPr>
            <a:r>
              <a:rPr lang="zh-CN" altLang="en-US" sz="2800" dirty="0">
                <a:solidFill>
                  <a:srgbClr val="FF0000"/>
                </a:solidFill>
                <a:latin typeface="隶书" panose="02010509060101010101" pitchFamily="49" charset="-122"/>
                <a:ea typeface="隶书" panose="02010509060101010101" pitchFamily="49" charset="-122"/>
                <a:sym typeface="楷体" panose="02010609060101010101" pitchFamily="49" charset="-122"/>
              </a:rPr>
              <a:t>《关于调查研究的决定》、《关于在职干部教育的决定》、《关于增强党性的决定》</a:t>
            </a:r>
            <a:endParaRPr lang="en-US" altLang="zh-CN" sz="2800" dirty="0">
              <a:solidFill>
                <a:srgbClr val="FF0000"/>
              </a:solidFill>
              <a:latin typeface="隶书" panose="02010509060101010101" pitchFamily="49" charset="-122"/>
              <a:ea typeface="隶书" panose="02010509060101010101" pitchFamily="49" charset="-122"/>
              <a:sym typeface="楷体" panose="02010609060101010101" pitchFamily="49" charset="-122"/>
            </a:endParaRPr>
          </a:p>
          <a:p>
            <a:pPr marL="0" indent="0" eaLnBrk="1" hangingPunct="1">
              <a:buFont typeface="Wingdings 2" panose="05020102010507070707" pitchFamily="18" charset="2"/>
              <a:buNone/>
            </a:pPr>
            <a:endParaRPr lang="zh-CN" altLang="en-US" sz="2800" dirty="0">
              <a:solidFill>
                <a:srgbClr val="FF0000"/>
              </a:solidFill>
              <a:latin typeface="隶书" panose="02010509060101010101" pitchFamily="49" charset="-122"/>
              <a:ea typeface="隶书" panose="02010509060101010101" pitchFamily="49" charset="-122"/>
              <a:sym typeface="楷体" panose="02010609060101010101" pitchFamily="49" charset="-122"/>
            </a:endParaRPr>
          </a:p>
          <a:p>
            <a:pPr marL="0" indent="0" eaLnBrk="1" hangingPunct="1">
              <a:buSzPct val="100000"/>
              <a:buNone/>
            </a:pPr>
            <a:r>
              <a:rPr lang="zh-CN" altLang="en-US" sz="2800" dirty="0">
                <a:solidFill>
                  <a:srgbClr val="FF0000"/>
                </a:solidFill>
                <a:latin typeface="隶书" panose="02010509060101010101" pitchFamily="49" charset="-122"/>
                <a:ea typeface="隶书" panose="02010509060101010101" pitchFamily="49" charset="-122"/>
                <a:sym typeface="楷体" panose="02010609060101010101" pitchFamily="49" charset="-122"/>
              </a:rPr>
              <a:t>蒋介石说：</a:t>
            </a:r>
            <a:r>
              <a:rPr lang="en-US" altLang="zh-CN" sz="2800" dirty="0">
                <a:solidFill>
                  <a:srgbClr val="FF0000"/>
                </a:solidFill>
                <a:latin typeface="隶书" panose="02010509060101010101" pitchFamily="49" charset="-122"/>
                <a:ea typeface="隶书" panose="02010509060101010101" pitchFamily="49" charset="-122"/>
                <a:sym typeface="楷体" panose="02010609060101010101" pitchFamily="49" charset="-122"/>
              </a:rPr>
              <a:t>…… ……</a:t>
            </a:r>
            <a:r>
              <a:rPr lang="zh-CN" altLang="en-US" sz="2800" dirty="0">
                <a:solidFill>
                  <a:srgbClr val="FF0000"/>
                </a:solidFill>
                <a:latin typeface="隶书" panose="02010509060101010101" pitchFamily="49" charset="-122"/>
                <a:ea typeface="隶书" panose="02010509060101010101" pitchFamily="49" charset="-122"/>
                <a:sym typeface="楷体" panose="02010609060101010101" pitchFamily="49" charset="-122"/>
              </a:rPr>
              <a:t>他们这种彻底研究不断改进的精神，正是现代化科学的精神</a:t>
            </a:r>
            <a:r>
              <a:rPr lang="zh-CN" altLang="en-US" dirty="0">
                <a:solidFill>
                  <a:srgbClr val="FF0000"/>
                </a:solidFill>
                <a:latin typeface="隶书" panose="02010509060101010101" pitchFamily="49" charset="-122"/>
                <a:ea typeface="隶书" panose="02010509060101010101" pitchFamily="49" charset="-122"/>
                <a:sym typeface="楷体" panose="02010609060101010101" pitchFamily="49" charset="-122"/>
              </a:rPr>
              <a:t>。</a:t>
            </a:r>
            <a:endParaRPr lang="en-US" dirty="0">
              <a:solidFill>
                <a:srgbClr val="FF0000"/>
              </a:solidFill>
              <a:latin typeface="隶书" panose="02010509060101010101" pitchFamily="49" charset="-122"/>
              <a:ea typeface="隶书" panose="02010509060101010101" pitchFamily="49" charset="-122"/>
              <a:sym typeface="楷体" panose="02010609060101010101" pitchFamily="49" charset="-122"/>
            </a:endParaRPr>
          </a:p>
          <a:p>
            <a:pPr marL="0" indent="0" eaLnBrk="1" hangingPunct="1"/>
            <a:endParaRPr lang="zh-CN" altLang="en-US" dirty="0">
              <a:latin typeface="宋体" panose="02010600030101010101" pitchFamily="2" charset="-122"/>
              <a:ea typeface="宋体" panose="02010600030101010101" pitchFamily="2" charset="-122"/>
              <a:sym typeface="楷体" panose="02010609060101010101" pitchFamily="49" charset="-122"/>
            </a:endParaRPr>
          </a:p>
          <a:p>
            <a:pPr marL="0" indent="0" eaLnBrk="1" hangingPunct="1">
              <a:buFont typeface="Wingdings 2" panose="05020102010507070707" pitchFamily="18" charset="2"/>
              <a:buNone/>
            </a:pPr>
            <a:endParaRPr lang="zh-CN" altLang="en-US" dirty="0">
              <a:latin typeface="楷体" panose="02010609060101010101" pitchFamily="49" charset="-122"/>
              <a:ea typeface="楷体" panose="02010609060101010101" pitchFamily="49" charset="-122"/>
              <a:sym typeface="楷体" panose="02010609060101010101" pitchFamily="49" charset="-122"/>
            </a:endParaRP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矩形 6"/>
          <p:cNvSpPr>
            <a:spLocks noChangeArrowheads="1"/>
          </p:cNvSpPr>
          <p:nvPr/>
        </p:nvSpPr>
        <p:spPr bwMode="auto">
          <a:xfrm>
            <a:off x="457200" y="1411605"/>
            <a:ext cx="8229600" cy="17145"/>
          </a:xfrm>
          <a:prstGeom prst="rect">
            <a:avLst/>
          </a:prstGeom>
          <a:gradFill rotWithShape="1">
            <a:gsLst>
              <a:gs pos="0">
                <a:srgbClr val="918415"/>
              </a:gs>
              <a:gs pos="50000">
                <a:srgbClr val="DBD8CB"/>
              </a:gs>
              <a:gs pos="100000">
                <a:srgbClr val="918415"/>
              </a:gs>
            </a:gsLst>
            <a:lin ang="0" scaled="1"/>
          </a:gradFill>
          <a:ln w="9525">
            <a:noFill/>
            <a:miter lim="800000"/>
          </a:ln>
        </p:spPr>
        <p:txBody>
          <a:bodyPr anchor="ctr"/>
          <a:lstStyle/>
          <a:p>
            <a:pPr algn="ctr"/>
            <a:endParaRPr lang="zh-CN" altLang="en-US">
              <a:solidFill>
                <a:srgbClr val="FFFFFF"/>
              </a:solidFill>
              <a:latin typeface="黑体" panose="02010609060101010101" pitchFamily="49" charset="-122"/>
              <a:ea typeface="黑体" panose="02010609060101010101" pitchFamily="49" charset="-122"/>
              <a:sym typeface="黑体" panose="02010609060101010101" pitchFamily="49" charset="-122"/>
            </a:endParaRPr>
          </a:p>
        </p:txBody>
      </p:sp>
      <p:sp>
        <p:nvSpPr>
          <p:cNvPr id="232451" name="内容占位符 2"/>
          <p:cNvSpPr>
            <a:spLocks noGrp="1" noChangeArrowheads="1"/>
          </p:cNvSpPr>
          <p:nvPr>
            <p:ph idx="4294967295"/>
          </p:nvPr>
        </p:nvSpPr>
        <p:spPr>
          <a:xfrm>
            <a:off x="684530" y="1412875"/>
            <a:ext cx="7586345" cy="5429250"/>
          </a:xfrm>
        </p:spPr>
        <p:txBody>
          <a:bodyPr/>
          <a:lstStyle/>
          <a:p>
            <a:pPr marL="0" indent="0" algn="just"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  《干部同志对敌最后决战的方法与理论斗争的准备》</a:t>
            </a:r>
            <a:r>
              <a:rPr lang="en-US" altLang="zh-CN" sz="2800" dirty="0">
                <a:solidFill>
                  <a:srgbClr val="FF0000"/>
                </a:solidFill>
                <a:latin typeface="+mj-ea"/>
                <a:ea typeface="+mj-ea"/>
                <a:sym typeface="楷体" panose="02010609060101010101" pitchFamily="49" charset="-122"/>
              </a:rPr>
              <a:t>——“</a:t>
            </a:r>
            <a:r>
              <a:rPr lang="zh-CN" altLang="en-US" sz="2800" dirty="0">
                <a:solidFill>
                  <a:srgbClr val="FF0000"/>
                </a:solidFill>
                <a:latin typeface="+mj-ea"/>
                <a:ea typeface="+mj-ea"/>
                <a:sym typeface="楷体" panose="02010609060101010101" pitchFamily="49" charset="-122"/>
              </a:rPr>
              <a:t>就我的观察，我觉得我们本党和共产党的斗争，不但技术不够，就是精神也相差得太远</a:t>
            </a:r>
            <a:r>
              <a:rPr lang="en-US" sz="2800" dirty="0">
                <a:solidFill>
                  <a:srgbClr val="FF0000"/>
                </a:solidFill>
                <a:latin typeface="+mj-ea"/>
                <a:ea typeface="+mj-ea"/>
                <a:sym typeface="楷体" panose="02010609060101010101" pitchFamily="49" charset="-122"/>
              </a:rPr>
              <a:t>” </a:t>
            </a:r>
          </a:p>
          <a:p>
            <a:pPr marL="0" indent="0" algn="just"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   《本党今后的责任和努力方向》</a:t>
            </a:r>
            <a:r>
              <a:rPr lang="en-US" altLang="zh-CN" sz="2800" dirty="0">
                <a:solidFill>
                  <a:srgbClr val="FF0000"/>
                </a:solidFill>
                <a:latin typeface="+mj-ea"/>
                <a:ea typeface="+mj-ea"/>
                <a:sym typeface="楷体" panose="02010609060101010101" pitchFamily="49" charset="-122"/>
              </a:rPr>
              <a:t>……</a:t>
            </a:r>
            <a:r>
              <a:rPr lang="zh-CN" altLang="en-US" sz="2800" dirty="0">
                <a:solidFill>
                  <a:srgbClr val="FF0000"/>
                </a:solidFill>
                <a:latin typeface="+mj-ea"/>
                <a:ea typeface="+mj-ea"/>
                <a:sym typeface="楷体" panose="02010609060101010101" pitchFamily="49" charset="-122"/>
              </a:rPr>
              <a:t>“以这样一个组织松懈、精神涣散的党，要来领导一个广土众民积重难返的大国，要使他建设起来，怎样可以成功？</a:t>
            </a:r>
            <a:r>
              <a:rPr lang="en-US" sz="2800" dirty="0">
                <a:solidFill>
                  <a:srgbClr val="FF0000"/>
                </a:solidFill>
                <a:latin typeface="+mj-ea"/>
                <a:ea typeface="+mj-ea"/>
                <a:sym typeface="楷体" panose="02010609060101010101" pitchFamily="49" charset="-122"/>
              </a:rPr>
              <a:t>”</a:t>
            </a:r>
          </a:p>
          <a:p>
            <a:pPr marL="0" indent="0" algn="just"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       台湾有人戏称：应该把蒋介石评为</a:t>
            </a:r>
            <a:r>
              <a:rPr lang="en-US" sz="2800" dirty="0">
                <a:solidFill>
                  <a:srgbClr val="FF0000"/>
                </a:solidFill>
                <a:latin typeface="+mj-ea"/>
                <a:ea typeface="+mj-ea"/>
                <a:sym typeface="楷体" panose="02010609060101010101" pitchFamily="49" charset="-122"/>
              </a:rPr>
              <a:t>“</a:t>
            </a:r>
            <a:r>
              <a:rPr lang="zh-CN" altLang="en-US" sz="2800" dirty="0">
                <a:solidFill>
                  <a:srgbClr val="FF0000"/>
                </a:solidFill>
                <a:latin typeface="+mj-ea"/>
                <a:ea typeface="+mj-ea"/>
                <a:sym typeface="楷体" panose="02010609060101010101" pitchFamily="49" charset="-122"/>
              </a:rPr>
              <a:t>学习毛主席著作的积极分子</a:t>
            </a:r>
            <a:r>
              <a:rPr lang="en-US" sz="2800" dirty="0">
                <a:solidFill>
                  <a:srgbClr val="FF0000"/>
                </a:solidFill>
                <a:latin typeface="+mj-ea"/>
                <a:ea typeface="+mj-ea"/>
                <a:sym typeface="楷体" panose="02010609060101010101" pitchFamily="49" charset="-122"/>
              </a:rPr>
              <a:t>”</a:t>
            </a:r>
          </a:p>
          <a:p>
            <a:pPr marL="0" indent="0" eaLnBrk="1" hangingPunct="1">
              <a:buFont typeface="Wingdings 2" panose="05020102010507070707" pitchFamily="18" charset="2"/>
              <a:buNone/>
            </a:pPr>
            <a:r>
              <a:rPr lang="zh-CN" altLang="en-US" sz="2800" dirty="0">
                <a:solidFill>
                  <a:srgbClr val="FF0000"/>
                </a:solidFill>
                <a:latin typeface="+mj-ea"/>
                <a:ea typeface="+mj-ea"/>
                <a:sym typeface="楷体" panose="02010609060101010101" pitchFamily="49" charset="-122"/>
              </a:rPr>
              <a:t> </a:t>
            </a:r>
            <a:endParaRPr lang="en-US" sz="2800" dirty="0">
              <a:solidFill>
                <a:srgbClr val="FF0000"/>
              </a:solidFill>
              <a:latin typeface="+mj-ea"/>
              <a:ea typeface="+mj-ea"/>
              <a:sym typeface="楷体" panose="02010609060101010101" pitchFamily="49" charset="-122"/>
            </a:endParaRPr>
          </a:p>
          <a:p>
            <a:pPr marL="0" indent="0" eaLnBrk="1" hangingPunct="1">
              <a:buFont typeface="Wingdings 2" panose="05020102010507070707" pitchFamily="18" charset="2"/>
              <a:buNone/>
            </a:pPr>
            <a:endParaRPr lang="zh-CN" altLang="en-US" dirty="0">
              <a:latin typeface="楷体" panose="02010609060101010101" pitchFamily="49" charset="-122"/>
              <a:ea typeface="楷体" panose="02010609060101010101" pitchFamily="49" charset="-122"/>
              <a:sym typeface="楷体" panose="02010609060101010101" pitchFamily="49" charset="-122"/>
            </a:endParaRPr>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标题 1"/>
          <p:cNvSpPr>
            <a:spLocks noGrp="1" noChangeArrowheads="1"/>
          </p:cNvSpPr>
          <p:nvPr>
            <p:ph type="title" idx="4294967295"/>
          </p:nvPr>
        </p:nvSpPr>
        <p:spPr>
          <a:xfrm>
            <a:off x="499745" y="142875"/>
            <a:ext cx="8001000" cy="1000125"/>
          </a:xfrm>
        </p:spPr>
        <p:txBody>
          <a:bodyPr rtlCol="0">
            <a:normAutofit/>
          </a:bodyPr>
          <a:lstStyle/>
          <a:p>
            <a:pPr fontAlgn="auto">
              <a:spcAft>
                <a:spcPts val="0"/>
              </a:spcAft>
              <a:defRPr/>
            </a:pPr>
            <a:r>
              <a:rPr lang="zh-CN" altLang="en-US" sz="4000" dirty="0">
                <a:solidFill>
                  <a:srgbClr val="FF0000"/>
                </a:solidFill>
                <a:latin typeface="+mj-ea"/>
                <a:sym typeface="华文新魏" panose="02010800040101010101" pitchFamily="2" charset="-122"/>
              </a:rPr>
              <a:t>蒋 介 石 的 总 结</a:t>
            </a:r>
          </a:p>
        </p:txBody>
      </p:sp>
      <p:sp>
        <p:nvSpPr>
          <p:cNvPr id="155651" name="内容占位符 2"/>
          <p:cNvSpPr>
            <a:spLocks noGrp="1" noChangeArrowheads="1"/>
          </p:cNvSpPr>
          <p:nvPr>
            <p:ph idx="1"/>
          </p:nvPr>
        </p:nvSpPr>
        <p:spPr>
          <a:xfrm>
            <a:off x="457200" y="1071245"/>
            <a:ext cx="8229600" cy="5215255"/>
          </a:xfrm>
        </p:spPr>
        <p:txBody>
          <a:bodyPr rtlCol="0">
            <a:noAutofit/>
          </a:bodyPr>
          <a:lstStyle/>
          <a:p>
            <a:pPr algn="just" fontAlgn="auto">
              <a:lnSpc>
                <a:spcPct val="150000"/>
              </a:lnSpc>
              <a:spcAft>
                <a:spcPts val="0"/>
              </a:spcAft>
              <a:defRPr/>
            </a:pPr>
            <a:r>
              <a:rPr lang="zh-CN" altLang="en-US" sz="2000" dirty="0">
                <a:solidFill>
                  <a:srgbClr val="FF0000"/>
                </a:solidFill>
                <a:latin typeface="+mj-ea"/>
                <a:ea typeface="+mj-ea"/>
                <a:cs typeface="+mn-cs"/>
                <a:sym typeface="楷体" panose="02010609060101010101" pitchFamily="49" charset="-122"/>
              </a:rPr>
              <a:t>    抗战胜利以来，我们一般同志精神堕落本党，气节丧失，把本党五十年的革命道德精神摧毁无余。甚至违法乱纪，败德乱行，蒙上欺下，忍心害理。 </a:t>
            </a:r>
          </a:p>
          <a:p>
            <a:pPr algn="just" fontAlgn="auto">
              <a:lnSpc>
                <a:spcPct val="150000"/>
              </a:lnSpc>
              <a:spcAft>
                <a:spcPts val="0"/>
              </a:spcAft>
              <a:defRPr/>
            </a:pPr>
            <a:r>
              <a:rPr lang="zh-CN" altLang="en-US" sz="2000" dirty="0">
                <a:solidFill>
                  <a:srgbClr val="FF0000"/>
                </a:solidFill>
                <a:latin typeface="+mj-ea"/>
                <a:ea typeface="+mj-ea"/>
                <a:cs typeface="+mn-cs"/>
                <a:sym typeface="楷体" panose="02010609060101010101" pitchFamily="49" charset="-122"/>
              </a:rPr>
              <a:t>     我们党和团的组合复杂、散漫、松懈、迟钝，党部成了衙门，党员成了官僚，在社会上不仅不能发挥领导作用，反而成了人家讥笑侮辱的对象。</a:t>
            </a:r>
          </a:p>
          <a:p>
            <a:pPr algn="just" fontAlgn="auto">
              <a:lnSpc>
                <a:spcPct val="150000"/>
              </a:lnSpc>
              <a:spcAft>
                <a:spcPts val="0"/>
              </a:spcAft>
              <a:defRPr/>
            </a:pPr>
            <a:r>
              <a:rPr lang="zh-CN" altLang="en-US" sz="2000" dirty="0">
                <a:solidFill>
                  <a:srgbClr val="FF0000"/>
                </a:solidFill>
                <a:latin typeface="+mj-ea"/>
                <a:ea typeface="+mj-ea"/>
                <a:cs typeface="+mn-cs"/>
                <a:sym typeface="楷体" panose="02010609060101010101" pitchFamily="49" charset="-122"/>
              </a:rPr>
              <a:t>     自抗战以来，本党在社会上的信誉一落千丈，我们的革命工作苟且因偱，毫无进展。老实说，古今中久，任何革命党都没有像我们今天这样的没有精神，没有纪律，更没有是非标准，这样的党早就应该消灭淘汰掉了。</a:t>
            </a:r>
            <a:endParaRPr lang="zh-CN" altLang="en-US" sz="2000" dirty="0">
              <a:solidFill>
                <a:srgbClr val="FF0000"/>
              </a:solidFill>
              <a:latin typeface="+mj-ea"/>
              <a:ea typeface="+mj-ea"/>
              <a:cs typeface="+mn-cs"/>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内容占位符 2"/>
          <p:cNvSpPr>
            <a:spLocks noGrp="1" noChangeArrowheads="1"/>
          </p:cNvSpPr>
          <p:nvPr>
            <p:ph idx="1"/>
          </p:nvPr>
        </p:nvSpPr>
        <p:spPr>
          <a:xfrm>
            <a:off x="612775" y="621030"/>
            <a:ext cx="8001000" cy="5699125"/>
          </a:xfrm>
        </p:spPr>
        <p:txBody>
          <a:bodyPr rtlCol="0">
            <a:normAutofit/>
          </a:bodyPr>
          <a:lstStyle/>
          <a:p>
            <a:pPr marL="82550" fontAlgn="auto">
              <a:spcAft>
                <a:spcPts val="0"/>
              </a:spcAft>
              <a:defRPr/>
            </a:pPr>
            <a:r>
              <a:rPr lang="zh-CN" altLang="en-US" b="1" dirty="0">
                <a:solidFill>
                  <a:srgbClr val="FF0000"/>
                </a:solidFill>
                <a:latin typeface="+mj-ea"/>
                <a:ea typeface="+mj-ea"/>
                <a:cs typeface="+mn-cs"/>
                <a:sym typeface="宋体" panose="02010600030101010101" pitchFamily="2" charset="-122"/>
              </a:rPr>
              <a:t>中共为什么能够战胜国民党？</a:t>
            </a:r>
            <a:r>
              <a:rPr lang="zh-CN" altLang="en-US" dirty="0">
                <a:solidFill>
                  <a:srgbClr val="FF0000"/>
                </a:solidFill>
                <a:latin typeface="+mj-ea"/>
                <a:ea typeface="+mj-ea"/>
                <a:cs typeface="+mn-cs"/>
                <a:sym typeface="宋体" panose="02010600030101010101" pitchFamily="2" charset="-122"/>
              </a:rPr>
              <a:t>    </a:t>
            </a:r>
            <a:endParaRPr lang="en-US" dirty="0">
              <a:solidFill>
                <a:srgbClr val="FF0000"/>
              </a:solidFill>
              <a:latin typeface="+mj-ea"/>
              <a:ea typeface="+mj-ea"/>
              <a:cs typeface="+mn-cs"/>
              <a:sym typeface="宋体" panose="02010600030101010101" pitchFamily="2" charset="-122"/>
            </a:endParaRPr>
          </a:p>
          <a:p>
            <a:pPr marL="82550" fontAlgn="auto">
              <a:spcAft>
                <a:spcPts val="0"/>
              </a:spcAft>
              <a:defRPr/>
            </a:pPr>
            <a:r>
              <a:rPr lang="zh-CN" altLang="en-US" dirty="0">
                <a:latin typeface="宋体" panose="02010600030101010101" pitchFamily="2" charset="-122"/>
                <a:cs typeface="+mn-cs"/>
                <a:sym typeface="宋体" panose="02010600030101010101" pitchFamily="2" charset="-122"/>
              </a:rPr>
              <a:t>    </a:t>
            </a:r>
            <a:endParaRPr lang="en-US" dirty="0">
              <a:latin typeface="宋体" panose="02010600030101010101" pitchFamily="2" charset="-122"/>
              <a:cs typeface="+mn-cs"/>
              <a:sym typeface="宋体" panose="02010600030101010101" pitchFamily="2" charset="-122"/>
            </a:endParaRPr>
          </a:p>
          <a:p>
            <a:pPr marL="82550" algn="just" fontAlgn="auto">
              <a:spcAft>
                <a:spcPts val="0"/>
              </a:spcAft>
              <a:buFont typeface="Wingdings" panose="05000000000000000000" pitchFamily="2" charset="2"/>
              <a:buChar char="Ø"/>
              <a:defRPr/>
            </a:pPr>
            <a:r>
              <a:rPr lang="zh-CN" altLang="en-US" dirty="0">
                <a:solidFill>
                  <a:srgbClr val="FF0000"/>
                </a:solidFill>
                <a:latin typeface="+mj-ea"/>
                <a:ea typeface="+mj-ea"/>
                <a:cs typeface="+mn-cs"/>
                <a:sym typeface="宋体" panose="02010600030101010101" pitchFamily="2" charset="-122"/>
              </a:rPr>
              <a:t>中共创建新中国是由于国民党党政军内部勾心斗角、矛盾重重、官僚阶层专横腐败，把自己推到了社会的对立面；</a:t>
            </a:r>
            <a:endParaRPr lang="en-US" dirty="0">
              <a:solidFill>
                <a:srgbClr val="FF0000"/>
              </a:solidFill>
              <a:latin typeface="+mj-ea"/>
              <a:ea typeface="+mj-ea"/>
              <a:cs typeface="+mn-cs"/>
              <a:sym typeface="宋体" panose="02010600030101010101" pitchFamily="2" charset="-122"/>
            </a:endParaRPr>
          </a:p>
          <a:p>
            <a:pPr marL="82550" algn="just" fontAlgn="auto">
              <a:spcAft>
                <a:spcPts val="0"/>
              </a:spcAft>
              <a:buFont typeface="Wingdings" panose="05000000000000000000" pitchFamily="2" charset="2"/>
              <a:buChar char="Ø"/>
              <a:defRPr/>
            </a:pPr>
            <a:r>
              <a:rPr lang="zh-CN" altLang="en-US" dirty="0">
                <a:solidFill>
                  <a:srgbClr val="FF0000"/>
                </a:solidFill>
                <a:latin typeface="+mj-ea"/>
                <a:ea typeface="+mj-ea"/>
                <a:cs typeface="+mn-cs"/>
                <a:sym typeface="宋体" panose="02010600030101010101" pitchFamily="2" charset="-122"/>
              </a:rPr>
              <a:t>其次，国民党军坚持要用武力消灭共产党；</a:t>
            </a:r>
            <a:endParaRPr lang="en-US" dirty="0">
              <a:solidFill>
                <a:srgbClr val="FF0000"/>
              </a:solidFill>
              <a:latin typeface="+mj-ea"/>
              <a:ea typeface="+mj-ea"/>
              <a:cs typeface="+mn-cs"/>
              <a:sym typeface="宋体" panose="02010600030101010101" pitchFamily="2" charset="-122"/>
            </a:endParaRPr>
          </a:p>
          <a:p>
            <a:pPr marL="82550" algn="just" fontAlgn="auto">
              <a:spcAft>
                <a:spcPts val="0"/>
              </a:spcAft>
              <a:buFont typeface="Wingdings" panose="05000000000000000000" pitchFamily="2" charset="2"/>
              <a:buChar char="Ø"/>
              <a:defRPr/>
            </a:pPr>
            <a:r>
              <a:rPr lang="zh-CN" altLang="en-US" dirty="0">
                <a:solidFill>
                  <a:srgbClr val="FF0000"/>
                </a:solidFill>
                <a:latin typeface="+mj-ea"/>
                <a:ea typeface="+mj-ea"/>
                <a:cs typeface="+mn-cs"/>
                <a:sym typeface="宋体" panose="02010600030101010101" pitchFamily="2" charset="-122"/>
              </a:rPr>
              <a:t>再次，中间力量的转向；</a:t>
            </a:r>
            <a:endParaRPr lang="en-US" dirty="0">
              <a:solidFill>
                <a:srgbClr val="FF0000"/>
              </a:solidFill>
              <a:latin typeface="+mj-ea"/>
              <a:ea typeface="+mj-ea"/>
              <a:cs typeface="+mn-cs"/>
              <a:sym typeface="宋体" panose="02010600030101010101" pitchFamily="2" charset="-122"/>
            </a:endParaRPr>
          </a:p>
          <a:p>
            <a:pPr marL="82550" algn="just" fontAlgn="auto">
              <a:spcAft>
                <a:spcPts val="0"/>
              </a:spcAft>
              <a:buFont typeface="Wingdings" panose="05000000000000000000" pitchFamily="2" charset="2"/>
              <a:buChar char="Ø"/>
              <a:defRPr/>
            </a:pPr>
            <a:r>
              <a:rPr lang="zh-CN" altLang="en-US" dirty="0">
                <a:solidFill>
                  <a:srgbClr val="FF0000"/>
                </a:solidFill>
                <a:latin typeface="+mj-ea"/>
                <a:ea typeface="+mj-ea"/>
                <a:cs typeface="+mn-cs"/>
                <a:sym typeface="宋体" panose="02010600030101010101" pitchFamily="2" charset="-122"/>
              </a:rPr>
              <a:t>又次，旧居农村的中共艰苦朴素、作风清廉、官民平等、纪律严明的政治形象，清廉之风，使众多的中间力量寄未来于中共。</a:t>
            </a: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文本占位符 3"/>
          <p:cNvSpPr>
            <a:spLocks noGrp="1" noChangeArrowheads="1"/>
          </p:cNvSpPr>
          <p:nvPr>
            <p:ph sz="half" idx="4294967295"/>
          </p:nvPr>
        </p:nvSpPr>
        <p:spPr>
          <a:xfrm>
            <a:off x="755650" y="5805805"/>
            <a:ext cx="7488555" cy="575945"/>
          </a:xfrm>
        </p:spPr>
        <p:txBody>
          <a:bodyPr rtlCol="0" anchor="ctr">
            <a:normAutofit/>
          </a:bodyPr>
          <a:lstStyle/>
          <a:p>
            <a:pPr marL="44450" indent="0" algn="ctr" fontAlgn="auto">
              <a:spcBef>
                <a:spcPct val="0"/>
              </a:spcBef>
              <a:spcAft>
                <a:spcPts val="0"/>
              </a:spcAft>
              <a:buFontTx/>
              <a:buNone/>
              <a:defRPr/>
            </a:pPr>
            <a:r>
              <a:rPr lang="en-US" altLang="zh-CN" sz="2400" dirty="0">
                <a:solidFill>
                  <a:srgbClr val="FF0000"/>
                </a:solidFill>
                <a:latin typeface="+mj-ea"/>
                <a:ea typeface="+mj-ea"/>
                <a:cs typeface="+mn-cs"/>
                <a:sym typeface="宋体" panose="02010600030101010101" pitchFamily="2" charset="-122"/>
              </a:rPr>
              <a:t>1944</a:t>
            </a:r>
            <a:r>
              <a:rPr lang="zh-CN" altLang="en-US" sz="2400" dirty="0">
                <a:solidFill>
                  <a:srgbClr val="FF0000"/>
                </a:solidFill>
                <a:latin typeface="+mj-ea"/>
                <a:ea typeface="+mj-ea"/>
                <a:cs typeface="+mn-cs"/>
                <a:sym typeface="宋体" panose="02010600030101010101" pitchFamily="2" charset="-122"/>
              </a:rPr>
              <a:t>年</a:t>
            </a:r>
            <a:r>
              <a:rPr lang="en-US" altLang="zh-CN" sz="2400" dirty="0">
                <a:solidFill>
                  <a:srgbClr val="FF0000"/>
                </a:solidFill>
                <a:latin typeface="+mj-ea"/>
                <a:ea typeface="+mj-ea"/>
                <a:cs typeface="+mn-cs"/>
                <a:sym typeface="宋体" panose="02010600030101010101" pitchFamily="2" charset="-122"/>
              </a:rPr>
              <a:t>6</a:t>
            </a:r>
            <a:r>
              <a:rPr lang="zh-CN" altLang="en-US" sz="2400" dirty="0">
                <a:solidFill>
                  <a:srgbClr val="FF0000"/>
                </a:solidFill>
                <a:latin typeface="+mj-ea"/>
                <a:ea typeface="+mj-ea"/>
                <a:cs typeface="+mn-cs"/>
                <a:sym typeface="宋体" panose="02010600030101010101" pitchFamily="2" charset="-122"/>
              </a:rPr>
              <a:t>月，毛泽东在延安与中外记者西北参观团合影</a:t>
            </a:r>
            <a:endParaRPr lang="zh-CN" altLang="en-US" dirty="0">
              <a:solidFill>
                <a:srgbClr val="FF0000"/>
              </a:solidFill>
              <a:latin typeface="+mj-ea"/>
              <a:ea typeface="+mj-ea"/>
              <a:cs typeface="+mn-cs"/>
            </a:endParaRPr>
          </a:p>
        </p:txBody>
      </p:sp>
      <p:pic>
        <p:nvPicPr>
          <p:cNvPr id="165890" name="Picture 3"/>
          <p:cNvPicPr>
            <a:picLocks noChangeAspect="1" noChangeArrowheads="1"/>
          </p:cNvPicPr>
          <p:nvPr/>
        </p:nvPicPr>
        <p:blipFill>
          <a:blip r:embed="rId2" cstate="print"/>
          <a:srcRect/>
          <a:stretch>
            <a:fillRect/>
          </a:stretch>
        </p:blipFill>
        <p:spPr bwMode="auto">
          <a:xfrm>
            <a:off x="755650" y="1484630"/>
            <a:ext cx="7416165" cy="4448810"/>
          </a:xfrm>
          <a:prstGeom prst="rect">
            <a:avLst/>
          </a:prstGeom>
          <a:noFill/>
          <a:ln w="9525">
            <a:noFill/>
            <a:miter lim="800000"/>
            <a:headEnd/>
            <a:tailEnd/>
          </a:ln>
        </p:spPr>
      </p:pic>
      <p:sp>
        <p:nvSpPr>
          <p:cNvPr id="2" name="文本框 1"/>
          <p:cNvSpPr txBox="1"/>
          <p:nvPr/>
        </p:nvSpPr>
        <p:spPr>
          <a:xfrm>
            <a:off x="1187450" y="260350"/>
            <a:ext cx="6480810" cy="708025"/>
          </a:xfrm>
          <a:prstGeom prst="rect">
            <a:avLst/>
          </a:prstGeom>
          <a:noFill/>
        </p:spPr>
        <p:txBody>
          <a:bodyPr wrap="square" rtlCol="0">
            <a:spAutoFit/>
          </a:bodyPr>
          <a:lstStyle/>
          <a:p>
            <a:r>
              <a:rPr lang="zh-CN" altLang="en-US" sz="4000" dirty="0">
                <a:solidFill>
                  <a:srgbClr val="FF0000"/>
                </a:solidFill>
                <a:latin typeface="隶书" panose="02010509060101010101" pitchFamily="49" charset="-122"/>
                <a:ea typeface="隶书" panose="02010509060101010101" pitchFamily="49" charset="-122"/>
                <a:sym typeface="微软雅黑" panose="020B0503020204020204" charset="-122"/>
              </a:rPr>
              <a:t>密切联系人民群众的考验</a:t>
            </a:r>
            <a:endParaRPr lang="zh-CN" altLang="en-US" sz="4000" dirty="0">
              <a:latin typeface="隶书" panose="02010509060101010101" pitchFamily="49" charset="-122"/>
              <a:ea typeface="隶书" panose="02010509060101010101" pitchFamily="49" charset="-122"/>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文本占位符 3"/>
          <p:cNvSpPr>
            <a:spLocks noGrp="1" noChangeArrowheads="1"/>
          </p:cNvSpPr>
          <p:nvPr>
            <p:ph sz="half" idx="4294967295"/>
          </p:nvPr>
        </p:nvSpPr>
        <p:spPr>
          <a:xfrm>
            <a:off x="2195830" y="405130"/>
            <a:ext cx="4690745" cy="625475"/>
          </a:xfrm>
        </p:spPr>
        <p:txBody>
          <a:bodyPr rtlCol="0" anchor="ctr">
            <a:normAutofit/>
          </a:bodyPr>
          <a:lstStyle/>
          <a:p>
            <a:pPr marL="44450" indent="0" algn="ctr" fontAlgn="auto">
              <a:spcBef>
                <a:spcPct val="0"/>
              </a:spcBef>
              <a:spcAft>
                <a:spcPts val="0"/>
              </a:spcAft>
              <a:buFontTx/>
              <a:buNone/>
              <a:defRPr/>
            </a:pPr>
            <a:r>
              <a:rPr lang="zh-CN" sz="2400" dirty="0">
                <a:solidFill>
                  <a:srgbClr val="FF0000"/>
                </a:solidFill>
                <a:latin typeface="+mj-ea"/>
                <a:ea typeface="+mj-ea"/>
                <a:cs typeface="+mn-cs"/>
                <a:sym typeface="宋体" panose="02010600030101010101" pitchFamily="2" charset="-122"/>
              </a:rPr>
              <a:t>抗战时期中共三三制：豆选干部</a:t>
            </a:r>
            <a:endParaRPr lang="zh-CN" dirty="0">
              <a:solidFill>
                <a:srgbClr val="FF0000"/>
              </a:solidFill>
              <a:latin typeface="+mj-ea"/>
              <a:ea typeface="+mj-ea"/>
              <a:cs typeface="+mn-cs"/>
            </a:endParaRPr>
          </a:p>
        </p:txBody>
      </p:sp>
      <p:pic>
        <p:nvPicPr>
          <p:cNvPr id="166914" name="Picture 3"/>
          <p:cNvPicPr>
            <a:picLocks noChangeAspect="1" noChangeArrowheads="1"/>
          </p:cNvPicPr>
          <p:nvPr/>
        </p:nvPicPr>
        <p:blipFill>
          <a:blip r:embed="rId2" cstate="print"/>
          <a:srcRect/>
          <a:stretch>
            <a:fillRect/>
          </a:stretch>
        </p:blipFill>
        <p:spPr bwMode="auto">
          <a:xfrm>
            <a:off x="1115695" y="1772920"/>
            <a:ext cx="6552565" cy="41548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标题 1"/>
          <p:cNvSpPr>
            <a:spLocks noGrp="1" noChangeArrowheads="1"/>
          </p:cNvSpPr>
          <p:nvPr>
            <p:ph type="title" idx="4294967295"/>
          </p:nvPr>
        </p:nvSpPr>
        <p:spPr>
          <a:xfrm>
            <a:off x="457200" y="276225"/>
            <a:ext cx="8075930" cy="1065530"/>
          </a:xfrm>
        </p:spPr>
        <p:txBody>
          <a:bodyPr rtlCol="0">
            <a:normAutofit fontScale="90000"/>
          </a:bodyPr>
          <a:lstStyle/>
          <a:p>
            <a:pPr fontAlgn="auto">
              <a:spcAft>
                <a:spcPts val="0"/>
              </a:spcAft>
              <a:defRPr/>
            </a:pPr>
            <a:r>
              <a:rPr lang="zh-CN" altLang="en-US" sz="2100" dirty="0">
                <a:solidFill>
                  <a:srgbClr val="2F2F2F"/>
                </a:solidFill>
                <a:latin typeface="楷体" panose="02010609060101010101" pitchFamily="49" charset="-122"/>
                <a:ea typeface="楷体" panose="02010609060101010101" pitchFamily="49" charset="-122"/>
                <a:sym typeface="微软雅黑" panose="020B0503020204020204" charset="-122"/>
              </a:rPr>
              <a:t/>
            </a:r>
            <a:br>
              <a:rPr lang="zh-CN" altLang="en-US" sz="2100" dirty="0">
                <a:solidFill>
                  <a:srgbClr val="2F2F2F"/>
                </a:solidFill>
                <a:latin typeface="楷体" panose="02010609060101010101" pitchFamily="49" charset="-122"/>
                <a:ea typeface="楷体" panose="02010609060101010101" pitchFamily="49" charset="-122"/>
                <a:sym typeface="微软雅黑" panose="020B0503020204020204" charset="-122"/>
              </a:rPr>
            </a:br>
            <a:r>
              <a:rPr lang="en-US" altLang="zh-CN" sz="2100" dirty="0">
                <a:solidFill>
                  <a:srgbClr val="2F2F2F"/>
                </a:solidFill>
                <a:latin typeface="楷体" panose="02010609060101010101" pitchFamily="49" charset="-122"/>
                <a:ea typeface="楷体" panose="02010609060101010101" pitchFamily="49" charset="-122"/>
                <a:sym typeface="微软雅黑" panose="020B0503020204020204" charset="-122"/>
              </a:rPr>
              <a:t/>
            </a:r>
            <a:br>
              <a:rPr lang="en-US" altLang="zh-CN" sz="2100" dirty="0">
                <a:solidFill>
                  <a:srgbClr val="2F2F2F"/>
                </a:solidFill>
                <a:latin typeface="楷体" panose="02010609060101010101" pitchFamily="49" charset="-122"/>
                <a:ea typeface="楷体" panose="02010609060101010101" pitchFamily="49" charset="-122"/>
                <a:sym typeface="微软雅黑" panose="020B0503020204020204" charset="-122"/>
              </a:rPr>
            </a:br>
            <a:r>
              <a:rPr lang="en-US" altLang="zh-CN" sz="2100" dirty="0">
                <a:solidFill>
                  <a:srgbClr val="2F2F2F"/>
                </a:solidFill>
                <a:latin typeface="楷体" panose="02010609060101010101" pitchFamily="49" charset="-122"/>
                <a:ea typeface="楷体" panose="02010609060101010101" pitchFamily="49" charset="-122"/>
                <a:sym typeface="微软雅黑" panose="020B0503020204020204" charset="-122"/>
              </a:rPr>
              <a:t/>
            </a:r>
            <a:br>
              <a:rPr lang="en-US" altLang="zh-CN" sz="2100" dirty="0">
                <a:solidFill>
                  <a:srgbClr val="2F2F2F"/>
                </a:solidFill>
                <a:latin typeface="楷体" panose="02010609060101010101" pitchFamily="49" charset="-122"/>
                <a:ea typeface="楷体" panose="02010609060101010101" pitchFamily="49" charset="-122"/>
                <a:sym typeface="微软雅黑" panose="020B0503020204020204" charset="-122"/>
              </a:rPr>
            </a:br>
            <a:r>
              <a:rPr lang="en-US" altLang="zh-CN" sz="2100" dirty="0">
                <a:solidFill>
                  <a:srgbClr val="2F2F2F"/>
                </a:solidFill>
                <a:latin typeface="楷体" panose="02010609060101010101" pitchFamily="49" charset="-122"/>
                <a:ea typeface="楷体" panose="02010609060101010101" pitchFamily="49" charset="-122"/>
                <a:sym typeface="微软雅黑" panose="020B0503020204020204" charset="-122"/>
              </a:rPr>
              <a:t/>
            </a:r>
            <a:br>
              <a:rPr lang="en-US" altLang="zh-CN" sz="2100" dirty="0">
                <a:solidFill>
                  <a:srgbClr val="2F2F2F"/>
                </a:solidFill>
                <a:latin typeface="楷体" panose="02010609060101010101" pitchFamily="49" charset="-122"/>
                <a:ea typeface="楷体" panose="02010609060101010101" pitchFamily="49" charset="-122"/>
                <a:sym typeface="微软雅黑" panose="020B0503020204020204" charset="-122"/>
              </a:rPr>
            </a:br>
            <a:r>
              <a:rPr lang="en-US" altLang="zh-CN" dirty="0">
                <a:solidFill>
                  <a:srgbClr val="FF0000"/>
                </a:solidFill>
                <a:latin typeface="+mj-ea"/>
                <a:sym typeface="华文中宋" panose="02010600040101010101" pitchFamily="2" charset="-122"/>
              </a:rPr>
              <a:t>《</a:t>
            </a:r>
            <a:r>
              <a:rPr lang="zh-CN" altLang="en-US" dirty="0">
                <a:solidFill>
                  <a:srgbClr val="FF0000"/>
                </a:solidFill>
                <a:latin typeface="+mj-ea"/>
                <a:sym typeface="华文中宋" panose="02010600040101010101" pitchFamily="2" charset="-122"/>
              </a:rPr>
              <a:t>史迪威与美国在华经验</a:t>
            </a:r>
            <a:r>
              <a:rPr lang="en-US" altLang="zh-CN" dirty="0">
                <a:solidFill>
                  <a:srgbClr val="FF0000"/>
                </a:solidFill>
                <a:latin typeface="+mj-ea"/>
                <a:sym typeface="华文中宋" panose="02010600040101010101" pitchFamily="2" charset="-122"/>
              </a:rPr>
              <a:t>》</a:t>
            </a:r>
            <a:r>
              <a:rPr lang="zh-CN" altLang="en-US" dirty="0">
                <a:solidFill>
                  <a:srgbClr val="FF0000"/>
                </a:solidFill>
                <a:latin typeface="+mj-ea"/>
                <a:sym typeface="华文中宋" panose="02010600040101010101" pitchFamily="2" charset="-122"/>
              </a:rPr>
              <a:t/>
            </a:r>
            <a:br>
              <a:rPr lang="zh-CN" altLang="en-US" dirty="0">
                <a:solidFill>
                  <a:srgbClr val="FF0000"/>
                </a:solidFill>
                <a:latin typeface="+mj-ea"/>
                <a:sym typeface="华文中宋" panose="02010600040101010101" pitchFamily="2" charset="-122"/>
              </a:rPr>
            </a:br>
            <a:r>
              <a:rPr lang="zh-CN" altLang="en-US" dirty="0">
                <a:solidFill>
                  <a:srgbClr val="FF0000"/>
                </a:solidFill>
                <a:latin typeface="+mj-ea"/>
                <a:sym typeface="微软雅黑" panose="020B0503020204020204" charset="-122"/>
              </a:rPr>
              <a:t/>
            </a:r>
            <a:br>
              <a:rPr lang="zh-CN" altLang="en-US" dirty="0">
                <a:solidFill>
                  <a:srgbClr val="FF0000"/>
                </a:solidFill>
                <a:latin typeface="+mj-ea"/>
                <a:sym typeface="微软雅黑" panose="020B0503020204020204" charset="-122"/>
              </a:rPr>
            </a:br>
            <a:endParaRPr lang="zh-CN" altLang="en-US" dirty="0">
              <a:solidFill>
                <a:srgbClr val="FF0000"/>
              </a:solidFill>
              <a:latin typeface="+mj-ea"/>
              <a:sym typeface="微软雅黑" panose="020B0503020204020204" charset="-122"/>
            </a:endParaRPr>
          </a:p>
        </p:txBody>
      </p:sp>
      <p:pic>
        <p:nvPicPr>
          <p:cNvPr id="167938" name="Picture 2"/>
          <p:cNvPicPr>
            <a:picLocks noGrp="1" noChangeAspect="1" noChangeArrowheads="1"/>
          </p:cNvPicPr>
          <p:nvPr>
            <p:ph idx="1"/>
          </p:nvPr>
        </p:nvPicPr>
        <p:blipFill>
          <a:blip r:embed="rId2" cstate="print"/>
          <a:srcRect/>
          <a:stretch>
            <a:fillRect/>
          </a:stretch>
        </p:blipFill>
        <p:spPr>
          <a:xfrm>
            <a:off x="827405" y="2237105"/>
            <a:ext cx="2500630" cy="3289935"/>
          </a:xfrm>
        </p:spPr>
      </p:pic>
      <p:sp>
        <p:nvSpPr>
          <p:cNvPr id="167939" name="矩形 3"/>
          <p:cNvSpPr>
            <a:spLocks noChangeArrowheads="1"/>
          </p:cNvSpPr>
          <p:nvPr/>
        </p:nvSpPr>
        <p:spPr bwMode="auto">
          <a:xfrm>
            <a:off x="3492500" y="1916430"/>
            <a:ext cx="5111750" cy="3539490"/>
          </a:xfrm>
          <a:prstGeom prst="rect">
            <a:avLst/>
          </a:prstGeom>
          <a:noFill/>
          <a:ln w="9525">
            <a:noFill/>
            <a:miter lim="800000"/>
          </a:ln>
        </p:spPr>
        <p:txBody>
          <a:bodyPr>
            <a:spAutoFit/>
          </a:bodyPr>
          <a:lstStyle/>
          <a:p>
            <a:pPr algn="just"/>
            <a:r>
              <a:rPr lang="zh-CN" altLang="en-US" sz="2800" dirty="0">
                <a:solidFill>
                  <a:srgbClr val="FF0000"/>
                </a:solidFill>
                <a:latin typeface="+mj-ea"/>
                <a:ea typeface="+mj-ea"/>
                <a:sym typeface="华文中宋" panose="02010600040101010101" pitchFamily="2" charset="-122"/>
              </a:rPr>
              <a:t>几位记者从延安回来</a:t>
            </a:r>
            <a:r>
              <a:rPr lang="en-US" altLang="zh-CN" sz="2800" dirty="0">
                <a:solidFill>
                  <a:srgbClr val="FF0000"/>
                </a:solidFill>
                <a:latin typeface="+mj-ea"/>
                <a:ea typeface="+mj-ea"/>
                <a:sym typeface="华文中宋" panose="02010600040101010101" pitchFamily="2" charset="-122"/>
              </a:rPr>
              <a:t>,</a:t>
            </a:r>
            <a:r>
              <a:rPr lang="zh-CN" altLang="en-US" sz="2800" dirty="0">
                <a:solidFill>
                  <a:srgbClr val="FF0000"/>
                </a:solidFill>
                <a:latin typeface="+mj-ea"/>
                <a:ea typeface="+mj-ea"/>
                <a:sym typeface="华文中宋" panose="02010600040101010101" pitchFamily="2" charset="-122"/>
              </a:rPr>
              <a:t>向蒋夫人赞扬共产党人廉洁奉公、富于理想和献身精神。宋美龄感触良深</a:t>
            </a:r>
            <a:r>
              <a:rPr lang="en-US" altLang="zh-CN" sz="2800" dirty="0">
                <a:solidFill>
                  <a:srgbClr val="FF0000"/>
                </a:solidFill>
                <a:latin typeface="+mj-ea"/>
                <a:ea typeface="+mj-ea"/>
                <a:sym typeface="华文中宋" panose="02010600040101010101" pitchFamily="2" charset="-122"/>
              </a:rPr>
              <a:t>,</a:t>
            </a:r>
            <a:r>
              <a:rPr lang="zh-CN" altLang="en-US" sz="2800" dirty="0">
                <a:solidFill>
                  <a:srgbClr val="FF0000"/>
                </a:solidFill>
                <a:latin typeface="+mj-ea"/>
                <a:ea typeface="+mj-ea"/>
                <a:sym typeface="华文中宋" panose="02010600040101010101" pitchFamily="2" charset="-122"/>
              </a:rPr>
              <a:t>默默地凝视长江几分钟后回身</a:t>
            </a:r>
            <a:r>
              <a:rPr lang="en-US" altLang="zh-CN" sz="2800" dirty="0">
                <a:solidFill>
                  <a:srgbClr val="FF0000"/>
                </a:solidFill>
                <a:latin typeface="+mj-ea"/>
                <a:ea typeface="+mj-ea"/>
                <a:sym typeface="华文中宋" panose="02010600040101010101" pitchFamily="2" charset="-122"/>
              </a:rPr>
              <a:t>,</a:t>
            </a:r>
            <a:r>
              <a:rPr lang="zh-CN" altLang="en-US" sz="2800" dirty="0">
                <a:solidFill>
                  <a:srgbClr val="FF0000"/>
                </a:solidFill>
                <a:latin typeface="+mj-ea"/>
                <a:ea typeface="+mj-ea"/>
                <a:sym typeface="华文中宋" panose="02010600040101010101" pitchFamily="2" charset="-122"/>
              </a:rPr>
              <a:t>说出了她毕生最悲伤的一句话</a:t>
            </a:r>
            <a:r>
              <a:rPr lang="zh-CN" altLang="en-US" sz="2800" dirty="0">
                <a:solidFill>
                  <a:srgbClr val="FF0000"/>
                </a:solidFill>
                <a:latin typeface="宋体" panose="02010600030101010101" pitchFamily="2" charset="-122"/>
                <a:ea typeface="华文楷体" panose="02010600040101010101" charset="-122"/>
                <a:sym typeface="华文中宋" panose="02010600040101010101" pitchFamily="2" charset="-122"/>
              </a:rPr>
              <a:t>：</a:t>
            </a:r>
            <a:r>
              <a:rPr lang="zh-CN" altLang="en-US" sz="2800" b="1" dirty="0">
                <a:solidFill>
                  <a:srgbClr val="FF0000"/>
                </a:solidFill>
                <a:latin typeface="宋体" panose="02010600030101010101" pitchFamily="2" charset="-122"/>
                <a:ea typeface="华文楷体" panose="02010600040101010101" charset="-122"/>
                <a:sym typeface="华文中宋" panose="02010600040101010101" pitchFamily="2" charset="-122"/>
              </a:rPr>
              <a:t>如果你们讲的有关他们的话是真的</a:t>
            </a:r>
            <a:r>
              <a:rPr lang="en-US" altLang="zh-CN" sz="2800" b="1" dirty="0">
                <a:solidFill>
                  <a:srgbClr val="FF0000"/>
                </a:solidFill>
                <a:latin typeface="宋体" panose="02010600030101010101" pitchFamily="2" charset="-122"/>
                <a:ea typeface="华文楷体" panose="02010600040101010101" charset="-122"/>
                <a:sym typeface="华文中宋" panose="02010600040101010101" pitchFamily="2" charset="-122"/>
              </a:rPr>
              <a:t>,</a:t>
            </a:r>
            <a:r>
              <a:rPr lang="zh-CN" altLang="en-US" sz="2800" b="1" dirty="0">
                <a:solidFill>
                  <a:srgbClr val="FF0000"/>
                </a:solidFill>
                <a:latin typeface="宋体" panose="02010600030101010101" pitchFamily="2" charset="-122"/>
                <a:ea typeface="华文楷体" panose="02010600040101010101" charset="-122"/>
                <a:sym typeface="华文中宋" panose="02010600040101010101" pitchFamily="2" charset="-122"/>
              </a:rPr>
              <a:t>那我只能说他们还没有尝到权力的真正滋味。</a:t>
            </a:r>
            <a:endParaRPr lang="zh-CN" altLang="en-US" b="1" dirty="0">
              <a:solidFill>
                <a:srgbClr val="FF0000"/>
              </a:solidFill>
              <a:latin typeface="宋体" panose="02010600030101010101" pitchFamily="2" charset="-122"/>
              <a:ea typeface="华文楷体" panose="02010600040101010101" charset="-122"/>
            </a:endParaRPr>
          </a:p>
        </p:txBody>
      </p:sp>
    </p:spTree>
  </p:cSld>
  <p:clrMapOvr>
    <a:masterClrMapping/>
  </p:clrMapOvr>
  <p:transition spd="med">
    <p:fade/>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idx="4294967295"/>
          </p:nvPr>
        </p:nvSpPr>
        <p:spPr>
          <a:xfrm>
            <a:off x="457200" y="274955"/>
            <a:ext cx="8230235" cy="1143635"/>
          </a:xfrm>
        </p:spPr>
        <p:txBody>
          <a:bodyPr/>
          <a:lstStyle/>
          <a:p>
            <a:pPr>
              <a:defRPr/>
            </a:pPr>
            <a:r>
              <a:rPr lang="zh-CN" altLang="en-US" sz="4000" b="1" dirty="0">
                <a:solidFill>
                  <a:srgbClr val="FF0000"/>
                </a:solidFill>
                <a:effectLst>
                  <a:outerShdw blurRad="38100" dist="38100" dir="2700000" algn="tl">
                    <a:srgbClr val="C0C0C0"/>
                  </a:outerShdw>
                </a:effectLst>
                <a:latin typeface="+mj-ea"/>
              </a:rPr>
              <a:t>历 史 与 现 实</a:t>
            </a:r>
          </a:p>
        </p:txBody>
      </p:sp>
      <p:sp>
        <p:nvSpPr>
          <p:cNvPr id="226307" name="内容占位符 4"/>
          <p:cNvSpPr>
            <a:spLocks noGrp="1"/>
          </p:cNvSpPr>
          <p:nvPr>
            <p:ph sz="half" idx="4294967295"/>
          </p:nvPr>
        </p:nvSpPr>
        <p:spPr>
          <a:xfrm>
            <a:off x="395537" y="1772816"/>
            <a:ext cx="3960564" cy="3778989"/>
          </a:xfrm>
        </p:spPr>
        <p:txBody>
          <a:bodyPr/>
          <a:lstStyle/>
          <a:p>
            <a:pPr>
              <a:buSzPct val="100000"/>
              <a:buNone/>
            </a:pPr>
            <a:r>
              <a:rPr lang="en-US" altLang="zh-CN" sz="2400" dirty="0">
                <a:solidFill>
                  <a:srgbClr val="FF0000"/>
                </a:solidFill>
                <a:latin typeface="+mn-ea"/>
              </a:rPr>
              <a:t>1945</a:t>
            </a:r>
            <a:r>
              <a:rPr lang="zh-CN" altLang="en-US" sz="2400" dirty="0">
                <a:solidFill>
                  <a:srgbClr val="FF0000"/>
                </a:solidFill>
                <a:latin typeface="+mn-ea"/>
              </a:rPr>
              <a:t>年</a:t>
            </a:r>
            <a:r>
              <a:rPr lang="en-US" altLang="zh-CN" sz="2400" dirty="0">
                <a:solidFill>
                  <a:srgbClr val="FF0000"/>
                </a:solidFill>
                <a:latin typeface="+mn-ea"/>
              </a:rPr>
              <a:t>7</a:t>
            </a:r>
            <a:r>
              <a:rPr lang="zh-CN" altLang="en-US" sz="2400" dirty="0">
                <a:solidFill>
                  <a:srgbClr val="FF0000"/>
                </a:solidFill>
                <a:latin typeface="+mn-ea"/>
              </a:rPr>
              <a:t>月</a:t>
            </a:r>
            <a:r>
              <a:rPr lang="en-US" altLang="zh-CN" sz="2400" dirty="0">
                <a:solidFill>
                  <a:srgbClr val="FF0000"/>
                </a:solidFill>
                <a:latin typeface="+mn-ea"/>
              </a:rPr>
              <a:t>4</a:t>
            </a:r>
            <a:r>
              <a:rPr lang="zh-CN" altLang="en-US" sz="2400" dirty="0">
                <a:solidFill>
                  <a:srgbClr val="FF0000"/>
                </a:solidFill>
                <a:latin typeface="+mn-ea"/>
              </a:rPr>
              <a:t>日下午，毛泽东邀请黄炎培等人到他住的窑洞里作客。毛问黄来延安考察有何感想</a:t>
            </a:r>
            <a:r>
              <a:rPr lang="en-US" altLang="zh-CN" sz="2400" dirty="0">
                <a:solidFill>
                  <a:srgbClr val="FF0000"/>
                </a:solidFill>
                <a:latin typeface="+mn-ea"/>
              </a:rPr>
              <a:t>?</a:t>
            </a:r>
            <a:r>
              <a:rPr lang="zh-CN" altLang="en-US" sz="2400" dirty="0">
                <a:solidFill>
                  <a:srgbClr val="FF0000"/>
                </a:solidFill>
                <a:latin typeface="+mn-ea"/>
              </a:rPr>
              <a:t>黄炎培坦然答道：“我生六十余年，耳闻的不说，所亲眼见到的，真所谓</a:t>
            </a:r>
            <a:r>
              <a:rPr lang="en-US" sz="2400" dirty="0">
                <a:solidFill>
                  <a:srgbClr val="FF0000"/>
                </a:solidFill>
                <a:latin typeface="+mn-ea"/>
              </a:rPr>
              <a:t>‘</a:t>
            </a:r>
            <a:r>
              <a:rPr lang="zh-CN" altLang="en-US" sz="2400" dirty="0">
                <a:solidFill>
                  <a:srgbClr val="FF0000"/>
                </a:solidFill>
                <a:latin typeface="+mn-ea"/>
              </a:rPr>
              <a:t>其兴也浡焉，其亡也忽焉’</a:t>
            </a:r>
            <a:r>
              <a:rPr lang="zh-CN" altLang="en-US" sz="2400" dirty="0">
                <a:latin typeface="+mn-ea"/>
              </a:rPr>
              <a:t>。</a:t>
            </a:r>
          </a:p>
          <a:p>
            <a:endParaRPr lang="zh-CN" altLang="en-US" sz="2400" dirty="0">
              <a:latin typeface="华文新魏" panose="02010800040101010101" pitchFamily="2" charset="-122"/>
              <a:ea typeface="华文新魏" panose="02010800040101010101" pitchFamily="2" charset="-122"/>
            </a:endParaRPr>
          </a:p>
        </p:txBody>
      </p:sp>
      <p:pic>
        <p:nvPicPr>
          <p:cNvPr id="226309" name="Picture 2"/>
          <p:cNvPicPr>
            <a:picLocks noChangeAspect="1" noChangeArrowheads="1"/>
          </p:cNvPicPr>
          <p:nvPr/>
        </p:nvPicPr>
        <p:blipFill>
          <a:blip r:embed="rId2" cstate="print"/>
          <a:srcRect/>
          <a:stretch>
            <a:fillRect/>
          </a:stretch>
        </p:blipFill>
        <p:spPr bwMode="auto">
          <a:xfrm>
            <a:off x="6644005" y="1928495"/>
            <a:ext cx="4723765" cy="2774950"/>
          </a:xfrm>
          <a:prstGeom prst="rect">
            <a:avLst/>
          </a:prstGeom>
          <a:noFill/>
          <a:ln w="9525">
            <a:noFill/>
            <a:miter lim="800000"/>
            <a:headEnd/>
            <a:tailEnd/>
          </a:ln>
        </p:spPr>
      </p:pic>
      <p:pic>
        <p:nvPicPr>
          <p:cNvPr id="226310" name="Picture 2"/>
          <p:cNvPicPr>
            <a:picLocks noChangeAspect="1" noChangeArrowheads="1"/>
          </p:cNvPicPr>
          <p:nvPr/>
        </p:nvPicPr>
        <p:blipFill>
          <a:blip r:embed="rId3" cstate="print"/>
          <a:srcRect/>
          <a:stretch>
            <a:fillRect/>
          </a:stretch>
        </p:blipFill>
        <p:spPr bwMode="auto">
          <a:xfrm>
            <a:off x="4429125" y="2071370"/>
            <a:ext cx="2000250" cy="26003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内容占位符 5"/>
          <p:cNvSpPr>
            <a:spLocks noGrp="1"/>
          </p:cNvSpPr>
          <p:nvPr>
            <p:ph idx="4294967295"/>
          </p:nvPr>
        </p:nvSpPr>
        <p:spPr>
          <a:xfrm>
            <a:off x="466725" y="428625"/>
            <a:ext cx="8137525" cy="6024880"/>
          </a:xfrm>
        </p:spPr>
        <p:txBody>
          <a:bodyPr/>
          <a:lstStyle/>
          <a:p>
            <a:pPr marL="81280" indent="0">
              <a:lnSpc>
                <a:spcPct val="150000"/>
              </a:lnSpc>
              <a:buFont typeface="Wingdings 2" panose="05020102010507070707" pitchFamily="18" charset="2"/>
              <a:buNone/>
            </a:pPr>
            <a:r>
              <a:rPr lang="zh-CN" altLang="en-US" sz="2800" dirty="0">
                <a:solidFill>
                  <a:srgbClr val="FF0000"/>
                </a:solidFill>
                <a:latin typeface="+mn-ea"/>
              </a:rPr>
              <a:t>    一人，一家，一团体，一地方，乃至一国，不少单位都没有能跳出这周期率的支配力。</a:t>
            </a:r>
            <a:endParaRPr lang="en-US" sz="2800" dirty="0">
              <a:solidFill>
                <a:srgbClr val="FF0000"/>
              </a:solidFill>
              <a:latin typeface="+mn-ea"/>
            </a:endParaRPr>
          </a:p>
          <a:p>
            <a:pPr marL="81280" indent="0">
              <a:lnSpc>
                <a:spcPct val="150000"/>
              </a:lnSpc>
              <a:buFont typeface="Wingdings 2" panose="05020102010507070707" pitchFamily="18" charset="2"/>
              <a:buNone/>
            </a:pPr>
            <a:r>
              <a:rPr lang="zh-CN" altLang="en-US" sz="2800" dirty="0">
                <a:solidFill>
                  <a:srgbClr val="FF0000"/>
                </a:solidFill>
                <a:latin typeface="+mn-ea"/>
              </a:rPr>
              <a:t>    一部历史，‘政怠宦成’的也有</a:t>
            </a:r>
            <a:r>
              <a:rPr lang="en-US" altLang="zh-CN" sz="2800" dirty="0">
                <a:solidFill>
                  <a:srgbClr val="FF0000"/>
                </a:solidFill>
                <a:latin typeface="+mn-ea"/>
              </a:rPr>
              <a:t>,’</a:t>
            </a:r>
            <a:r>
              <a:rPr lang="zh-CN" altLang="en-US" sz="2800" dirty="0">
                <a:solidFill>
                  <a:srgbClr val="FF0000"/>
                </a:solidFill>
                <a:latin typeface="+mn-ea"/>
              </a:rPr>
              <a:t>人亡政息的也有，</a:t>
            </a:r>
            <a:r>
              <a:rPr lang="en-US" sz="2800" dirty="0">
                <a:solidFill>
                  <a:srgbClr val="FF0000"/>
                </a:solidFill>
                <a:latin typeface="+mn-ea"/>
              </a:rPr>
              <a:t>‘</a:t>
            </a:r>
            <a:r>
              <a:rPr lang="zh-CN" altLang="en-US" sz="2800" dirty="0">
                <a:solidFill>
                  <a:srgbClr val="FF0000"/>
                </a:solidFill>
                <a:latin typeface="+mn-ea"/>
              </a:rPr>
              <a:t>求荣取辱’的也有，总之没有能跳出这周期率。”</a:t>
            </a:r>
            <a:endParaRPr lang="en-US" sz="2800" dirty="0">
              <a:solidFill>
                <a:srgbClr val="FF0000"/>
              </a:solidFill>
              <a:latin typeface="+mn-ea"/>
            </a:endParaRPr>
          </a:p>
          <a:p>
            <a:pPr marL="81280" indent="0">
              <a:lnSpc>
                <a:spcPct val="150000"/>
              </a:lnSpc>
              <a:buFont typeface="Wingdings 2" panose="05020102010507070707" pitchFamily="18" charset="2"/>
              <a:buNone/>
            </a:pPr>
            <a:r>
              <a:rPr lang="zh-CN" altLang="en-US" sz="2800" dirty="0">
                <a:solidFill>
                  <a:srgbClr val="FF0000"/>
                </a:solidFill>
                <a:latin typeface="+mn-ea"/>
              </a:rPr>
              <a:t>    毛泽东当即非常自信地回答：“我们已经找到新路，我们能跳出这周期律。这条路，就是民主。只有让人民来监督政府，政府才不敢松懈。只有人人起来负责，才不会人亡政息。”</a:t>
            </a:r>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idx="4294967295"/>
          </p:nvPr>
        </p:nvSpPr>
        <p:spPr>
          <a:xfrm>
            <a:off x="457200" y="274955"/>
            <a:ext cx="8075930" cy="1137920"/>
          </a:xfrm>
        </p:spPr>
        <p:txBody>
          <a:bodyPr rtlCol="0">
            <a:normAutofit/>
          </a:bodyPr>
          <a:lstStyle/>
          <a:p>
            <a:pPr fontAlgn="auto">
              <a:spcAft>
                <a:spcPts val="0"/>
              </a:spcAft>
              <a:defRPr/>
            </a:pPr>
            <a:r>
              <a:rPr lang="zh-CN" altLang="zh-CN" sz="3200" dirty="0">
                <a:solidFill>
                  <a:srgbClr val="FF0000"/>
                </a:solidFill>
                <a:latin typeface="+mj-ea"/>
                <a:sym typeface="微软雅黑" panose="020B0503020204020204" charset="-122"/>
              </a:rPr>
              <a:t>1948</a:t>
            </a:r>
            <a:r>
              <a:rPr lang="zh-CN" sz="3200" dirty="0">
                <a:solidFill>
                  <a:srgbClr val="FF0000"/>
                </a:solidFill>
                <a:latin typeface="+mj-ea"/>
                <a:sym typeface="Franklin Gothic Medium" panose="020B0603020102090204" pitchFamily="34" charset="0"/>
              </a:rPr>
              <a:t>年</a:t>
            </a:r>
            <a:r>
              <a:rPr lang="zh-CN" altLang="zh-CN" sz="3200" dirty="0">
                <a:solidFill>
                  <a:srgbClr val="FF0000"/>
                </a:solidFill>
                <a:latin typeface="+mj-ea"/>
                <a:sym typeface="微软雅黑" panose="020B0503020204020204" charset="-122"/>
              </a:rPr>
              <a:t>12</a:t>
            </a:r>
            <a:r>
              <a:rPr lang="zh-CN" sz="3200" dirty="0">
                <a:solidFill>
                  <a:srgbClr val="FF0000"/>
                </a:solidFill>
                <a:latin typeface="+mj-ea"/>
                <a:sym typeface="Franklin Gothic Medium" panose="020B0603020102090204" pitchFamily="34" charset="0"/>
              </a:rPr>
              <a:t>月，刘少奇在对马列学院第一班学员的讲话时指出：</a:t>
            </a:r>
          </a:p>
        </p:txBody>
      </p:sp>
      <p:sp>
        <p:nvSpPr>
          <p:cNvPr id="160771" name="Rectangle 3"/>
          <p:cNvSpPr>
            <a:spLocks noGrp="1" noChangeArrowheads="1"/>
          </p:cNvSpPr>
          <p:nvPr>
            <p:ph idx="1"/>
          </p:nvPr>
        </p:nvSpPr>
        <p:spPr>
          <a:xfrm>
            <a:off x="827405" y="1844675"/>
            <a:ext cx="4105275" cy="4686300"/>
          </a:xfrm>
        </p:spPr>
        <p:txBody>
          <a:bodyPr rtlCol="0">
            <a:normAutofit/>
          </a:bodyPr>
          <a:lstStyle/>
          <a:p>
            <a:pPr fontAlgn="auto">
              <a:spcAft>
                <a:spcPts val="0"/>
              </a:spcAft>
              <a:defRPr/>
            </a:pPr>
            <a:r>
              <a:rPr lang="zh-CN" altLang="zh-CN" dirty="0">
                <a:latin typeface="楷体" panose="02010609060101010101" pitchFamily="49" charset="-122"/>
                <a:ea typeface="楷体" panose="02010609060101010101" pitchFamily="49" charset="-122"/>
                <a:cs typeface="+mn-cs"/>
                <a:sym typeface="楷体" panose="02010609060101010101" pitchFamily="49" charset="-122"/>
              </a:rPr>
              <a:t> </a:t>
            </a:r>
            <a:r>
              <a:rPr lang="zh-CN" altLang="zh-CN" dirty="0">
                <a:solidFill>
                  <a:srgbClr val="FF0000"/>
                </a:solidFill>
                <a:latin typeface="+mj-ea"/>
                <a:ea typeface="+mj-ea"/>
                <a:cs typeface="+mn-cs"/>
                <a:sym typeface="楷体" panose="02010609060101010101" pitchFamily="49" charset="-122"/>
              </a:rPr>
              <a:t>“</a:t>
            </a:r>
            <a:r>
              <a:rPr lang="zh-CN" dirty="0">
                <a:solidFill>
                  <a:srgbClr val="FF0000"/>
                </a:solidFill>
                <a:latin typeface="+mj-ea"/>
                <a:ea typeface="+mj-ea"/>
                <a:cs typeface="+mn-cs"/>
                <a:sym typeface="楷体" panose="02010609060101010101" pitchFamily="49" charset="-122"/>
              </a:rPr>
              <a:t>得了天下，要能守住，不容易。很多人担心，我们未得天下时艰苦奋斗，得天下后可能同国民党一样腐化。他们这种担心有点理由。”</a:t>
            </a:r>
          </a:p>
          <a:p>
            <a:pPr fontAlgn="auto">
              <a:spcAft>
                <a:spcPts val="0"/>
              </a:spcAft>
              <a:buFont typeface="Wingdings 2" panose="05020102010507070707"/>
              <a:buNone/>
              <a:defRPr/>
            </a:pPr>
            <a:endParaRPr lang="zh-CN" altLang="zh-CN" dirty="0">
              <a:solidFill>
                <a:srgbClr val="FDE11C"/>
              </a:solidFill>
              <a:cs typeface="+mn-cs"/>
            </a:endParaRPr>
          </a:p>
        </p:txBody>
      </p:sp>
      <p:pic>
        <p:nvPicPr>
          <p:cNvPr id="168963" name="Picture 4"/>
          <p:cNvPicPr>
            <a:picLocks noChangeAspect="1" noChangeArrowheads="1"/>
          </p:cNvPicPr>
          <p:nvPr/>
        </p:nvPicPr>
        <p:blipFill>
          <a:blip r:embed="rId2" cstate="print"/>
          <a:srcRect/>
          <a:stretch>
            <a:fillRect/>
          </a:stretch>
        </p:blipFill>
        <p:spPr bwMode="auto">
          <a:xfrm>
            <a:off x="5364480" y="1989455"/>
            <a:ext cx="2736850" cy="36715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3"/>
          <p:cNvSpPr>
            <a:spLocks noGrp="1" noChangeArrowheads="1"/>
          </p:cNvSpPr>
          <p:nvPr>
            <p:ph type="title" idx="4294967295"/>
          </p:nvPr>
        </p:nvSpPr>
        <p:spPr>
          <a:xfrm>
            <a:off x="457200" y="276225"/>
            <a:ext cx="7860030" cy="1065530"/>
          </a:xfrm>
        </p:spPr>
        <p:txBody>
          <a:bodyPr rtlCol="0">
            <a:normAutofit/>
          </a:bodyPr>
          <a:lstStyle/>
          <a:p>
            <a:pPr fontAlgn="auto">
              <a:spcAft>
                <a:spcPts val="0"/>
              </a:spcAft>
              <a:defRPr/>
            </a:pPr>
            <a:r>
              <a:rPr lang="zh-CN" altLang="zh-CN" sz="2100" dirty="0">
                <a:solidFill>
                  <a:srgbClr val="2F2F2F"/>
                </a:solidFill>
                <a:sym typeface="Franklin Gothic Medium" panose="020B0603020102090204" pitchFamily="34" charset="0"/>
              </a:rPr>
              <a:t/>
            </a:r>
            <a:br>
              <a:rPr lang="zh-CN" altLang="zh-CN" sz="2100" dirty="0">
                <a:solidFill>
                  <a:srgbClr val="2F2F2F"/>
                </a:solidFill>
                <a:sym typeface="Franklin Gothic Medium" panose="020B0603020102090204" pitchFamily="34" charset="0"/>
              </a:rPr>
            </a:br>
            <a:r>
              <a:rPr lang="zh-CN" sz="3600" dirty="0">
                <a:solidFill>
                  <a:srgbClr val="FF0000"/>
                </a:solidFill>
                <a:latin typeface="+mj-ea"/>
                <a:sym typeface="Franklin Gothic Medium" panose="020B0603020102090204" pitchFamily="34" charset="0"/>
              </a:rPr>
              <a:t>防止党内贵族阶层的形成</a:t>
            </a:r>
            <a:endParaRPr lang="zh-CN" sz="3600" dirty="0">
              <a:solidFill>
                <a:srgbClr val="FF0000"/>
              </a:solidFill>
              <a:latin typeface="+mj-ea"/>
              <a:sym typeface="微软雅黑" panose="020B0503020204020204" charset="-122"/>
            </a:endParaRPr>
          </a:p>
        </p:txBody>
      </p:sp>
      <p:sp>
        <p:nvSpPr>
          <p:cNvPr id="161795" name="内容占位符 2"/>
          <p:cNvSpPr>
            <a:spLocks noGrp="1" noChangeArrowheads="1"/>
          </p:cNvSpPr>
          <p:nvPr>
            <p:ph idx="1"/>
          </p:nvPr>
        </p:nvSpPr>
        <p:spPr>
          <a:xfrm>
            <a:off x="533400" y="1557655"/>
            <a:ext cx="4038600" cy="4895850"/>
          </a:xfrm>
        </p:spPr>
        <p:txBody>
          <a:bodyPr rtlCol="0">
            <a:normAutofit/>
          </a:bodyPr>
          <a:lstStyle/>
          <a:p>
            <a:pPr marL="365125" indent="-282575" algn="just" fontAlgn="auto">
              <a:lnSpc>
                <a:spcPct val="150000"/>
              </a:lnSpc>
              <a:spcAft>
                <a:spcPts val="0"/>
              </a:spcAft>
              <a:defRPr/>
            </a:pPr>
            <a:r>
              <a:rPr lang="zh-CN" altLang="en-US" sz="2000" dirty="0">
                <a:solidFill>
                  <a:srgbClr val="FF0000"/>
                </a:solidFill>
                <a:latin typeface="+mj-ea"/>
                <a:ea typeface="+mj-ea"/>
                <a:cs typeface="+mn-cs"/>
              </a:rPr>
              <a:t>   </a:t>
            </a:r>
            <a:r>
              <a:rPr lang="en-US" altLang="zh-CN" sz="2400" dirty="0">
                <a:solidFill>
                  <a:srgbClr val="FF0000"/>
                </a:solidFill>
                <a:latin typeface="+mj-ea"/>
                <a:ea typeface="+mj-ea"/>
                <a:cs typeface="+mn-cs"/>
                <a:sym typeface="楷体" panose="02010609060101010101" pitchFamily="49" charset="-122"/>
              </a:rPr>
              <a:t>1949</a:t>
            </a:r>
            <a:r>
              <a:rPr lang="zh-CN" altLang="en-US" sz="2400" dirty="0">
                <a:solidFill>
                  <a:srgbClr val="FF0000"/>
                </a:solidFill>
                <a:latin typeface="+mj-ea"/>
                <a:ea typeface="+mj-ea"/>
                <a:cs typeface="+mn-cs"/>
                <a:sym typeface="楷体" panose="02010609060101010101" pitchFamily="49" charset="-122"/>
              </a:rPr>
              <a:t>年</a:t>
            </a:r>
            <a:r>
              <a:rPr lang="en-US" altLang="zh-CN" sz="2400" dirty="0">
                <a:solidFill>
                  <a:srgbClr val="FF0000"/>
                </a:solidFill>
                <a:latin typeface="+mj-ea"/>
                <a:ea typeface="+mj-ea"/>
                <a:cs typeface="+mn-cs"/>
                <a:sym typeface="楷体" panose="02010609060101010101" pitchFamily="49" charset="-122"/>
              </a:rPr>
              <a:t>3</a:t>
            </a:r>
            <a:r>
              <a:rPr lang="zh-CN" altLang="en-US" sz="2400" dirty="0">
                <a:solidFill>
                  <a:srgbClr val="FF0000"/>
                </a:solidFill>
                <a:latin typeface="+mj-ea"/>
                <a:ea typeface="+mj-ea"/>
                <a:cs typeface="+mn-cs"/>
                <a:sym typeface="楷体" panose="02010609060101010101" pitchFamily="49" charset="-122"/>
              </a:rPr>
              <a:t>月毛泽东：特别警惕</a:t>
            </a:r>
            <a:r>
              <a:rPr lang="en-US" sz="2400" dirty="0">
                <a:solidFill>
                  <a:srgbClr val="FF0000"/>
                </a:solidFill>
                <a:latin typeface="+mj-ea"/>
                <a:ea typeface="+mj-ea"/>
                <a:cs typeface="+mn-cs"/>
                <a:sym typeface="楷体" panose="02010609060101010101" pitchFamily="49" charset="-122"/>
              </a:rPr>
              <a:t>“</a:t>
            </a:r>
            <a:r>
              <a:rPr lang="zh-CN" altLang="en-US" sz="2400" dirty="0">
                <a:solidFill>
                  <a:srgbClr val="FF0000"/>
                </a:solidFill>
                <a:latin typeface="+mj-ea"/>
                <a:ea typeface="+mj-ea"/>
                <a:cs typeface="+mn-cs"/>
                <a:sym typeface="楷体" panose="02010609060101010101" pitchFamily="49" charset="-122"/>
              </a:rPr>
              <a:t>用糖衣裹着的炮弹的攻击</a:t>
            </a:r>
            <a:r>
              <a:rPr lang="en-US" sz="2400" dirty="0">
                <a:solidFill>
                  <a:srgbClr val="FF0000"/>
                </a:solidFill>
                <a:latin typeface="+mj-ea"/>
                <a:ea typeface="+mj-ea"/>
                <a:cs typeface="+mn-cs"/>
                <a:sym typeface="楷体" panose="02010609060101010101" pitchFamily="49" charset="-122"/>
              </a:rPr>
              <a:t>”</a:t>
            </a:r>
            <a:r>
              <a:rPr lang="zh-CN" altLang="en-US" sz="2400" dirty="0">
                <a:solidFill>
                  <a:srgbClr val="FF0000"/>
                </a:solidFill>
                <a:latin typeface="+mj-ea"/>
                <a:ea typeface="+mj-ea"/>
                <a:cs typeface="+mn-cs"/>
                <a:sym typeface="楷体" panose="02010609060101010101" pitchFamily="49" charset="-122"/>
              </a:rPr>
              <a:t>，谨防在</a:t>
            </a:r>
            <a:r>
              <a:rPr lang="en-US" sz="2400" dirty="0">
                <a:solidFill>
                  <a:srgbClr val="FF0000"/>
                </a:solidFill>
                <a:latin typeface="+mj-ea"/>
                <a:ea typeface="+mj-ea"/>
                <a:cs typeface="+mn-cs"/>
                <a:sym typeface="楷体" panose="02010609060101010101" pitchFamily="49" charset="-122"/>
              </a:rPr>
              <a:t>“</a:t>
            </a:r>
            <a:r>
              <a:rPr lang="zh-CN" altLang="en-US" sz="2400" dirty="0">
                <a:solidFill>
                  <a:srgbClr val="FF0000"/>
                </a:solidFill>
                <a:latin typeface="+mj-ea"/>
                <a:ea typeface="+mj-ea"/>
                <a:cs typeface="+mn-cs"/>
                <a:sym typeface="楷体" panose="02010609060101010101" pitchFamily="49" charset="-122"/>
              </a:rPr>
              <a:t>糖弹</a:t>
            </a:r>
            <a:r>
              <a:rPr lang="en-US" sz="2400" dirty="0">
                <a:solidFill>
                  <a:srgbClr val="FF0000"/>
                </a:solidFill>
                <a:latin typeface="+mj-ea"/>
                <a:ea typeface="+mj-ea"/>
                <a:cs typeface="+mn-cs"/>
                <a:sym typeface="楷体" panose="02010609060101010101" pitchFamily="49" charset="-122"/>
              </a:rPr>
              <a:t>”</a:t>
            </a:r>
            <a:r>
              <a:rPr lang="zh-CN" altLang="en-US" sz="2400" dirty="0">
                <a:solidFill>
                  <a:srgbClr val="FF0000"/>
                </a:solidFill>
                <a:latin typeface="+mj-ea"/>
                <a:ea typeface="+mj-ea"/>
                <a:cs typeface="+mn-cs"/>
                <a:sym typeface="楷体" panose="02010609060101010101" pitchFamily="49" charset="-122"/>
              </a:rPr>
              <a:t>面前打败仗；务必</a:t>
            </a:r>
            <a:r>
              <a:rPr lang="en-US" sz="2400" dirty="0">
                <a:solidFill>
                  <a:srgbClr val="FF0000"/>
                </a:solidFill>
                <a:latin typeface="+mj-ea"/>
                <a:ea typeface="+mj-ea"/>
                <a:cs typeface="+mn-cs"/>
                <a:sym typeface="楷体" panose="02010609060101010101" pitchFamily="49" charset="-122"/>
              </a:rPr>
              <a:t>“</a:t>
            </a:r>
            <a:r>
              <a:rPr lang="zh-CN" altLang="en-US" sz="2400" dirty="0">
                <a:solidFill>
                  <a:srgbClr val="FF0000"/>
                </a:solidFill>
                <a:latin typeface="+mj-ea"/>
                <a:ea typeface="+mj-ea"/>
                <a:cs typeface="+mn-cs"/>
                <a:sym typeface="楷体" panose="02010609060101010101" pitchFamily="49" charset="-122"/>
              </a:rPr>
              <a:t>继续地保持谦虚、谨慎、不骄、不躁的作风</a:t>
            </a:r>
            <a:r>
              <a:rPr lang="en-US" sz="2400" dirty="0">
                <a:solidFill>
                  <a:srgbClr val="FF0000"/>
                </a:solidFill>
                <a:latin typeface="+mj-ea"/>
                <a:ea typeface="+mj-ea"/>
                <a:cs typeface="+mn-cs"/>
                <a:sym typeface="楷体" panose="02010609060101010101" pitchFamily="49" charset="-122"/>
              </a:rPr>
              <a:t>”</a:t>
            </a:r>
            <a:r>
              <a:rPr lang="zh-CN" altLang="en-US" sz="2400" dirty="0">
                <a:solidFill>
                  <a:srgbClr val="FF0000"/>
                </a:solidFill>
                <a:latin typeface="+mj-ea"/>
                <a:ea typeface="+mj-ea"/>
                <a:cs typeface="+mn-cs"/>
                <a:sym typeface="楷体" panose="02010609060101010101" pitchFamily="49" charset="-122"/>
              </a:rPr>
              <a:t>，务必</a:t>
            </a:r>
            <a:r>
              <a:rPr lang="en-US" sz="2400" dirty="0">
                <a:solidFill>
                  <a:srgbClr val="FF0000"/>
                </a:solidFill>
                <a:latin typeface="+mj-ea"/>
                <a:ea typeface="+mj-ea"/>
                <a:cs typeface="+mn-cs"/>
                <a:sym typeface="楷体" panose="02010609060101010101" pitchFamily="49" charset="-122"/>
              </a:rPr>
              <a:t>“</a:t>
            </a:r>
            <a:r>
              <a:rPr lang="zh-CN" altLang="en-US" sz="2400" dirty="0">
                <a:solidFill>
                  <a:srgbClr val="FF0000"/>
                </a:solidFill>
                <a:latin typeface="+mj-ea"/>
                <a:ea typeface="+mj-ea"/>
                <a:cs typeface="+mn-cs"/>
                <a:sym typeface="楷体" panose="02010609060101010101" pitchFamily="49" charset="-122"/>
              </a:rPr>
              <a:t>继续地保持艰苦奋斗的作风</a:t>
            </a:r>
            <a:r>
              <a:rPr lang="en-US" sz="2400" dirty="0">
                <a:solidFill>
                  <a:srgbClr val="FF0000"/>
                </a:solidFill>
                <a:latin typeface="+mj-ea"/>
                <a:ea typeface="+mj-ea"/>
                <a:cs typeface="+mn-cs"/>
                <a:sym typeface="楷体" panose="02010609060101010101" pitchFamily="49" charset="-122"/>
              </a:rPr>
              <a:t>”</a:t>
            </a:r>
            <a:r>
              <a:rPr lang="zh-CN" altLang="en-US" sz="2400" dirty="0">
                <a:solidFill>
                  <a:srgbClr val="FF0000"/>
                </a:solidFill>
                <a:latin typeface="+mj-ea"/>
                <a:ea typeface="+mj-ea"/>
                <a:cs typeface="+mn-cs"/>
                <a:sym typeface="楷体" panose="02010609060101010101" pitchFamily="49" charset="-122"/>
              </a:rPr>
              <a:t>。</a:t>
            </a:r>
            <a:endParaRPr lang="en-US" sz="2400" dirty="0">
              <a:solidFill>
                <a:srgbClr val="FF0000"/>
              </a:solidFill>
              <a:latin typeface="+mj-ea"/>
              <a:ea typeface="+mj-ea"/>
              <a:cs typeface="+mn-cs"/>
              <a:sym typeface="楷体" panose="02010609060101010101" pitchFamily="49" charset="-122"/>
            </a:endParaRPr>
          </a:p>
          <a:p>
            <a:pPr marL="365125" indent="-282575" fontAlgn="auto">
              <a:spcAft>
                <a:spcPts val="0"/>
              </a:spcAft>
              <a:buFont typeface="Wingdings 2" panose="05020102010507070707" pitchFamily="18" charset="2"/>
              <a:buChar char="ß"/>
              <a:defRPr/>
            </a:pPr>
            <a:endParaRPr lang="zh-CN" altLang="en-US" sz="2000" dirty="0">
              <a:cs typeface="+mn-cs"/>
            </a:endParaRPr>
          </a:p>
        </p:txBody>
      </p:sp>
      <p:pic>
        <p:nvPicPr>
          <p:cNvPr id="169987" name="Picture 5"/>
          <p:cNvPicPr>
            <a:picLocks noChangeAspect="1" noChangeArrowheads="1"/>
          </p:cNvPicPr>
          <p:nvPr/>
        </p:nvPicPr>
        <p:blipFill>
          <a:blip r:embed="rId2" cstate="print"/>
          <a:srcRect/>
          <a:stretch>
            <a:fillRect/>
          </a:stretch>
        </p:blipFill>
        <p:spPr bwMode="auto">
          <a:xfrm>
            <a:off x="4716780" y="1557655"/>
            <a:ext cx="3671570" cy="47605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8"/>
          <p:cNvPicPr>
            <a:picLocks noChangeAspect="1" noChangeArrowheads="1"/>
          </p:cNvPicPr>
          <p:nvPr/>
        </p:nvPicPr>
        <p:blipFill>
          <a:blip r:embed="rId2" cstate="print"/>
          <a:srcRect/>
          <a:stretch>
            <a:fillRect/>
          </a:stretch>
        </p:blipFill>
        <p:spPr bwMode="auto">
          <a:xfrm>
            <a:off x="857250" y="1714500"/>
            <a:ext cx="3667125" cy="2381250"/>
          </a:xfrm>
          <a:prstGeom prst="rect">
            <a:avLst/>
          </a:prstGeom>
          <a:noFill/>
          <a:ln w="9525">
            <a:noFill/>
            <a:miter lim="800000"/>
            <a:headEnd/>
            <a:tailEnd/>
          </a:ln>
        </p:spPr>
      </p:pic>
      <p:sp>
        <p:nvSpPr>
          <p:cNvPr id="171010" name="TextBox 4"/>
          <p:cNvSpPr>
            <a:spLocks noChangeArrowheads="1"/>
          </p:cNvSpPr>
          <p:nvPr/>
        </p:nvSpPr>
        <p:spPr bwMode="auto">
          <a:xfrm>
            <a:off x="1044575" y="1052830"/>
            <a:ext cx="3743325" cy="396875"/>
          </a:xfrm>
          <a:prstGeom prst="rect">
            <a:avLst/>
          </a:prstGeom>
          <a:noFill/>
          <a:ln w="9525">
            <a:noFill/>
            <a:miter lim="800000"/>
          </a:ln>
        </p:spPr>
        <p:txBody>
          <a:bodyPr>
            <a:spAutoFit/>
          </a:bodyPr>
          <a:lstStyle/>
          <a:p>
            <a:r>
              <a:rPr lang="zh-CN" altLang="en-US" sz="2000" b="1">
                <a:solidFill>
                  <a:srgbClr val="FF0000"/>
                </a:solidFill>
                <a:latin typeface="宋体" panose="02010600030101010101" pitchFamily="2" charset="-122"/>
                <a:ea typeface="华文楷体" panose="02010600040101010101" charset="-122"/>
                <a:sym typeface="楷体" panose="02010609060101010101" pitchFamily="49" charset="-122"/>
              </a:rPr>
              <a:t>在香烟纸上写下“宁关不屈”</a:t>
            </a:r>
          </a:p>
        </p:txBody>
      </p:sp>
      <p:sp>
        <p:nvSpPr>
          <p:cNvPr id="171011" name="TextBox 6"/>
          <p:cNvSpPr>
            <a:spLocks noChangeArrowheads="1"/>
          </p:cNvSpPr>
          <p:nvPr/>
        </p:nvSpPr>
        <p:spPr bwMode="auto">
          <a:xfrm>
            <a:off x="755650" y="4437380"/>
            <a:ext cx="7597775" cy="1569720"/>
          </a:xfrm>
          <a:prstGeom prst="rect">
            <a:avLst/>
          </a:prstGeom>
          <a:noFill/>
          <a:ln w="9525">
            <a:noFill/>
            <a:miter lim="800000"/>
          </a:ln>
        </p:spPr>
        <p:txBody>
          <a:bodyPr>
            <a:spAutoFit/>
          </a:bodyPr>
          <a:lstStyle/>
          <a:p>
            <a:pPr algn="just"/>
            <a:r>
              <a:rPr lang="zh-CN" altLang="en-US" sz="2400" b="1">
                <a:solidFill>
                  <a:srgbClr val="FF0000"/>
                </a:solidFill>
                <a:latin typeface="华文新魏" panose="02010800040101010101" pitchFamily="2" charset="-122"/>
                <a:ea typeface="华文楷体" panose="02010600040101010101" charset="-122"/>
                <a:sym typeface="华文新魏" panose="02010800040101010101" pitchFamily="2" charset="-122"/>
              </a:rPr>
              <a:t>许晓轩烈士遗言：</a:t>
            </a:r>
          </a:p>
          <a:p>
            <a:pPr algn="just"/>
            <a:r>
              <a:rPr lang="zh-CN" altLang="en-US" sz="2400" b="1">
                <a:solidFill>
                  <a:srgbClr val="FF0000"/>
                </a:solidFill>
                <a:latin typeface="华文新魏" panose="02010800040101010101" pitchFamily="2" charset="-122"/>
                <a:ea typeface="华文楷体" panose="02010600040101010101" charset="-122"/>
                <a:sym typeface="楷体" panose="02010609060101010101" pitchFamily="49" charset="-122"/>
              </a:rPr>
              <a:t>请转告党，我做到了党教导我的一切，在生命的最后几分钟仍将是这样，希望组织上经常注意整党、整风，清楚非无产阶级意识。</a:t>
            </a:r>
          </a:p>
        </p:txBody>
      </p:sp>
      <p:pic>
        <p:nvPicPr>
          <p:cNvPr id="171012" name="Picture 5"/>
          <p:cNvPicPr>
            <a:picLocks noChangeAspect="1" noChangeArrowheads="1"/>
          </p:cNvPicPr>
          <p:nvPr/>
        </p:nvPicPr>
        <p:blipFill>
          <a:blip r:embed="rId3" cstate="print"/>
          <a:srcRect/>
          <a:stretch>
            <a:fillRect/>
          </a:stretch>
        </p:blipFill>
        <p:spPr bwMode="auto">
          <a:xfrm>
            <a:off x="5076825" y="692150"/>
            <a:ext cx="2837180" cy="3638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0050"/>
                                        </p:tgtEl>
                                        <p:attrNameLst>
                                          <p:attrName>style.visibility</p:attrName>
                                        </p:attrNameLst>
                                      </p:cBhvr>
                                      <p:to>
                                        <p:strVal val="visible"/>
                                      </p:to>
                                    </p:set>
                                    <p:animEffect>
                                      <p:cBhvr>
                                        <p:cTn id="7" dur="1000"/>
                                        <p:tgtEl>
                                          <p:spTgt spid="130050"/>
                                        </p:tgtEl>
                                      </p:cBhvr>
                                    </p:animEffect>
                                    <p:anim calcmode="lin" valueType="num">
                                      <p:cBhvr>
                                        <p:cTn id="8" dur="1000" fill="hold"/>
                                        <p:tgtEl>
                                          <p:spTgt spid="130050"/>
                                        </p:tgtEl>
                                        <p:attrNameLst>
                                          <p:attrName>ppt_x</p:attrName>
                                        </p:attrNameLst>
                                      </p:cBhvr>
                                      <p:tavLst>
                                        <p:tav tm="0">
                                          <p:val>
                                            <p:strVal val="#ppt_x"/>
                                          </p:val>
                                        </p:tav>
                                        <p:tav tm="100000">
                                          <p:val>
                                            <p:strVal val="#ppt_x"/>
                                          </p:val>
                                        </p:tav>
                                      </p:tavLst>
                                    </p:anim>
                                    <p:anim calcmode="lin" valueType="num">
                                      <p:cBhvr>
                                        <p:cTn id="9" dur="1000" fill="hold"/>
                                        <p:tgtEl>
                                          <p:spTgt spid="130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3" name="Picture 4"/>
          <p:cNvPicPr>
            <a:picLocks noChangeAspect="1" noChangeArrowheads="1"/>
          </p:cNvPicPr>
          <p:nvPr/>
        </p:nvPicPr>
        <p:blipFill>
          <a:blip r:embed="rId2" cstate="print"/>
          <a:srcRect/>
          <a:stretch>
            <a:fillRect/>
          </a:stretch>
        </p:blipFill>
        <p:spPr bwMode="auto">
          <a:xfrm>
            <a:off x="3286125" y="786130"/>
            <a:ext cx="2082800" cy="2928620"/>
          </a:xfrm>
          <a:prstGeom prst="rect">
            <a:avLst/>
          </a:prstGeom>
          <a:noFill/>
          <a:ln w="9525">
            <a:noFill/>
            <a:miter lim="800000"/>
            <a:headEnd/>
            <a:tailEnd/>
          </a:ln>
        </p:spPr>
      </p:pic>
      <p:pic>
        <p:nvPicPr>
          <p:cNvPr id="172034" name="Picture 3"/>
          <p:cNvPicPr>
            <a:picLocks noChangeAspect="1" noChangeArrowheads="1"/>
          </p:cNvPicPr>
          <p:nvPr/>
        </p:nvPicPr>
        <p:blipFill>
          <a:blip r:embed="rId3" cstate="print"/>
          <a:srcRect/>
          <a:stretch>
            <a:fillRect/>
          </a:stretch>
        </p:blipFill>
        <p:spPr bwMode="auto">
          <a:xfrm>
            <a:off x="1071880" y="786130"/>
            <a:ext cx="2071370" cy="2928620"/>
          </a:xfrm>
          <a:prstGeom prst="rect">
            <a:avLst/>
          </a:prstGeom>
          <a:noFill/>
          <a:ln w="9525">
            <a:noFill/>
            <a:miter lim="800000"/>
            <a:headEnd/>
            <a:tailEnd/>
          </a:ln>
        </p:spPr>
      </p:pic>
      <p:sp>
        <p:nvSpPr>
          <p:cNvPr id="5" name="TextBox 4"/>
          <p:cNvSpPr txBox="1"/>
          <p:nvPr/>
        </p:nvSpPr>
        <p:spPr>
          <a:xfrm>
            <a:off x="929005" y="4215130"/>
            <a:ext cx="7715250" cy="1938020"/>
          </a:xfrm>
          <a:prstGeom prst="rect">
            <a:avLst/>
          </a:prstGeom>
          <a:noFill/>
        </p:spPr>
        <p:txBody>
          <a:bodyPr>
            <a:spAutoFit/>
          </a:bodyPr>
          <a:lstStyle/>
          <a:p>
            <a:pPr fontAlgn="auto">
              <a:spcBef>
                <a:spcPts val="0"/>
              </a:spcBef>
              <a:spcAft>
                <a:spcPts val="0"/>
              </a:spcAft>
              <a:defRPr/>
            </a:pPr>
            <a:r>
              <a:rPr lang="zh-CN" altLang="en-US" sz="2400" dirty="0">
                <a:solidFill>
                  <a:srgbClr val="FF0000"/>
                </a:solidFill>
                <a:latin typeface="+mj-ea"/>
                <a:ea typeface="+mj-ea"/>
                <a:cs typeface="+mn-cs"/>
              </a:rPr>
              <a:t>车耀先遗信：</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出身贫困，不可骄傲；创业艰难，不可奢华；努力不懈，不可安逸。</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能以谦、俭、劳三字为立身之本，而补余不足；以骄、奢、逸三字为终身之戒，而做一个健全之国民</a:t>
            </a: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7" name="Picture 5"/>
          <p:cNvPicPr>
            <a:picLocks noChangeAspect="1" noChangeArrowheads="1"/>
          </p:cNvPicPr>
          <p:nvPr/>
        </p:nvPicPr>
        <p:blipFill>
          <a:blip r:embed="rId2" cstate="print"/>
          <a:srcRect/>
          <a:stretch>
            <a:fillRect/>
          </a:stretch>
        </p:blipFill>
        <p:spPr bwMode="auto">
          <a:xfrm>
            <a:off x="2357755" y="2929255"/>
            <a:ext cx="1857375" cy="3000375"/>
          </a:xfrm>
          <a:prstGeom prst="rect">
            <a:avLst/>
          </a:prstGeom>
          <a:noFill/>
          <a:ln w="9525">
            <a:noFill/>
            <a:miter lim="800000"/>
            <a:headEnd/>
            <a:tailEnd/>
          </a:ln>
        </p:spPr>
      </p:pic>
      <p:pic>
        <p:nvPicPr>
          <p:cNvPr id="173058" name="Picture 4"/>
          <p:cNvPicPr>
            <a:picLocks noChangeAspect="1" noChangeArrowheads="1"/>
          </p:cNvPicPr>
          <p:nvPr/>
        </p:nvPicPr>
        <p:blipFill>
          <a:blip r:embed="rId3" cstate="print"/>
          <a:srcRect/>
          <a:stretch>
            <a:fillRect/>
          </a:stretch>
        </p:blipFill>
        <p:spPr bwMode="auto">
          <a:xfrm>
            <a:off x="500380" y="786130"/>
            <a:ext cx="1884045" cy="3000375"/>
          </a:xfrm>
          <a:prstGeom prst="rect">
            <a:avLst/>
          </a:prstGeom>
          <a:noFill/>
          <a:ln w="9525">
            <a:noFill/>
            <a:miter lim="800000"/>
            <a:headEnd/>
            <a:tailEnd/>
          </a:ln>
        </p:spPr>
      </p:pic>
      <p:sp>
        <p:nvSpPr>
          <p:cNvPr id="6" name="TextBox 5"/>
          <p:cNvSpPr txBox="1"/>
          <p:nvPr/>
        </p:nvSpPr>
        <p:spPr>
          <a:xfrm>
            <a:off x="3535680" y="1285875"/>
            <a:ext cx="4893945" cy="5572125"/>
          </a:xfrm>
          <a:prstGeom prst="rect">
            <a:avLst/>
          </a:prstGeom>
          <a:noFill/>
        </p:spPr>
        <p:txBody>
          <a:bodyPr vert="eaVert">
            <a:spAutoFit/>
          </a:bodyPr>
          <a:lstStyle/>
          <a:p>
            <a:pPr fontAlgn="auto">
              <a:spcBef>
                <a:spcPts val="0"/>
              </a:spcBef>
              <a:spcAft>
                <a:spcPts val="0"/>
              </a:spcAft>
              <a:defRPr/>
            </a:pPr>
            <a:r>
              <a:rPr lang="zh-CN" altLang="en-US" sz="2800" dirty="0">
                <a:solidFill>
                  <a:srgbClr val="FF0000"/>
                </a:solidFill>
                <a:latin typeface="+mj-ea"/>
                <a:ea typeface="+mj-ea"/>
                <a:cs typeface="+mn-cs"/>
              </a:rPr>
              <a:t>德琪，不要哭</a:t>
            </a:r>
            <a:endParaRPr lang="en-US" altLang="zh-CN" sz="2800" dirty="0">
              <a:solidFill>
                <a:srgbClr val="FF0000"/>
              </a:solidFill>
              <a:latin typeface="+mj-ea"/>
              <a:ea typeface="+mj-ea"/>
              <a:cs typeface="+mn-cs"/>
            </a:endParaRPr>
          </a:p>
          <a:p>
            <a:pPr fontAlgn="auto">
              <a:spcBef>
                <a:spcPts val="0"/>
              </a:spcBef>
              <a:spcAft>
                <a:spcPts val="0"/>
              </a:spcAft>
              <a:defRPr/>
            </a:pPr>
            <a:r>
              <a:rPr lang="zh-CN" altLang="en-US" sz="2800" dirty="0">
                <a:solidFill>
                  <a:srgbClr val="FF0000"/>
                </a:solidFill>
                <a:latin typeface="+mj-ea"/>
                <a:ea typeface="+mj-ea"/>
                <a:cs typeface="+mn-cs"/>
              </a:rPr>
              <a:t>眼泪洗不尽你的不幸</a:t>
            </a:r>
            <a:endParaRPr lang="en-US" altLang="zh-CN" sz="2800" dirty="0">
              <a:solidFill>
                <a:srgbClr val="FF0000"/>
              </a:solidFill>
              <a:latin typeface="+mj-ea"/>
              <a:ea typeface="+mj-ea"/>
              <a:cs typeface="+mn-cs"/>
            </a:endParaRPr>
          </a:p>
          <a:p>
            <a:pPr fontAlgn="auto">
              <a:spcBef>
                <a:spcPts val="0"/>
              </a:spcBef>
              <a:spcAft>
                <a:spcPts val="0"/>
              </a:spcAft>
              <a:defRPr/>
            </a:pPr>
            <a:r>
              <a:rPr lang="zh-CN" altLang="en-US" sz="2800" dirty="0">
                <a:solidFill>
                  <a:srgbClr val="FF0000"/>
                </a:solidFill>
                <a:latin typeface="+mj-ea"/>
                <a:ea typeface="+mj-ea"/>
                <a:cs typeface="+mn-cs"/>
              </a:rPr>
              <a:t>好好教养我们的孩子</a:t>
            </a:r>
            <a:endParaRPr lang="en-US" altLang="zh-CN" sz="2800" dirty="0">
              <a:solidFill>
                <a:srgbClr val="FF0000"/>
              </a:solidFill>
              <a:latin typeface="+mj-ea"/>
              <a:ea typeface="+mj-ea"/>
              <a:cs typeface="+mn-cs"/>
            </a:endParaRPr>
          </a:p>
          <a:p>
            <a:pPr fontAlgn="auto">
              <a:spcBef>
                <a:spcPts val="0"/>
              </a:spcBef>
              <a:spcAft>
                <a:spcPts val="0"/>
              </a:spcAft>
              <a:defRPr/>
            </a:pPr>
            <a:r>
              <a:rPr lang="zh-CN" altLang="en-US" sz="2800" dirty="0">
                <a:solidFill>
                  <a:srgbClr val="FF0000"/>
                </a:solidFill>
                <a:latin typeface="+mj-ea"/>
                <a:ea typeface="+mj-ea"/>
                <a:cs typeface="+mn-cs"/>
              </a:rPr>
              <a:t>使他比我更有用</a:t>
            </a:r>
            <a:endParaRPr lang="en-US" altLang="zh-CN" sz="2800" dirty="0">
              <a:solidFill>
                <a:srgbClr val="FF0000"/>
              </a:solidFill>
              <a:latin typeface="+mj-ea"/>
              <a:ea typeface="+mj-ea"/>
              <a:cs typeface="+mn-cs"/>
            </a:endParaRPr>
          </a:p>
          <a:p>
            <a:pPr fontAlgn="auto">
              <a:spcBef>
                <a:spcPts val="0"/>
              </a:spcBef>
              <a:spcAft>
                <a:spcPts val="0"/>
              </a:spcAft>
              <a:defRPr/>
            </a:pPr>
            <a:r>
              <a:rPr lang="zh-CN" altLang="en-US" sz="2800" dirty="0">
                <a:solidFill>
                  <a:srgbClr val="FF0000"/>
                </a:solidFill>
                <a:latin typeface="+mj-ea"/>
                <a:ea typeface="+mj-ea"/>
                <a:cs typeface="+mn-cs"/>
              </a:rPr>
              <a:t>记住、记住</a:t>
            </a:r>
            <a:endParaRPr lang="en-US" altLang="zh-CN" sz="2800" dirty="0">
              <a:solidFill>
                <a:srgbClr val="FF0000"/>
              </a:solidFill>
              <a:latin typeface="+mj-ea"/>
              <a:ea typeface="+mj-ea"/>
              <a:cs typeface="+mn-cs"/>
            </a:endParaRPr>
          </a:p>
          <a:p>
            <a:pPr fontAlgn="auto">
              <a:spcBef>
                <a:spcPts val="0"/>
              </a:spcBef>
              <a:spcAft>
                <a:spcPts val="0"/>
              </a:spcAft>
              <a:defRPr/>
            </a:pPr>
            <a:r>
              <a:rPr lang="zh-CN" altLang="en-US" sz="2800" dirty="0">
                <a:solidFill>
                  <a:srgbClr val="FF0000"/>
                </a:solidFill>
                <a:latin typeface="+mj-ea"/>
                <a:ea typeface="+mj-ea"/>
                <a:cs typeface="+mn-cs"/>
              </a:rPr>
              <a:t>我最后仍然是爱你的</a:t>
            </a:r>
            <a:endParaRPr lang="en-US" altLang="zh-CN" sz="2800" dirty="0">
              <a:solidFill>
                <a:srgbClr val="FF0000"/>
              </a:solidFill>
              <a:latin typeface="+mj-ea"/>
              <a:ea typeface="+mj-ea"/>
              <a:cs typeface="+mn-cs"/>
            </a:endParaRPr>
          </a:p>
          <a:p>
            <a:pPr fontAlgn="auto">
              <a:spcBef>
                <a:spcPts val="0"/>
              </a:spcBef>
              <a:spcAft>
                <a:spcPts val="0"/>
              </a:spcAft>
              <a:defRPr/>
            </a:pPr>
            <a:r>
              <a:rPr lang="zh-CN" altLang="en-US" sz="2800" dirty="0">
                <a:solidFill>
                  <a:srgbClr val="FF0000"/>
                </a:solidFill>
                <a:latin typeface="+mj-ea"/>
                <a:ea typeface="+mj-ea"/>
                <a:cs typeface="+mn-cs"/>
              </a:rPr>
              <a:t>还有一宗，</a:t>
            </a:r>
            <a:endParaRPr lang="en-US" altLang="zh-CN" sz="2800" dirty="0">
              <a:solidFill>
                <a:srgbClr val="FF0000"/>
              </a:solidFill>
              <a:latin typeface="+mj-ea"/>
              <a:ea typeface="+mj-ea"/>
              <a:cs typeface="+mn-cs"/>
            </a:endParaRPr>
          </a:p>
          <a:p>
            <a:pPr fontAlgn="auto">
              <a:spcBef>
                <a:spcPts val="0"/>
              </a:spcBef>
              <a:spcAft>
                <a:spcPts val="0"/>
              </a:spcAft>
              <a:defRPr/>
            </a:pPr>
            <a:r>
              <a:rPr lang="zh-CN" altLang="en-US" sz="2800" dirty="0">
                <a:solidFill>
                  <a:srgbClr val="FF0000"/>
                </a:solidFill>
                <a:latin typeface="+mj-ea"/>
                <a:ea typeface="+mj-ea"/>
                <a:cs typeface="+mn-cs"/>
              </a:rPr>
              <a:t>你一定要再结婚</a:t>
            </a:r>
            <a:endParaRPr lang="en-US" altLang="zh-CN" sz="2800" dirty="0">
              <a:solidFill>
                <a:srgbClr val="FF0000"/>
              </a:solidFill>
              <a:latin typeface="+mj-ea"/>
              <a:ea typeface="+mj-ea"/>
              <a:cs typeface="+mn-cs"/>
            </a:endParaRPr>
          </a:p>
          <a:p>
            <a:pPr fontAlgn="auto">
              <a:spcBef>
                <a:spcPts val="0"/>
              </a:spcBef>
              <a:spcAft>
                <a:spcPts val="0"/>
              </a:spcAft>
              <a:defRPr/>
            </a:pPr>
            <a:r>
              <a:rPr lang="zh-CN" altLang="en-US" sz="2800" dirty="0">
                <a:solidFill>
                  <a:srgbClr val="FF0000"/>
                </a:solidFill>
                <a:latin typeface="+mj-ea"/>
                <a:ea typeface="+mj-ea"/>
                <a:cs typeface="+mn-cs"/>
              </a:rPr>
              <a:t>祝福，我至爱的贤妻</a:t>
            </a:r>
            <a:r>
              <a:rPr lang="zh-CN" altLang="en-US" sz="2400" dirty="0">
                <a:solidFill>
                  <a:srgbClr val="FF0000"/>
                </a:solidFill>
                <a:latin typeface="+mj-ea"/>
                <a:ea typeface="+mj-ea"/>
                <a:cs typeface="+mn-cs"/>
              </a:rPr>
              <a:t>。</a:t>
            </a:r>
            <a:endParaRPr lang="en-US" altLang="zh-CN" sz="2400" dirty="0">
              <a:solidFill>
                <a:srgbClr val="FF0000"/>
              </a:solidFill>
              <a:latin typeface="+mj-ea"/>
              <a:ea typeface="+mj-ea"/>
              <a:cs typeface="+mn-cs"/>
            </a:endParaRPr>
          </a:p>
          <a:p>
            <a:pPr fontAlgn="auto">
              <a:spcBef>
                <a:spcPts val="0"/>
              </a:spcBef>
              <a:spcAft>
                <a:spcPts val="0"/>
              </a:spcAft>
              <a:defRPr/>
            </a:pPr>
            <a:endParaRPr lang="en-US" altLang="zh-CN" dirty="0">
              <a:latin typeface="+mn-lt"/>
              <a:ea typeface="+mn-ea"/>
              <a:cs typeface="+mn-cs"/>
            </a:endParaRPr>
          </a:p>
          <a:p>
            <a:pPr fontAlgn="auto">
              <a:spcBef>
                <a:spcPts val="0"/>
              </a:spcBef>
              <a:spcAft>
                <a:spcPts val="0"/>
              </a:spcAft>
              <a:defRPr/>
            </a:pPr>
            <a:endParaRPr lang="en-US" altLang="zh-CN" dirty="0">
              <a:latin typeface="+mn-lt"/>
              <a:ea typeface="+mn-ea"/>
              <a:cs typeface="+mn-cs"/>
            </a:endParaRPr>
          </a:p>
          <a:p>
            <a:pPr fontAlgn="auto">
              <a:spcBef>
                <a:spcPts val="0"/>
              </a:spcBef>
              <a:spcAft>
                <a:spcPts val="0"/>
              </a:spcAft>
              <a:defRPr/>
            </a:pPr>
            <a:endParaRPr lang="en-US" altLang="zh-CN" dirty="0">
              <a:latin typeface="+mn-lt"/>
              <a:ea typeface="+mn-ea"/>
              <a:cs typeface="+mn-cs"/>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1" name="Picture 4"/>
          <p:cNvPicPr>
            <a:picLocks noChangeAspect="1" noChangeArrowheads="1"/>
          </p:cNvPicPr>
          <p:nvPr/>
        </p:nvPicPr>
        <p:blipFill>
          <a:blip r:embed="rId2" cstate="print"/>
          <a:srcRect/>
          <a:stretch>
            <a:fillRect/>
          </a:stretch>
        </p:blipFill>
        <p:spPr bwMode="auto">
          <a:xfrm>
            <a:off x="929005" y="1000125"/>
            <a:ext cx="2357120" cy="3215005"/>
          </a:xfrm>
          <a:prstGeom prst="rect">
            <a:avLst/>
          </a:prstGeom>
          <a:noFill/>
          <a:ln w="9525">
            <a:noFill/>
            <a:miter lim="800000"/>
            <a:headEnd/>
            <a:tailEnd/>
          </a:ln>
        </p:spPr>
      </p:pic>
      <p:sp>
        <p:nvSpPr>
          <p:cNvPr id="5" name="TextBox 4"/>
          <p:cNvSpPr txBox="1"/>
          <p:nvPr/>
        </p:nvSpPr>
        <p:spPr>
          <a:xfrm>
            <a:off x="3929380" y="1000125"/>
            <a:ext cx="4306570" cy="4800600"/>
          </a:xfrm>
          <a:prstGeom prst="rect">
            <a:avLst/>
          </a:prstGeom>
          <a:noFill/>
        </p:spPr>
        <p:txBody>
          <a:bodyPr>
            <a:spAutoFit/>
          </a:bodyPr>
          <a:lstStyle/>
          <a:p>
            <a:pPr fontAlgn="auto">
              <a:spcBef>
                <a:spcPts val="0"/>
              </a:spcBef>
              <a:spcAft>
                <a:spcPts val="0"/>
              </a:spcAft>
              <a:defRPr/>
            </a:pPr>
            <a:r>
              <a:rPr lang="zh-CN" altLang="en-US" sz="2400" dirty="0">
                <a:solidFill>
                  <a:srgbClr val="FF0000"/>
                </a:solidFill>
                <a:latin typeface="+mj-ea"/>
                <a:ea typeface="+mj-ea"/>
                <a:cs typeface="+mn-cs"/>
              </a:rPr>
              <a:t>蓝蒂裕</a:t>
            </a:r>
            <a:r>
              <a:rPr lang="en-US" altLang="zh-CN" sz="2400" dirty="0">
                <a:solidFill>
                  <a:srgbClr val="FF0000"/>
                </a:solidFill>
                <a:latin typeface="+mj-ea"/>
                <a:ea typeface="+mj-ea"/>
                <a:cs typeface="+mn-cs"/>
              </a:rPr>
              <a:t>《</a:t>
            </a:r>
            <a:r>
              <a:rPr lang="zh-CN" altLang="en-US" sz="2400" dirty="0">
                <a:solidFill>
                  <a:srgbClr val="FF0000"/>
                </a:solidFill>
                <a:latin typeface="+mj-ea"/>
                <a:ea typeface="+mj-ea"/>
                <a:cs typeface="+mn-cs"/>
              </a:rPr>
              <a:t>示儿</a:t>
            </a:r>
            <a:r>
              <a:rPr lang="en-US" altLang="zh-CN" sz="2400" dirty="0">
                <a:solidFill>
                  <a:srgbClr val="FF0000"/>
                </a:solidFill>
                <a:latin typeface="+mj-ea"/>
                <a:ea typeface="+mj-ea"/>
                <a:cs typeface="+mn-cs"/>
              </a:rPr>
              <a:t>》</a:t>
            </a:r>
            <a:r>
              <a:rPr lang="zh-CN" altLang="en-US" sz="2400" dirty="0">
                <a:solidFill>
                  <a:srgbClr val="FF0000"/>
                </a:solidFill>
                <a:latin typeface="+mj-ea"/>
                <a:ea typeface="+mj-ea"/>
                <a:cs typeface="+mn-cs"/>
              </a:rPr>
              <a:t>遗诗</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你，耕荒</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我亲爱的孩子</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从荒沙中来，都荒沙中去</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今夜</a:t>
            </a:r>
            <a:r>
              <a:rPr lang="en-US" altLang="zh-CN" sz="2400" dirty="0">
                <a:solidFill>
                  <a:srgbClr val="FF0000"/>
                </a:solidFill>
                <a:latin typeface="+mj-ea"/>
                <a:ea typeface="+mj-ea"/>
                <a:cs typeface="+mn-cs"/>
              </a:rPr>
              <a:t>——</a:t>
            </a:r>
          </a:p>
          <a:p>
            <a:pPr fontAlgn="auto">
              <a:spcBef>
                <a:spcPts val="0"/>
              </a:spcBef>
              <a:spcAft>
                <a:spcPts val="0"/>
              </a:spcAft>
              <a:defRPr/>
            </a:pPr>
            <a:r>
              <a:rPr lang="zh-CN" altLang="en-US" sz="2400" dirty="0">
                <a:solidFill>
                  <a:srgbClr val="FF0000"/>
                </a:solidFill>
                <a:latin typeface="+mj-ea"/>
                <a:ea typeface="+mj-ea"/>
                <a:cs typeface="+mn-cs"/>
              </a:rPr>
              <a:t>我要与你永别了</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满街狼犬、遍地荆棘</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给你什么遗嘱呢？</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今后</a:t>
            </a:r>
            <a:r>
              <a:rPr lang="en-US" altLang="zh-CN" sz="2400" dirty="0">
                <a:solidFill>
                  <a:srgbClr val="FF0000"/>
                </a:solidFill>
                <a:latin typeface="+mj-ea"/>
                <a:ea typeface="+mj-ea"/>
                <a:cs typeface="+mn-cs"/>
              </a:rPr>
              <a:t>——</a:t>
            </a:r>
          </a:p>
          <a:p>
            <a:pPr fontAlgn="auto">
              <a:spcBef>
                <a:spcPts val="0"/>
              </a:spcBef>
              <a:spcAft>
                <a:spcPts val="0"/>
              </a:spcAft>
              <a:defRPr/>
            </a:pPr>
            <a:r>
              <a:rPr lang="zh-CN" altLang="en-US" sz="2400" dirty="0">
                <a:solidFill>
                  <a:srgbClr val="FF0000"/>
                </a:solidFill>
                <a:latin typeface="+mj-ea"/>
                <a:ea typeface="+mj-ea"/>
                <a:cs typeface="+mn-cs"/>
              </a:rPr>
              <a:t>愿你用变秋天为春天的精神</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把祖国的荒沙</a:t>
            </a:r>
            <a:endParaRPr lang="en-US" altLang="zh-CN" sz="2400" dirty="0">
              <a:solidFill>
                <a:srgbClr val="FF0000"/>
              </a:solidFill>
              <a:latin typeface="+mj-ea"/>
              <a:ea typeface="+mj-ea"/>
              <a:cs typeface="+mn-cs"/>
            </a:endParaRPr>
          </a:p>
          <a:p>
            <a:pPr fontAlgn="auto">
              <a:spcBef>
                <a:spcPts val="0"/>
              </a:spcBef>
              <a:spcAft>
                <a:spcPts val="0"/>
              </a:spcAft>
              <a:defRPr/>
            </a:pPr>
            <a:r>
              <a:rPr lang="zh-CN" altLang="en-US" sz="2400" dirty="0">
                <a:solidFill>
                  <a:srgbClr val="FF0000"/>
                </a:solidFill>
                <a:latin typeface="+mj-ea"/>
                <a:ea typeface="+mj-ea"/>
                <a:cs typeface="+mn-cs"/>
              </a:rPr>
              <a:t>耕种为美丽的园林</a:t>
            </a:r>
            <a:endParaRPr lang="en-US" altLang="zh-CN" sz="2400" dirty="0">
              <a:solidFill>
                <a:srgbClr val="FF0000"/>
              </a:solidFill>
              <a:latin typeface="+mj-ea"/>
              <a:ea typeface="+mj-ea"/>
              <a:cs typeface="+mn-cs"/>
            </a:endParaRPr>
          </a:p>
          <a:p>
            <a:pPr fontAlgn="auto">
              <a:spcBef>
                <a:spcPts val="0"/>
              </a:spcBef>
              <a:spcAft>
                <a:spcPts val="0"/>
              </a:spcAft>
              <a:defRPr/>
            </a:pPr>
            <a:endParaRPr lang="zh-CN" altLang="en-US" dirty="0">
              <a:latin typeface="+mn-lt"/>
              <a:ea typeface="+mn-ea"/>
              <a:cs typeface="+mn-cs"/>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标题 1"/>
          <p:cNvSpPr>
            <a:spLocks noGrp="1"/>
          </p:cNvSpPr>
          <p:nvPr>
            <p:ph type="title"/>
          </p:nvPr>
        </p:nvSpPr>
        <p:spPr>
          <a:xfrm>
            <a:off x="457200" y="274955"/>
            <a:ext cx="8230235" cy="1143635"/>
          </a:xfrm>
        </p:spPr>
        <p:txBody>
          <a:bodyPr rtlCol="0">
            <a:normAutofit/>
          </a:bodyPr>
          <a:lstStyle/>
          <a:p>
            <a:pPr fontAlgn="auto">
              <a:spcAft>
                <a:spcPts val="0"/>
              </a:spcAft>
              <a:defRPr/>
            </a:pPr>
            <a:r>
              <a:rPr lang="zh-CN" altLang="en-US" dirty="0">
                <a:solidFill>
                  <a:srgbClr val="FF0000"/>
                </a:solidFill>
                <a:latin typeface="+mj-ea"/>
              </a:rPr>
              <a:t>习近平</a:t>
            </a:r>
            <a:r>
              <a:rPr lang="en-US" altLang="zh-CN" dirty="0">
                <a:solidFill>
                  <a:srgbClr val="FF0000"/>
                </a:solidFill>
                <a:latin typeface="+mj-ea"/>
              </a:rPr>
              <a:t>2016</a:t>
            </a:r>
            <a:r>
              <a:rPr lang="zh-CN" altLang="en-US" dirty="0">
                <a:solidFill>
                  <a:srgbClr val="FF0000"/>
                </a:solidFill>
                <a:latin typeface="+mj-ea"/>
              </a:rPr>
              <a:t>年视察重庆的讲话</a:t>
            </a:r>
          </a:p>
        </p:txBody>
      </p:sp>
      <p:sp>
        <p:nvSpPr>
          <p:cNvPr id="167939" name="内容占位符 2"/>
          <p:cNvSpPr>
            <a:spLocks noGrp="1"/>
          </p:cNvSpPr>
          <p:nvPr>
            <p:ph idx="1"/>
          </p:nvPr>
        </p:nvSpPr>
        <p:spPr>
          <a:xfrm>
            <a:off x="457200" y="1600200"/>
            <a:ext cx="8230235" cy="4526915"/>
          </a:xfrm>
        </p:spPr>
        <p:txBody>
          <a:bodyPr rtlCol="0">
            <a:normAutofit/>
          </a:bodyPr>
          <a:lstStyle/>
          <a:p>
            <a:pPr fontAlgn="auto">
              <a:spcAft>
                <a:spcPts val="0"/>
              </a:spcAft>
              <a:buFont typeface="Wingdings 2" panose="05020102010507070707"/>
              <a:buNone/>
              <a:defRPr/>
            </a:pPr>
            <a:r>
              <a:rPr lang="en-US" altLang="zh-CN" sz="2800" dirty="0">
                <a:solidFill>
                  <a:srgbClr val="FF0000"/>
                </a:solidFill>
                <a:latin typeface="+mj-ea"/>
                <a:ea typeface="+mj-ea"/>
                <a:cs typeface="+mn-cs"/>
              </a:rPr>
              <a:t>     </a:t>
            </a:r>
            <a:r>
              <a:rPr lang="zh-CN" sz="2800" dirty="0">
                <a:solidFill>
                  <a:srgbClr val="FF0000"/>
                </a:solidFill>
                <a:latin typeface="+mj-ea"/>
                <a:ea typeface="+mj-ea"/>
                <a:cs typeface="+mn-cs"/>
              </a:rPr>
              <a:t>大家熟知的</a:t>
            </a:r>
            <a:r>
              <a:rPr lang="zh-CN" altLang="zh-CN" sz="2800" dirty="0">
                <a:solidFill>
                  <a:srgbClr val="FF0000"/>
                </a:solidFill>
                <a:latin typeface="+mj-ea"/>
                <a:ea typeface="+mj-ea"/>
                <a:cs typeface="+mn-cs"/>
              </a:rPr>
              <a:t>《</a:t>
            </a:r>
            <a:r>
              <a:rPr lang="zh-CN" sz="2800" dirty="0">
                <a:solidFill>
                  <a:srgbClr val="FF0000"/>
                </a:solidFill>
                <a:latin typeface="+mj-ea"/>
                <a:ea typeface="+mj-ea"/>
                <a:cs typeface="+mn-cs"/>
              </a:rPr>
              <a:t>红岩</a:t>
            </a:r>
            <a:r>
              <a:rPr lang="zh-CN" altLang="zh-CN" sz="2800" dirty="0">
                <a:solidFill>
                  <a:srgbClr val="FF0000"/>
                </a:solidFill>
                <a:latin typeface="+mj-ea"/>
                <a:ea typeface="+mj-ea"/>
                <a:cs typeface="+mn-cs"/>
              </a:rPr>
              <a:t>》</a:t>
            </a:r>
            <a:r>
              <a:rPr lang="zh-CN" sz="2800" dirty="0">
                <a:solidFill>
                  <a:srgbClr val="FF0000"/>
                </a:solidFill>
                <a:latin typeface="+mj-ea"/>
                <a:ea typeface="+mj-ea"/>
                <a:cs typeface="+mn-cs"/>
              </a:rPr>
              <a:t>，虽然是小说，但主要人物有原型，主要事件有史实。我读</a:t>
            </a:r>
            <a:r>
              <a:rPr lang="zh-CN" altLang="zh-CN" sz="2800" dirty="0">
                <a:solidFill>
                  <a:srgbClr val="FF0000"/>
                </a:solidFill>
                <a:latin typeface="+mj-ea"/>
                <a:ea typeface="+mj-ea"/>
                <a:cs typeface="+mn-cs"/>
              </a:rPr>
              <a:t>《</a:t>
            </a:r>
            <a:r>
              <a:rPr lang="zh-CN" sz="2800" dirty="0">
                <a:solidFill>
                  <a:srgbClr val="FF0000"/>
                </a:solidFill>
                <a:latin typeface="+mj-ea"/>
                <a:ea typeface="+mj-ea"/>
                <a:cs typeface="+mn-cs"/>
              </a:rPr>
              <a:t>红岩</a:t>
            </a:r>
            <a:r>
              <a:rPr lang="zh-CN" altLang="zh-CN" sz="2800" dirty="0">
                <a:solidFill>
                  <a:srgbClr val="FF0000"/>
                </a:solidFill>
                <a:latin typeface="+mj-ea"/>
                <a:ea typeface="+mj-ea"/>
                <a:cs typeface="+mn-cs"/>
              </a:rPr>
              <a:t>》</a:t>
            </a:r>
            <a:r>
              <a:rPr lang="zh-CN" sz="2800" dirty="0">
                <a:solidFill>
                  <a:srgbClr val="FF0000"/>
                </a:solidFill>
                <a:latin typeface="+mj-ea"/>
                <a:ea typeface="+mj-ea"/>
                <a:cs typeface="+mn-cs"/>
              </a:rPr>
              <a:t>是</a:t>
            </a:r>
            <a:r>
              <a:rPr lang="en-US" altLang="zh-CN" sz="2800" dirty="0">
                <a:solidFill>
                  <a:srgbClr val="FF0000"/>
                </a:solidFill>
                <a:latin typeface="+mj-ea"/>
                <a:ea typeface="+mj-ea"/>
                <a:cs typeface="+mn-cs"/>
              </a:rPr>
              <a:t>40</a:t>
            </a:r>
            <a:r>
              <a:rPr lang="zh-CN" sz="2800" dirty="0">
                <a:solidFill>
                  <a:srgbClr val="FF0000"/>
                </a:solidFill>
                <a:latin typeface="+mj-ea"/>
                <a:ea typeface="+mj-ea"/>
                <a:cs typeface="+mn-cs"/>
              </a:rPr>
              <a:t>多年的事了，至今好记得江姐的难友赞颂她的话：“你，暴风雨中的海燕，迎接着黎明前的黑暗，飞翔吧、战斗吧</a:t>
            </a:r>
            <a:r>
              <a:rPr lang="en-US" altLang="zh-CN" sz="2800" dirty="0">
                <a:solidFill>
                  <a:srgbClr val="FF0000"/>
                </a:solidFill>
                <a:latin typeface="+mj-ea"/>
                <a:ea typeface="+mj-ea"/>
                <a:cs typeface="+mn-cs"/>
              </a:rPr>
              <a:t>!</a:t>
            </a:r>
            <a:r>
              <a:rPr lang="zh-CN" sz="2800" dirty="0">
                <a:solidFill>
                  <a:srgbClr val="FF0000"/>
                </a:solidFill>
                <a:latin typeface="+mj-ea"/>
                <a:ea typeface="+mj-ea"/>
                <a:cs typeface="+mn-cs"/>
              </a:rPr>
              <a:t>永远朝着东方，永远朝着党！”这里面最重要的是什么，就是坚如磐石的理想信念。</a:t>
            </a:r>
            <a:endParaRPr lang="zh-CN" altLang="en-US" sz="2800" dirty="0">
              <a:solidFill>
                <a:srgbClr val="FF0000"/>
              </a:solidFill>
              <a:latin typeface="+mj-ea"/>
              <a:ea typeface="+mj-ea"/>
              <a:cs typeface="+mn-cs"/>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750" y="1340485"/>
            <a:ext cx="7920990" cy="4031615"/>
          </a:xfrm>
          <a:prstGeom prst="rect">
            <a:avLst/>
          </a:prstGeom>
        </p:spPr>
        <p:txBody>
          <a:bodyPr wrap="square">
            <a:spAutoFit/>
          </a:bodyPr>
          <a:lstStyle/>
          <a:p>
            <a:r>
              <a:rPr lang="en-US" altLang="zh-CN" sz="3200" dirty="0">
                <a:solidFill>
                  <a:srgbClr val="FF0000"/>
                </a:solidFill>
                <a:latin typeface="+mj-ea"/>
                <a:ea typeface="+mj-ea"/>
              </a:rPr>
              <a:t>    </a:t>
            </a:r>
            <a:r>
              <a:rPr lang="zh-CN" altLang="zh-CN" sz="3200" dirty="0">
                <a:solidFill>
                  <a:srgbClr val="FF0000"/>
                </a:solidFill>
                <a:latin typeface="+mj-ea"/>
                <a:ea typeface="+mj-ea"/>
              </a:rPr>
              <a:t>红岩精神，是革命烈士对共产主义信念执着追求的高度概括；</a:t>
            </a:r>
          </a:p>
          <a:p>
            <a:r>
              <a:rPr lang="en-US" altLang="zh-CN" sz="3200" dirty="0">
                <a:solidFill>
                  <a:srgbClr val="FF0000"/>
                </a:solidFill>
                <a:latin typeface="+mj-ea"/>
                <a:ea typeface="+mj-ea"/>
              </a:rPr>
              <a:t>    </a:t>
            </a:r>
            <a:r>
              <a:rPr lang="zh-CN" altLang="zh-CN" sz="3200" dirty="0">
                <a:solidFill>
                  <a:srgbClr val="FF0000"/>
                </a:solidFill>
                <a:latin typeface="+mj-ea"/>
                <a:ea typeface="+mj-ea"/>
              </a:rPr>
              <a:t>红岩精神，是革命先烈坚持真理，改造社会的人生伟大实践；</a:t>
            </a:r>
          </a:p>
          <a:p>
            <a:r>
              <a:rPr lang="en-US" altLang="zh-CN" sz="3200" dirty="0">
                <a:solidFill>
                  <a:srgbClr val="FF0000"/>
                </a:solidFill>
                <a:latin typeface="+mj-ea"/>
                <a:ea typeface="+mj-ea"/>
              </a:rPr>
              <a:t>    </a:t>
            </a:r>
            <a:r>
              <a:rPr lang="zh-CN" altLang="zh-CN" sz="3200" dirty="0">
                <a:solidFill>
                  <a:srgbClr val="FF0000"/>
                </a:solidFill>
                <a:latin typeface="+mj-ea"/>
                <a:ea typeface="+mj-ea"/>
              </a:rPr>
              <a:t>红岩精神，是革命先辈为国家、为人民无私奉献的真实写照；</a:t>
            </a:r>
          </a:p>
          <a:p>
            <a:r>
              <a:rPr lang="en-US" altLang="zh-CN" sz="3200" dirty="0">
                <a:solidFill>
                  <a:srgbClr val="FF0000"/>
                </a:solidFill>
                <a:latin typeface="+mj-ea"/>
                <a:ea typeface="+mj-ea"/>
              </a:rPr>
              <a:t>    </a:t>
            </a:r>
            <a:r>
              <a:rPr lang="zh-CN" altLang="zh-CN" sz="3200" dirty="0">
                <a:solidFill>
                  <a:srgbClr val="FF0000"/>
                </a:solidFill>
                <a:latin typeface="+mj-ea"/>
                <a:ea typeface="+mj-ea"/>
              </a:rPr>
              <a:t>红岩精神，是我们改革开放发展建设过程中不可缺少的一种精神支柱。</a:t>
            </a: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标题 1"/>
          <p:cNvSpPr>
            <a:spLocks noGrp="1" noChangeArrowheads="1"/>
          </p:cNvSpPr>
          <p:nvPr>
            <p:ph type="title" idx="4294967295"/>
          </p:nvPr>
        </p:nvSpPr>
        <p:spPr>
          <a:xfrm>
            <a:off x="457200" y="333375"/>
            <a:ext cx="8229600" cy="1295400"/>
          </a:xfrm>
        </p:spPr>
        <p:txBody>
          <a:bodyPr rtlCol="0">
            <a:normAutofit/>
          </a:bodyPr>
          <a:lstStyle/>
          <a:p>
            <a:pPr fontAlgn="auto">
              <a:spcAft>
                <a:spcPts val="0"/>
              </a:spcAft>
              <a:defRPr/>
            </a:pPr>
            <a:r>
              <a:rPr lang="zh-CN" sz="3600" dirty="0">
                <a:solidFill>
                  <a:srgbClr val="FF0000"/>
                </a:solidFill>
                <a:latin typeface="+mj-ea"/>
                <a:sym typeface="Franklin Gothic Medium" panose="020B0603020102090204" pitchFamily="34" charset="0"/>
              </a:rPr>
              <a:t>习近平：学史爱党、知史爱国</a:t>
            </a:r>
          </a:p>
        </p:txBody>
      </p:sp>
      <p:pic>
        <p:nvPicPr>
          <p:cNvPr id="176130" name="Picture 2"/>
          <p:cNvPicPr>
            <a:picLocks noGrp="1" noChangeAspect="1" noChangeArrowheads="1"/>
          </p:cNvPicPr>
          <p:nvPr>
            <p:ph sz="half" idx="4294967295"/>
          </p:nvPr>
        </p:nvPicPr>
        <p:blipFill>
          <a:blip r:embed="rId2" cstate="print"/>
          <a:srcRect/>
          <a:stretch>
            <a:fillRect/>
          </a:stretch>
        </p:blipFill>
        <p:spPr>
          <a:xfrm>
            <a:off x="1187450" y="2204720"/>
            <a:ext cx="2471420" cy="3049905"/>
          </a:xfrm>
        </p:spPr>
      </p:pic>
      <p:sp>
        <p:nvSpPr>
          <p:cNvPr id="176131" name="内容占位符 5"/>
          <p:cNvSpPr>
            <a:spLocks noGrp="1" noChangeArrowheads="1"/>
          </p:cNvSpPr>
          <p:nvPr>
            <p:ph sz="quarter" idx="4294967295"/>
          </p:nvPr>
        </p:nvSpPr>
        <p:spPr>
          <a:xfrm>
            <a:off x="4140200" y="1628775"/>
            <a:ext cx="4546600" cy="4497705"/>
          </a:xfrm>
        </p:spPr>
        <p:txBody>
          <a:bodyPr/>
          <a:lstStyle/>
          <a:p>
            <a:pPr marL="119380" indent="0" algn="ctr">
              <a:buFont typeface="Wingdings 2" panose="05020102010507070707" pitchFamily="18" charset="2"/>
              <a:buNone/>
            </a:pPr>
            <a:endParaRPr lang="zh-CN" altLang="zh-CN" sz="2400"/>
          </a:p>
          <a:p>
            <a:pPr marL="119380" indent="0" algn="ctr">
              <a:buFont typeface="Wingdings 2" panose="05020102010507070707" pitchFamily="18" charset="2"/>
              <a:buChar char="ß"/>
            </a:pPr>
            <a:endParaRPr lang="zh-CN" altLang="zh-CN" sz="2400"/>
          </a:p>
        </p:txBody>
      </p:sp>
      <p:sp>
        <p:nvSpPr>
          <p:cNvPr id="168965" name="矩形 1"/>
          <p:cNvSpPr>
            <a:spLocks noChangeArrowheads="1"/>
          </p:cNvSpPr>
          <p:nvPr/>
        </p:nvSpPr>
        <p:spPr bwMode="auto">
          <a:xfrm>
            <a:off x="4140200" y="2828925"/>
            <a:ext cx="4535805" cy="2651125"/>
          </a:xfrm>
          <a:prstGeom prst="rect">
            <a:avLst/>
          </a:prstGeom>
          <a:noFill/>
          <a:ln w="9525">
            <a:noFill/>
            <a:miter lim="800000"/>
          </a:ln>
        </p:spPr>
        <p:txBody>
          <a:bodyPr>
            <a:spAutoFit/>
          </a:bodyPr>
          <a:lstStyle/>
          <a:p>
            <a:pPr fontAlgn="auto">
              <a:lnSpc>
                <a:spcPct val="150000"/>
              </a:lnSpc>
              <a:spcBef>
                <a:spcPts val="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宋体" panose="02010600030101010101" pitchFamily="2" charset="-122"/>
              </a:rPr>
              <a:t>全面推进小康社会建设</a:t>
            </a:r>
            <a:endParaRPr lang="en-US" sz="2800" dirty="0">
              <a:solidFill>
                <a:srgbClr val="FF0000"/>
              </a:solidFill>
              <a:latin typeface="+mj-ea"/>
              <a:ea typeface="+mj-ea"/>
              <a:cs typeface="+mn-cs"/>
              <a:sym typeface="宋体" panose="02010600030101010101" pitchFamily="2" charset="-122"/>
            </a:endParaRPr>
          </a:p>
          <a:p>
            <a:pPr fontAlgn="auto">
              <a:lnSpc>
                <a:spcPct val="150000"/>
              </a:lnSpc>
              <a:spcBef>
                <a:spcPts val="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宋体" panose="02010600030101010101" pitchFamily="2" charset="-122"/>
              </a:rPr>
              <a:t>全面推进深化改革</a:t>
            </a:r>
            <a:endParaRPr lang="en-US" sz="2800" dirty="0">
              <a:solidFill>
                <a:srgbClr val="FF0000"/>
              </a:solidFill>
              <a:latin typeface="+mj-ea"/>
              <a:ea typeface="+mj-ea"/>
              <a:cs typeface="+mn-cs"/>
              <a:sym typeface="宋体" panose="02010600030101010101" pitchFamily="2" charset="-122"/>
            </a:endParaRPr>
          </a:p>
          <a:p>
            <a:pPr fontAlgn="auto">
              <a:lnSpc>
                <a:spcPct val="150000"/>
              </a:lnSpc>
              <a:spcBef>
                <a:spcPts val="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宋体" panose="02010600030101010101" pitchFamily="2" charset="-122"/>
              </a:rPr>
              <a:t>全面推进依法治国</a:t>
            </a:r>
            <a:endParaRPr lang="en-US" sz="2800" dirty="0">
              <a:solidFill>
                <a:srgbClr val="FF0000"/>
              </a:solidFill>
              <a:latin typeface="+mj-ea"/>
              <a:ea typeface="+mj-ea"/>
              <a:cs typeface="+mn-cs"/>
              <a:sym typeface="宋体" panose="02010600030101010101" pitchFamily="2" charset="-122"/>
            </a:endParaRPr>
          </a:p>
          <a:p>
            <a:pPr fontAlgn="auto">
              <a:lnSpc>
                <a:spcPct val="150000"/>
              </a:lnSpc>
              <a:spcBef>
                <a:spcPts val="0"/>
              </a:spcBef>
              <a:spcAft>
                <a:spcPts val="0"/>
              </a:spcAft>
              <a:buFont typeface="Wingdings 2" panose="05020102010507070707" pitchFamily="18" charset="2"/>
              <a:buNone/>
              <a:defRPr/>
            </a:pPr>
            <a:r>
              <a:rPr lang="zh-CN" altLang="en-US" sz="2800" dirty="0">
                <a:solidFill>
                  <a:srgbClr val="FF0000"/>
                </a:solidFill>
                <a:latin typeface="+mj-ea"/>
                <a:ea typeface="+mj-ea"/>
                <a:cs typeface="+mn-cs"/>
                <a:sym typeface="宋体" panose="02010600030101010101" pitchFamily="2" charset="-122"/>
              </a:rPr>
              <a:t>全面推进从严治党</a:t>
            </a:r>
            <a:endParaRPr lang="en-US" sz="2800" dirty="0">
              <a:solidFill>
                <a:srgbClr val="FF0000"/>
              </a:solidFill>
              <a:latin typeface="+mj-ea"/>
              <a:ea typeface="+mj-ea"/>
              <a:cs typeface="+mn-cs"/>
              <a:sym typeface="宋体" panose="02010600030101010101" pitchFamily="2" charset="-122"/>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3" name="Picture 2"/>
          <p:cNvPicPr>
            <a:picLocks noGrp="1" noChangeAspect="1" noChangeArrowheads="1"/>
          </p:cNvPicPr>
          <p:nvPr>
            <p:ph idx="1"/>
          </p:nvPr>
        </p:nvPicPr>
        <p:blipFill>
          <a:blip r:embed="rId2" cstate="print"/>
          <a:srcRect/>
          <a:stretch>
            <a:fillRect/>
          </a:stretch>
        </p:blipFill>
        <p:spPr>
          <a:xfrm>
            <a:off x="467360" y="764540"/>
            <a:ext cx="7345045" cy="533527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龙腾四海">
  <a:themeElements>
    <a:clrScheme name="龙腾四海">
      <a:dk1>
        <a:sysClr val="windowText" lastClr="000000"/>
      </a:dk1>
      <a:lt1>
        <a:sysClr val="window" lastClr="FFFFFF"/>
      </a:lt1>
      <a:dk2>
        <a:srgbClr val="001B36"/>
      </a:dk2>
      <a:lt2>
        <a:srgbClr val="EDF8FE"/>
      </a:lt2>
      <a:accent1>
        <a:srgbClr val="477AB1"/>
      </a:accent1>
      <a:accent2>
        <a:srgbClr val="51848E"/>
      </a:accent2>
      <a:accent3>
        <a:srgbClr val="7B9B57"/>
      </a:accent3>
      <a:accent4>
        <a:srgbClr val="8B8D8C"/>
      </a:accent4>
      <a:accent5>
        <a:srgbClr val="8B7396"/>
      </a:accent5>
      <a:accent6>
        <a:srgbClr val="E89A53"/>
      </a:accent6>
      <a:hlink>
        <a:srgbClr val="0080FF"/>
      </a:hlink>
      <a:folHlink>
        <a:srgbClr val="FF00FF"/>
      </a:folHlink>
    </a:clrScheme>
    <a:fontScheme name="龙腾四海">
      <a:majorFont>
        <a:latin typeface="Maiandra GD"/>
        <a:ea typeface=""/>
        <a:cs typeface=""/>
        <a:font script="CYRL" typeface="Times New Roman"/>
        <a:font script="GREK" typeface="Times New Roman"/>
        <a:font script="Jpan" typeface="ＭＳ Ｐゴシック"/>
        <a:font script="Hang" typeface="HY중고딕"/>
        <a:font script="Hans" typeface="隶书"/>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mbria"/>
        <a:ea typeface=""/>
        <a:cs typeface=""/>
        <a:font script="Jpan" typeface="ＭＳ Ｐ明朝"/>
        <a:font script="Hang" typeface="HY견명조"/>
        <a:font script="Hans" typeface="华文楷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龙腾四海">
      <a:fillStyleLst>
        <a:solidFill>
          <a:schemeClr val="phClr">
            <a:tint val="100000"/>
            <a:shade val="100000"/>
            <a:hueMod val="100000"/>
            <a:satMod val="100000"/>
          </a:schemeClr>
        </a:solidFill>
        <a:gradFill rotWithShape="1">
          <a:gsLst>
            <a:gs pos="0">
              <a:schemeClr val="phClr">
                <a:tint val="100000"/>
                <a:shade val="50000"/>
                <a:hueMod val="100000"/>
                <a:satMod val="250000"/>
              </a:schemeClr>
            </a:gs>
            <a:gs pos="75000">
              <a:schemeClr val="phClr">
                <a:tint val="80000"/>
                <a:shade val="100000"/>
                <a:hueMod val="100000"/>
                <a:satMod val="375000"/>
              </a:schemeClr>
            </a:gs>
            <a:gs pos="100000">
              <a:schemeClr val="phClr">
                <a:tint val="50000"/>
                <a:shade val="100000"/>
                <a:hueMod val="100000"/>
                <a:satMod val="500000"/>
              </a:schemeClr>
            </a:gs>
          </a:gsLst>
          <a:lin ang="16200000" scaled="1"/>
        </a:gradFill>
        <a:blipFill>
          <a:blip xmlns:r="http://schemas.openxmlformats.org/officeDocument/2006/relationships" r:embed="rId1">
            <a:duotone>
              <a:schemeClr val="phClr">
                <a:tint val="100000"/>
                <a:shade val="50000"/>
                <a:hueMod val="100000"/>
                <a:satMod val="100000"/>
              </a:schemeClr>
              <a:schemeClr val="phClr">
                <a:tint val="100000"/>
                <a:shade val="75000"/>
                <a:hueMod val="100000"/>
                <a:satMod val="100000"/>
              </a:schemeClr>
            </a:duotone>
          </a:blip>
          <a:tile tx="0" ty="0" sx="50000" sy="50000" flip="none" algn="ctr"/>
        </a:blip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glow>
              <a:schemeClr val="phClr">
                <a:tint val="100000"/>
                <a:shade val="100000"/>
                <a:hueMod val="100000"/>
                <a:satMod val="100000"/>
              </a:schemeClr>
            </a:glow>
          </a:effectLst>
          <a:scene3d>
            <a:camera prst="orthographicFront" fov="0">
              <a:rot lat="0" lon="0" rev="0"/>
            </a:camera>
            <a:lightRig rig="threePt" dir="tl">
              <a:rot lat="0" lon="0" rev="0"/>
            </a:lightRig>
          </a:scene3d>
          <a:sp3d prstMaterial="metal">
            <a:bevelT w="12700" h="12700" prst="relaxedInset"/>
            <a:contourClr>
              <a:schemeClr val="phClr">
                <a:tint val="100000"/>
                <a:shade val="100000"/>
                <a:hueMod val="100000"/>
                <a:satMod val="100000"/>
              </a:schemeClr>
            </a:contourClr>
          </a:sp3d>
        </a:effectStyle>
        <a:effectStyle>
          <a:effectLst>
            <a:glow>
              <a:schemeClr val="phClr">
                <a:tint val="100000"/>
                <a:shade val="100000"/>
                <a:hueMod val="100000"/>
                <a:satMod val="100000"/>
              </a:schemeClr>
            </a:glow>
            <a:outerShdw blurRad="44450" dist="50800" dir="3300000" sx="99000" sy="99000" algn="tl" rotWithShape="0">
              <a:srgbClr val="000000">
                <a:alpha val="55000"/>
              </a:srgbClr>
            </a:outerShdw>
          </a:effectLst>
          <a:scene3d>
            <a:camera prst="orthographicFront">
              <a:rot lat="0" lon="0" rev="0"/>
            </a:camera>
            <a:lightRig rig="contrasting" dir="tl">
              <a:rot lat="0" lon="0" rev="14220000"/>
            </a:lightRig>
          </a:scene3d>
          <a:sp3d prstMaterial="dkEdge">
            <a:bevelT w="63500" h="63500"/>
            <a:bevelB w="0" h="0"/>
            <a:contourClr>
              <a:schemeClr val="phClr">
                <a:tint val="100000"/>
                <a:shade val="100000"/>
                <a:hueMod val="100000"/>
                <a:satMod val="100000"/>
              </a:schemeClr>
            </a:contourClr>
          </a:sp3d>
        </a:effectStyle>
      </a:effectStyleLst>
      <a:bgFillStyleLst>
        <a:solidFill>
          <a:schemeClr val="phClr">
            <a:tint val="100000"/>
            <a:shade val="100000"/>
            <a:hueMod val="100000"/>
            <a:satMod val="100000"/>
          </a:schemeClr>
        </a:solidFill>
        <a:gradFill rotWithShape="1">
          <a:gsLst>
            <a:gs pos="0">
              <a:schemeClr val="bg1">
                <a:tint val="100000"/>
                <a:shade val="100000"/>
                <a:hueMod val="100000"/>
                <a:satMod val="150000"/>
              </a:schemeClr>
            </a:gs>
            <a:gs pos="55000">
              <a:schemeClr val="bg1">
                <a:tint val="100000"/>
                <a:shade val="90000"/>
                <a:hueMod val="100000"/>
                <a:satMod val="375000"/>
              </a:schemeClr>
            </a:gs>
            <a:gs pos="100000">
              <a:schemeClr val="phClr">
                <a:tint val="88000"/>
                <a:shade val="100000"/>
                <a:hueMod val="100000"/>
                <a:satMod val="500000"/>
              </a:schemeClr>
            </a:gs>
          </a:gsLst>
          <a:lin ang="5400000" scaled="1"/>
        </a:gradFill>
        <a:blipFill>
          <a:blip xmlns:r="http://schemas.openxmlformats.org/officeDocument/2006/relationships" r:embed="rId2">
            <a:duotone>
              <a:schemeClr val="phClr">
                <a:shade val="30000"/>
                <a:satMod val="555000"/>
              </a:schemeClr>
              <a:schemeClr val="phClr">
                <a:tint val="96000"/>
                <a:satMod val="120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TotalTime>
  <Pages>264</Pages>
  <Words>12315</Words>
  <Application>Microsoft Office PowerPoint</Application>
  <PresentationFormat>全屏显示(4:3)</PresentationFormat>
  <Paragraphs>704</Paragraphs>
  <Slides>183</Slides>
  <Notes>2</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183</vt:i4>
      </vt:variant>
    </vt:vector>
  </HeadingPairs>
  <TitlesOfParts>
    <vt:vector size="205" baseType="lpstr">
      <vt:lpstr>等线 Light</vt:lpstr>
      <vt:lpstr>仿宋</vt:lpstr>
      <vt:lpstr>黑体</vt:lpstr>
      <vt:lpstr>华文楷体</vt:lpstr>
      <vt:lpstr>华文隶书</vt:lpstr>
      <vt:lpstr>华文新魏</vt:lpstr>
      <vt:lpstr>华文中宋</vt:lpstr>
      <vt:lpstr>楷体</vt:lpstr>
      <vt:lpstr>隶书</vt:lpstr>
      <vt:lpstr>宋体</vt:lpstr>
      <vt:lpstr>微软雅黑</vt:lpstr>
      <vt:lpstr>Arial</vt:lpstr>
      <vt:lpstr>Calibri</vt:lpstr>
      <vt:lpstr>Cambria</vt:lpstr>
      <vt:lpstr>Franklin Gothic Book</vt:lpstr>
      <vt:lpstr>Franklin Gothic Medium</vt:lpstr>
      <vt:lpstr>Gill Sans MT</vt:lpstr>
      <vt:lpstr>Maiandra GD</vt:lpstr>
      <vt:lpstr>Times New Roman</vt:lpstr>
      <vt:lpstr>Wingdings</vt:lpstr>
      <vt:lpstr>Wingdings 2</vt:lpstr>
      <vt:lpstr>龙腾四海</vt:lpstr>
      <vt:lpstr>PowerPoint 演示文稿</vt:lpstr>
      <vt:lpstr> 中国共产党人的初心和使命</vt:lpstr>
      <vt:lpstr>中共的政治主张</vt:lpstr>
      <vt:lpstr>PowerPoint 演示文稿</vt:lpstr>
      <vt:lpstr> 信仰的较量</vt:lpstr>
      <vt:lpstr>1939年国民党军统局设立 “白公馆”看守所</vt:lpstr>
      <vt:lpstr>1943年，国民党西南长官公署行辕二处设立“渣滓洞”特别看守所</vt:lpstr>
      <vt:lpstr>改造与反改造</vt:lpstr>
      <vt:lpstr>李青林烈士老虎凳折断大腿</vt:lpstr>
      <vt:lpstr>胡其芬带出的最后的报告</vt:lpstr>
      <vt:lpstr>PowerPoint 演示文稿</vt:lpstr>
      <vt:lpstr>PowerPoint 演示文稿</vt:lpstr>
      <vt:lpstr>PowerPoint 演示文稿</vt:lpstr>
      <vt:lpstr>1949年重庆解放前国民党对关押在白公馆、渣滓洞监狱对革命志士实施大屠杀</vt:lpstr>
      <vt:lpstr>PowerPoint 演示文稿</vt:lpstr>
      <vt:lpstr>PowerPoint 演示文稿</vt:lpstr>
      <vt:lpstr>PowerPoint 演示文稿</vt:lpstr>
      <vt:lpstr>   习近平2018年3月14日参加人大重庆代表团审议时讲话指出： </vt:lpstr>
      <vt:lpstr>2020年最好的回答</vt:lpstr>
      <vt:lpstr>震惊世界的动作！</vt:lpstr>
      <vt:lpstr>到战疫前线去</vt:lpstr>
      <vt:lpstr>人民利益至上</vt:lpstr>
      <vt:lpstr>国家利益至上</vt:lpstr>
      <vt:lpstr>一、忠诚自己的政治选择</vt:lpstr>
      <vt:lpstr>PowerPoint 演示文稿</vt:lpstr>
      <vt:lpstr>PowerPoint 演示文稿</vt:lpstr>
      <vt:lpstr>动员自己的姐姐：参加社会革命</vt:lpstr>
      <vt:lpstr>刘国志以刘钢为笔名，在《新华日报》上发表了《略论闻一多先生》的文章</vt:lpstr>
      <vt:lpstr>刘国志生前同事的回忆</vt:lpstr>
      <vt:lpstr>        “既然我的上级已将我出卖，你们什么都知道，又何必来问我呢？你问我，我什么也不知道。” </vt:lpstr>
      <vt:lpstr>PowerPoint 演示文稿</vt:lpstr>
      <vt:lpstr>PowerPoint 演示文稿</vt:lpstr>
      <vt:lpstr>PowerPoint 演示文稿</vt:lpstr>
      <vt:lpstr>PowerPoint 演示文稿</vt:lpstr>
      <vt:lpstr>PowerPoint 演示文稿</vt:lpstr>
      <vt:lpstr>PowerPoint 演示文稿</vt:lpstr>
      <vt:lpstr>   入党誓词其核心点是绝对忠诚！  </vt:lpstr>
      <vt:lpstr>馆长对参观者提问的回答：                                                   </vt:lpstr>
      <vt:lpstr>PowerPoint 演示文稿</vt:lpstr>
      <vt:lpstr>我们党有一大批执着理想信仰，甘当无名英雄的情报勇士</vt:lpstr>
      <vt:lpstr>沉默的情怀——张露萍（黎琳）</vt:lpstr>
      <vt:lpstr>张露萍在延安写的自传</vt:lpstr>
      <vt:lpstr>张露萍在延安写的自传</vt:lpstr>
      <vt:lpstr>延安培训时中组部对黎琳鉴定</vt:lpstr>
      <vt:lpstr>延安培训时中组部对黎琳鉴定</vt:lpstr>
      <vt:lpstr>PowerPoint 演示文稿</vt:lpstr>
      <vt:lpstr>PowerPoint 演示文稿</vt:lpstr>
      <vt:lpstr>PowerPoint 演示文稿</vt:lpstr>
      <vt:lpstr>军统电台特支</vt:lpstr>
      <vt:lpstr>《美国间谍在中国》记载</vt:lpstr>
      <vt:lpstr>《美国间谍在中国》记载</vt:lpstr>
      <vt:lpstr>《美国间谍在中国》记载</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三、临刑寄语——“狱中八条” </vt:lpstr>
      <vt:lpstr>歌乐山下，悲声壮绝！</vt:lpstr>
      <vt:lpstr>生命的存在，死亡的出现，是客观存在的自然规律</vt:lpstr>
      <vt:lpstr>狱中讨论：我们为什么被捕？</vt:lpstr>
      <vt:lpstr>张文江被捕前是重庆沙磁区学运特支委员，罗广斌曾受过他的直接领导</vt:lpstr>
      <vt:lpstr>江竹筠提出讨论：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党组织对报告的认定</vt:lpstr>
      <vt:lpstr>关于这份报告（39870字）</vt:lpstr>
      <vt:lpstr>八条的核心观点</vt:lpstr>
      <vt:lpstr>狱中八条的内容</vt:lpstr>
      <vt:lpstr>狱中八条</vt:lpstr>
      <vt:lpstr>叛徒群像</vt:lpstr>
      <vt:lpstr>  2、刘国定以权谋私，思想腐化        ——金钱与理想天平称上失衡 </vt:lpstr>
      <vt:lpstr>PowerPoint 演示文稿</vt:lpstr>
      <vt:lpstr>PowerPoint 演示文稿</vt:lpstr>
      <vt:lpstr>     狱中讨论刘国定的腐化行为</vt:lpstr>
      <vt:lpstr>    叛徒——刘国定   </vt:lpstr>
      <vt:lpstr>     狱中讨论刘国定的腐化行为</vt:lpstr>
      <vt:lpstr> 军统特务曾晴初、黄逸公、饶林、刘崇朴在1961年12月所写的定稿《破坏挺进报事件》：</vt:lpstr>
      <vt:lpstr>PowerPoint 演示文稿</vt:lpstr>
      <vt:lpstr>叛徒骆隽文记载叛徒刘国定对他的劝说：</vt:lpstr>
      <vt:lpstr>PowerPoint 演示文稿</vt:lpstr>
      <vt:lpstr>刘国定交待材料</vt:lpstr>
      <vt:lpstr>PowerPoint 演示文稿</vt:lpstr>
      <vt:lpstr>PowerPoint 演示文稿</vt:lpstr>
      <vt:lpstr>  3、冉益智不严于律己，口是心非           ——生死关头选择苟且偷生 </vt:lpstr>
      <vt:lpstr>PowerPoint 演示文稿</vt:lpstr>
      <vt:lpstr>特务田光辉1954年9月14日的坦白材料：</vt:lpstr>
      <vt:lpstr>     狱中讨论冉益智的腐化</vt:lpstr>
      <vt:lpstr>   狱中讨论冉益智的腐化</vt:lpstr>
      <vt:lpstr>     狱中讨论冉益智的腐化</vt:lpstr>
      <vt:lpstr>狱中八条：</vt:lpstr>
      <vt:lpstr>PowerPoint 演示文稿</vt:lpstr>
      <vt:lpstr>狱中八条：</vt:lpstr>
      <vt:lpstr>经 验 和 教 训</vt:lpstr>
      <vt:lpstr>PowerPoint 演示文稿</vt:lpstr>
      <vt:lpstr> 叛徒有着属于叛徒的共同思维逻辑和心理 </vt:lpstr>
      <vt:lpstr>PowerPoint 演示文稿</vt:lpstr>
      <vt:lpstr>PowerPoint 演示文稿</vt:lpstr>
      <vt:lpstr>PowerPoint 演示文稿</vt:lpstr>
      <vt:lpstr>PowerPoint 演示文稿</vt:lpstr>
      <vt:lpstr>PowerPoint 演示文稿</vt:lpstr>
      <vt:lpstr>4、李文祥功利色彩严重，苟且偷生</vt:lpstr>
      <vt:lpstr>PowerPoint 演示文稿</vt:lpstr>
      <vt:lpstr>邓致久为救家人牺牲自己</vt:lpstr>
      <vt:lpstr>PowerPoint 演示文稿</vt:lpstr>
      <vt:lpstr>PowerPoint 演示文稿</vt:lpstr>
      <vt:lpstr>艾仲伦女儿艾良珍回忆：</vt:lpstr>
      <vt:lpstr>PowerPoint 演示文稿</vt:lpstr>
      <vt:lpstr>PowerPoint 演示文稿</vt:lpstr>
      <vt:lpstr>2018年3月，习近平总书记在重庆代表团讲话引述了“狱中八条”后指出：</vt:lpstr>
      <vt:lpstr>PowerPoint 演示文稿</vt:lpstr>
      <vt:lpstr>新中国建立前中共遭受的三次大破坏</vt:lpstr>
      <vt:lpstr>第一次大破坏</vt:lpstr>
      <vt:lpstr>PowerPoint 演示文稿</vt:lpstr>
      <vt:lpstr>PowerPoint 演示文稿</vt:lpstr>
      <vt:lpstr>第二次大破坏 南委组织部长郭潜的叛变</vt:lpstr>
      <vt:lpstr> 南委事件：舍子救党 ——谢育才</vt:lpstr>
      <vt:lpstr>解放后的汕头市长</vt:lpstr>
      <vt:lpstr>PowerPoint 演示文稿</vt:lpstr>
      <vt:lpstr>南委事件：自杀报警</vt:lpstr>
      <vt:lpstr>南委事件：自杀报警</vt:lpstr>
      <vt:lpstr>PowerPoint 演示文稿</vt:lpstr>
      <vt:lpstr>PowerPoint 演示文稿</vt:lpstr>
      <vt:lpstr>周恩来下令： 国统区地下党停止工作，等待中央决定！</vt:lpstr>
      <vt:lpstr>第三次大破坏— 川东地下党组织书记、副书记叛变</vt:lpstr>
      <vt:lpstr>PowerPoint 演示文稿</vt:lpstr>
      <vt:lpstr>PowerPoint 演示文稿</vt:lpstr>
      <vt:lpstr>《川东地区工作初步总结》报告中，对领导干部的作风指出：</vt:lpstr>
      <vt:lpstr>叛徒涂孝文</vt:lpstr>
      <vt:lpstr>卢光特对叛徒涂孝文的回忆</vt:lpstr>
      <vt:lpstr>涂孝文在牢房里承受双重的压力</vt:lpstr>
      <vt:lpstr>狱中八条分析叛徒涂孝文：</vt:lpstr>
      <vt:lpstr>叛徒骆隽文交待涂孝文：</vt:lpstr>
      <vt:lpstr>PowerPoint 演示文稿</vt:lpstr>
      <vt:lpstr>PowerPoint 演示文稿</vt:lpstr>
      <vt:lpstr>PowerPoint 演示文稿</vt:lpstr>
      <vt:lpstr>PowerPoint 演示文稿</vt:lpstr>
      <vt:lpstr>涂孝文管不住自己的私德</vt:lpstr>
      <vt:lpstr>叛徒——川康特委书记蒲华辅</vt:lpstr>
      <vt:lpstr>叛徒——川康特委书记蒲华辅</vt:lpstr>
      <vt:lpstr>叛徒——川康特委书记蒲华辅</vt:lpstr>
      <vt:lpstr>PowerPoint 演示文稿</vt:lpstr>
      <vt:lpstr>  1948年10月28日，国民党警备司令部在重庆大坪刑场枪决 蒲华辅、楼阅强、华建、袁儒杰、蓝蒂裕、王朴、陈然、 成善谋、涂孝文、雷震</vt:lpstr>
      <vt:lpstr>叛徒骆隽文</vt:lpstr>
      <vt:lpstr>             老虎凳下叛变 —骆隽文</vt:lpstr>
      <vt:lpstr>                   叛徒骆隽文</vt:lpstr>
      <vt:lpstr>PowerPoint 演示文稿</vt:lpstr>
      <vt:lpstr>习近平总书记建党95周年讲话</vt:lpstr>
      <vt:lpstr>人民有信仰、国家有力量、民族有希望</vt:lpstr>
      <vt:lpstr>蒋介石学习中共 1942年整风的的经验</vt:lpstr>
      <vt:lpstr>PowerPoint 演示文稿</vt:lpstr>
      <vt:lpstr>蒋 介 石 的 总 结</vt:lpstr>
      <vt:lpstr>PowerPoint 演示文稿</vt:lpstr>
      <vt:lpstr>PowerPoint 演示文稿</vt:lpstr>
      <vt:lpstr>PowerPoint 演示文稿</vt:lpstr>
      <vt:lpstr>    《史迪威与美国在华经验》  </vt:lpstr>
      <vt:lpstr>历 史 与 现 实</vt:lpstr>
      <vt:lpstr>PowerPoint 演示文稿</vt:lpstr>
      <vt:lpstr>1948年12月，刘少奇在对马列学院第一班学员的讲话时指出：</vt:lpstr>
      <vt:lpstr> 防止党内贵族阶层的形成</vt:lpstr>
      <vt:lpstr>PowerPoint 演示文稿</vt:lpstr>
      <vt:lpstr>PowerPoint 演示文稿</vt:lpstr>
      <vt:lpstr>PowerPoint 演示文稿</vt:lpstr>
      <vt:lpstr>PowerPoint 演示文稿</vt:lpstr>
      <vt:lpstr>习近平2016年视察重庆的讲话</vt:lpstr>
      <vt:lpstr>PowerPoint 演示文稿</vt:lpstr>
      <vt:lpstr>习近平：学史爱党、知史爱国</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红岩魂——信仰的力量</dc:title>
  <dc:creator>apple</dc:creator>
  <cp:lastModifiedBy>Administrator</cp:lastModifiedBy>
  <cp:revision>81</cp:revision>
  <dcterms:created xsi:type="dcterms:W3CDTF">2018-06-08T11:57:00Z</dcterms:created>
  <dcterms:modified xsi:type="dcterms:W3CDTF">2020-07-23T07:26:19Z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2052-10.8.2.6613</vt:lpwstr>
  </property>
</Properties>
</file>