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2" r:id="rId3"/>
  </p:sldMasterIdLst>
  <p:notesMasterIdLst>
    <p:notesMasterId r:id="rId13"/>
  </p:notesMasterIdLst>
  <p:sldIdLst>
    <p:sldId id="256" r:id="rId4"/>
    <p:sldId id="257" r:id="rId5"/>
    <p:sldId id="263" r:id="rId6"/>
    <p:sldId id="258" r:id="rId7"/>
    <p:sldId id="259" r:id="rId8"/>
    <p:sldId id="260" r:id="rId9"/>
    <p:sldId id="261" r:id="rId10"/>
    <p:sldId id="262" r:id="rId11"/>
    <p:sldId id="286" r:id="rId12"/>
    <p:sldId id="264" r:id="rId14"/>
    <p:sldId id="309" r:id="rId15"/>
    <p:sldId id="266" r:id="rId16"/>
    <p:sldId id="265" r:id="rId17"/>
    <p:sldId id="268" r:id="rId18"/>
    <p:sldId id="287" r:id="rId19"/>
    <p:sldId id="331" r:id="rId20"/>
    <p:sldId id="269" r:id="rId21"/>
    <p:sldId id="332" r:id="rId22"/>
    <p:sldId id="333" r:id="rId23"/>
    <p:sldId id="270" r:id="rId24"/>
    <p:sldId id="271" r:id="rId25"/>
    <p:sldId id="272" r:id="rId26"/>
    <p:sldId id="349" r:id="rId27"/>
    <p:sldId id="350" r:id="rId28"/>
    <p:sldId id="351" r:id="rId29"/>
    <p:sldId id="352" r:id="rId30"/>
    <p:sldId id="288" r:id="rId31"/>
    <p:sldId id="275" r:id="rId32"/>
    <p:sldId id="277" r:id="rId33"/>
    <p:sldId id="278" r:id="rId34"/>
    <p:sldId id="361" r:id="rId35"/>
    <p:sldId id="362" r:id="rId36"/>
    <p:sldId id="363" r:id="rId37"/>
    <p:sldId id="364" r:id="rId38"/>
    <p:sldId id="365" r:id="rId39"/>
    <p:sldId id="367" r:id="rId40"/>
    <p:sldId id="279" r:id="rId41"/>
    <p:sldId id="280" r:id="rId42"/>
    <p:sldId id="373" r:id="rId43"/>
    <p:sldId id="375" r:id="rId44"/>
    <p:sldId id="282" r:id="rId45"/>
  </p:sldIdLst>
  <p:sldSz cx="12192000" cy="6858000"/>
  <p:notesSz cx="6858000" cy="9144000"/>
  <p:embeddedFontLst>
    <p:embeddedFont>
      <p:font typeface="黑体" panose="02010609060101010101" charset="-122"/>
      <p:regular r:id="rId49"/>
    </p:embeddedFont>
    <p:embeddedFont>
      <p:font typeface="楷体" panose="02010609060101010101" charset="-122"/>
      <p:regular r:id="rId50"/>
    </p:embeddedFont>
    <p:embeddedFont>
      <p:font typeface="仿宋" panose="02010609060101010101" charset="-122"/>
      <p:regular r:id="rId51"/>
    </p:embeddedFont>
    <p:embeddedFont>
      <p:font typeface="Calibri" panose="020F0502020204030204" charset="0"/>
      <p:regular r:id="rId52"/>
      <p:bold r:id="rId53"/>
      <p:italic r:id="rId54"/>
      <p:boldItalic r:id="rId55"/>
    </p:embeddedFont>
    <p:embeddedFont>
      <p:font typeface="微软雅黑" panose="020B0503020204020204" charset="-122"/>
      <p:regular r:id="rId56"/>
    </p:embeddedFont>
    <p:embeddedFont>
      <p:font typeface="Calibri Light" panose="020F0302020204030204" charset="0"/>
      <p:regular r:id="rId57"/>
      <p:italic r:id="rId58"/>
    </p:embeddedFont>
    <p:embeddedFont>
      <p:font typeface="华文中宋" panose="02010600040101010101" charset="-122"/>
      <p:regular r:id="rId59"/>
    </p:embeddedFont>
    <p:embeddedFont>
      <p:font typeface="华文新魏" panose="02010800040101010101" charset="-122"/>
      <p:regular r:id="rId60"/>
    </p:embeddedFont>
    <p:embeddedFont>
      <p:font typeface="BatangChe" panose="02030609000101010101" charset="-127"/>
      <p:regular r:id="rId61"/>
    </p:embeddedFont>
    <p:embeddedFont>
      <p:font typeface="华文楷体" panose="02010600040101010101" charset="-122"/>
      <p:regular r:id="rId6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D8D8"/>
    <a:srgbClr val="1E4A72"/>
    <a:srgbClr val="2E6BA2"/>
    <a:srgbClr val="016CBA"/>
    <a:srgbClr val="72808B"/>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65" autoAdjust="0"/>
    <p:restoredTop sz="94660"/>
  </p:normalViewPr>
  <p:slideViewPr>
    <p:cSldViewPr snapToGrid="0" showGuides="1">
      <p:cViewPr varScale="1">
        <p:scale>
          <a:sx n="79" d="100"/>
          <a:sy n="79" d="100"/>
        </p:scale>
        <p:origin x="90" y="60"/>
      </p:cViewPr>
      <p:guideLst>
        <p:guide pos="3840"/>
        <p:guide orient="horz" pos="346"/>
        <p:guide orient="horz" pos="3956"/>
        <p:guide pos="7015"/>
        <p:guide pos="692"/>
        <p:guide orient="horz" pos="2388"/>
        <p:guide orient="horz" pos="828"/>
        <p:guide pos="2728"/>
        <p:guide pos="48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2" Type="http://schemas.openxmlformats.org/officeDocument/2006/relationships/font" Target="fonts/font14.fntdata"/><Relationship Id="rId61" Type="http://schemas.openxmlformats.org/officeDocument/2006/relationships/font" Target="fonts/font13.fntdata"/><Relationship Id="rId60" Type="http://schemas.openxmlformats.org/officeDocument/2006/relationships/font" Target="fonts/font12.fntdata"/><Relationship Id="rId6" Type="http://schemas.openxmlformats.org/officeDocument/2006/relationships/slide" Target="slides/slide3.xml"/><Relationship Id="rId59" Type="http://schemas.openxmlformats.org/officeDocument/2006/relationships/font" Target="fonts/font11.fntdata"/><Relationship Id="rId58" Type="http://schemas.openxmlformats.org/officeDocument/2006/relationships/font" Target="fonts/font10.fntdata"/><Relationship Id="rId57" Type="http://schemas.openxmlformats.org/officeDocument/2006/relationships/font" Target="fonts/font9.fntdata"/><Relationship Id="rId56" Type="http://schemas.openxmlformats.org/officeDocument/2006/relationships/font" Target="fonts/font8.fntdata"/><Relationship Id="rId55" Type="http://schemas.openxmlformats.org/officeDocument/2006/relationships/font" Target="fonts/font7.fntdata"/><Relationship Id="rId54" Type="http://schemas.openxmlformats.org/officeDocument/2006/relationships/font" Target="fonts/font6.fntdata"/><Relationship Id="rId53" Type="http://schemas.openxmlformats.org/officeDocument/2006/relationships/font" Target="fonts/font5.fntdata"/><Relationship Id="rId52" Type="http://schemas.openxmlformats.org/officeDocument/2006/relationships/font" Target="fonts/font4.fntdata"/><Relationship Id="rId51" Type="http://schemas.openxmlformats.org/officeDocument/2006/relationships/font" Target="fonts/font3.fntdata"/><Relationship Id="rId50" Type="http://schemas.openxmlformats.org/officeDocument/2006/relationships/font" Target="fonts/font2.fntdata"/><Relationship Id="rId5" Type="http://schemas.openxmlformats.org/officeDocument/2006/relationships/slide" Target="slides/slide2.xml"/><Relationship Id="rId49" Type="http://schemas.openxmlformats.org/officeDocument/2006/relationships/font" Target="fonts/font1.fntdata"/><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notesMaster" Target="notesMasters/notes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6" Type="http://schemas.microsoft.com/office/2011/relationships/chartColorStyle" Target="colors1.xml"/><Relationship Id="rId5" Type="http://schemas.microsoft.com/office/2011/relationships/chartStyle" Target="style1.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2"/>
              <a:srcRect/>
              <a:stretch>
                <a:fillRect/>
              </a:stretch>
            </a:blipFill>
            <a:ln>
              <a:noFill/>
            </a:ln>
            <a:effectLst/>
          </c:spPr>
          <c:invertIfNegative val="0"/>
          <c:dLbls>
            <c:delete val="1"/>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blipFill>
              <a:blip xmlns:r="http://schemas.openxmlformats.org/officeDocument/2006/relationships" r:embed="rId3"/>
              <a:stretch>
                <a:fillRect/>
              </a:stretch>
            </a:blipFill>
            <a:ln>
              <a:noFill/>
            </a:ln>
            <a:effectLst/>
          </c:spPr>
          <c:invertIfNegative val="0"/>
          <c:dLbls>
            <c:delete val="1"/>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blipFill>
              <a:blip xmlns:r="http://schemas.openxmlformats.org/officeDocument/2006/relationships" r:embed="rId4"/>
              <a:stretch>
                <a:fillRect/>
              </a:stretch>
            </a:blipFill>
            <a:ln>
              <a:noFill/>
            </a:ln>
            <a:effectLst/>
          </c:spPr>
          <c:invertIfNegative val="0"/>
          <c:dLbls>
            <c:delete val="1"/>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10"/>
        <c:overlap val="30"/>
        <c:axId val="545661592"/>
        <c:axId val="545661984"/>
      </c:barChart>
      <c:catAx>
        <c:axId val="5456615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45661984"/>
        <c:crosses val="autoZero"/>
        <c:auto val="1"/>
        <c:lblAlgn val="ctr"/>
        <c:lblOffset val="100"/>
        <c:noMultiLvlLbl val="0"/>
      </c:catAx>
      <c:valAx>
        <c:axId val="545661984"/>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456615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F21C52-EC68-422C-A5FF-CD0BF9AE67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8B6BA8-C402-4CA3-9472-EDF80871DC8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8F21C52-EC68-422C-A5FF-CD0BF9AE679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F8B6BA8-C402-4CA3-9472-EDF80871DC8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封面页">
    <p:bg>
      <p:bgPr>
        <a:blipFill rotWithShape="0">
          <a:blip r:embed="rId2"/>
        </a:blipFill>
        <a:effectLst/>
      </p:bgPr>
    </p:bg>
    <p:spTree>
      <p:nvGrpSpPr>
        <p:cNvPr id="1" name=""/>
        <p:cNvGrpSpPr/>
        <p:nvPr/>
      </p:nvGrpSpPr>
      <p:grpSpPr>
        <a:xfrm>
          <a:off x="0" y="0"/>
          <a:ext cx="0" cy="0"/>
          <a:chOff x="0" y="0"/>
          <a:chExt cx="0" cy="0"/>
        </a:xfrm>
      </p:grpSpPr>
      <p:grpSp>
        <p:nvGrpSpPr>
          <p:cNvPr id="3074" name="组 5"/>
          <p:cNvGrpSpPr/>
          <p:nvPr userDrawn="1"/>
        </p:nvGrpSpPr>
        <p:grpSpPr>
          <a:xfrm>
            <a:off x="338138" y="315913"/>
            <a:ext cx="1120775" cy="1120775"/>
            <a:chOff x="304801" y="304800"/>
            <a:chExt cx="1121228" cy="1121228"/>
          </a:xfrm>
        </p:grpSpPr>
        <p:sp>
          <p:nvSpPr>
            <p:cNvPr id="4" name="矩形 3"/>
            <p:cNvSpPr/>
            <p:nvPr userDrawn="1"/>
          </p:nvSpPr>
          <p:spPr>
            <a:xfrm>
              <a:off x="304801" y="304800"/>
              <a:ext cx="76200" cy="112122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kumimoji="1" lang="zh-CN" altLang="en-US" sz="135" strike="noStrike" noProof="1"/>
            </a:p>
          </p:txBody>
        </p:sp>
        <p:sp>
          <p:nvSpPr>
            <p:cNvPr id="5" name="矩形 4"/>
            <p:cNvSpPr/>
            <p:nvPr userDrawn="1"/>
          </p:nvSpPr>
          <p:spPr>
            <a:xfrm rot="16200000">
              <a:off x="827315" y="-217714"/>
              <a:ext cx="76200" cy="112122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kumimoji="1" lang="zh-CN" altLang="en-US" sz="135" strike="noStrike" noProof="1"/>
            </a:p>
          </p:txBody>
        </p:sp>
      </p:grpSp>
      <p:grpSp>
        <p:nvGrpSpPr>
          <p:cNvPr id="3077" name="组 6"/>
          <p:cNvGrpSpPr/>
          <p:nvPr userDrawn="1"/>
        </p:nvGrpSpPr>
        <p:grpSpPr>
          <a:xfrm rot="10800000">
            <a:off x="10721975" y="5432425"/>
            <a:ext cx="1122363" cy="1120775"/>
            <a:chOff x="304801" y="304800"/>
            <a:chExt cx="1121228" cy="1121228"/>
          </a:xfrm>
        </p:grpSpPr>
        <p:sp>
          <p:nvSpPr>
            <p:cNvPr id="8" name="矩形 7"/>
            <p:cNvSpPr/>
            <p:nvPr userDrawn="1"/>
          </p:nvSpPr>
          <p:spPr>
            <a:xfrm>
              <a:off x="304801" y="304800"/>
              <a:ext cx="76200" cy="112122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kumimoji="1" lang="zh-CN" altLang="en-US" sz="135" strike="noStrike" noProof="1"/>
            </a:p>
          </p:txBody>
        </p:sp>
        <p:sp>
          <p:nvSpPr>
            <p:cNvPr id="9" name="矩形 8"/>
            <p:cNvSpPr/>
            <p:nvPr userDrawn="1"/>
          </p:nvSpPr>
          <p:spPr>
            <a:xfrm rot="16200000">
              <a:off x="827315" y="-217714"/>
              <a:ext cx="76200" cy="112122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kumimoji="1" lang="zh-CN" altLang="en-US" sz="135" strike="noStrike" noProof="1"/>
            </a:p>
          </p:txBody>
        </p:sp>
      </p:grpSp>
      <p:sp>
        <p:nvSpPr>
          <p:cNvPr id="2" name="文本占位符 2"/>
          <p:cNvSpPr>
            <a:spLocks noGrp="1"/>
          </p:cNvSpPr>
          <p:nvPr>
            <p:ph type="body" sz="quarter" idx="10" hasCustomPrompt="1"/>
          </p:nvPr>
        </p:nvSpPr>
        <p:spPr>
          <a:xfrm>
            <a:off x="0" y="1839692"/>
            <a:ext cx="12192000" cy="1243688"/>
          </a:xfrm>
          <a:prstGeom prst="rect">
            <a:avLst/>
          </a:prstGeom>
        </p:spPr>
        <p:txBody>
          <a:bodyPr/>
          <a:lstStyle>
            <a:lvl1pPr marL="0" indent="0" algn="ctr">
              <a:lnSpc>
                <a:spcPct val="75000"/>
              </a:lnSpc>
              <a:buNone/>
              <a:defRPr sz="7650" b="1"/>
            </a:lvl1pPr>
          </a:lstStyle>
          <a:p>
            <a:pPr lvl="0" fontAlgn="base"/>
            <a:r>
              <a:rPr kumimoji="1" lang="en-US" altLang="zh-CN" sz="7650" strike="noStrike" noProof="1"/>
              <a:t>TITLE</a:t>
            </a:r>
            <a:r>
              <a:rPr kumimoji="1" lang="zh-CN" altLang="en-US" sz="7650" strike="noStrike" noProof="1"/>
              <a:t> </a:t>
            </a:r>
            <a:r>
              <a:rPr kumimoji="1" lang="en-US" altLang="zh-CN" sz="7650" strike="noStrike" noProof="1"/>
              <a:t>HERE</a:t>
            </a:r>
            <a:endParaRPr kumimoji="1" lang="zh-CN" altLang="en-US" strike="noStrike" noProof="1"/>
          </a:p>
        </p:txBody>
      </p:sp>
      <p:sp>
        <p:nvSpPr>
          <p:cNvPr id="3" name="文本占位符 2"/>
          <p:cNvSpPr>
            <a:spLocks noGrp="1"/>
          </p:cNvSpPr>
          <p:nvPr>
            <p:ph type="body" sz="quarter" idx="11" hasCustomPrompt="1"/>
          </p:nvPr>
        </p:nvSpPr>
        <p:spPr>
          <a:xfrm>
            <a:off x="0" y="3328307"/>
            <a:ext cx="12192000" cy="440871"/>
          </a:xfrm>
          <a:prstGeom prst="rect">
            <a:avLst/>
          </a:prstGeom>
        </p:spPr>
        <p:txBody>
          <a:bodyPr/>
          <a:lstStyle>
            <a:lvl1pPr marL="0" indent="0" algn="ctr">
              <a:lnSpc>
                <a:spcPct val="75000"/>
              </a:lnSpc>
              <a:buNone/>
              <a:defRPr sz="2400" b="0"/>
            </a:lvl1pPr>
          </a:lstStyle>
          <a:p>
            <a:pPr lvl="0" fontAlgn="base"/>
            <a:r>
              <a:rPr kumimoji="1" lang="en-US" altLang="zh-CN" strike="noStrike" noProof="1"/>
              <a:t>TITLE</a:t>
            </a:r>
            <a:r>
              <a:rPr kumimoji="1" lang="zh-CN" altLang="en-US" strike="noStrike" noProof="1"/>
              <a:t> </a:t>
            </a:r>
            <a:r>
              <a:rPr kumimoji="1" lang="en-US" altLang="zh-CN" strike="noStrike" noProof="1"/>
              <a:t>HERE</a:t>
            </a:r>
            <a:endParaRPr kumimoji="1" lang="zh-CN" altLang="en-US" strike="noStrike" noProof="1"/>
          </a:p>
        </p:txBody>
      </p:sp>
      <p:sp>
        <p:nvSpPr>
          <p:cNvPr id="10" name="文本占位符 2"/>
          <p:cNvSpPr>
            <a:spLocks noGrp="1"/>
          </p:cNvSpPr>
          <p:nvPr>
            <p:ph type="body" sz="quarter" idx="12" hasCustomPrompt="1"/>
          </p:nvPr>
        </p:nvSpPr>
        <p:spPr>
          <a:xfrm>
            <a:off x="0" y="4171956"/>
            <a:ext cx="12192000" cy="770163"/>
          </a:xfrm>
          <a:prstGeom prst="rect">
            <a:avLst/>
          </a:prstGeom>
        </p:spPr>
        <p:txBody>
          <a:bodyPr/>
          <a:lstStyle>
            <a:lvl1pPr marL="0" indent="0" algn="ctr">
              <a:lnSpc>
                <a:spcPct val="130000"/>
              </a:lnSpc>
              <a:buNone/>
              <a:defRPr sz="1200" b="0"/>
            </a:lvl1pPr>
          </a:lstStyle>
          <a:p>
            <a:pPr lvl="0" fontAlgn="base"/>
            <a:r>
              <a:rPr kumimoji="1" lang="en-US" altLang="zh-CN" strike="noStrike" noProof="1"/>
              <a:t>TITLE</a:t>
            </a:r>
            <a:r>
              <a:rPr kumimoji="1" lang="zh-CN" altLang="en-US" strike="noStrike" noProof="1"/>
              <a:t> </a:t>
            </a:r>
            <a:r>
              <a:rPr kumimoji="1" lang="en-US" altLang="zh-CN" strike="noStrike" noProof="1"/>
              <a:t>HERE</a:t>
            </a:r>
            <a:endParaRPr kumimoji="1" lang="zh-CN" altLang="en-US" strike="noStrike" noProof="1"/>
          </a:p>
        </p:txBody>
      </p:sp>
      <p:sp>
        <p:nvSpPr>
          <p:cNvPr id="6" name="日期占位符 5"/>
          <p:cNvSpPr>
            <a:spLocks noGrp="1"/>
          </p:cNvSpPr>
          <p:nvPr>
            <p:ph type="dt" sz="half" idx="13"/>
          </p:nvPr>
        </p:nvSpPr>
        <p:spPr>
          <a:xfrm>
            <a:off x="609600" y="6245225"/>
            <a:ext cx="2844800" cy="476250"/>
          </a:xfrm>
          <a:prstGeom prst="rect">
            <a:avLst/>
          </a:prstGeom>
          <a:noFill/>
          <a:ln w="9525">
            <a:noFill/>
          </a:ln>
        </p:spPr>
        <p:txBody>
          <a:bodyPr/>
          <a:lstStyle/>
          <a:p>
            <a:pPr lvl="0" fontAlgn="base"/>
            <a:endParaRPr lang="zh-CN" altLang="en-US" strike="noStrike" noProof="1">
              <a:latin typeface="Arial" panose="020B0604020202020204" pitchFamily="34" charset="0"/>
            </a:endParaRPr>
          </a:p>
        </p:txBody>
      </p:sp>
      <p:sp>
        <p:nvSpPr>
          <p:cNvPr id="7" name="页脚占位符 6"/>
          <p:cNvSpPr>
            <a:spLocks noGrp="1"/>
          </p:cNvSpPr>
          <p:nvPr>
            <p:ph type="ftr" sz="quarter" idx="14"/>
          </p:nvPr>
        </p:nvSpPr>
        <p:spPr>
          <a:xfrm>
            <a:off x="4165600" y="6245225"/>
            <a:ext cx="3860800" cy="476250"/>
          </a:xfrm>
          <a:prstGeom prst="rect">
            <a:avLst/>
          </a:prstGeom>
          <a:noFill/>
          <a:ln w="9525">
            <a:noFill/>
          </a:ln>
        </p:spPr>
        <p:txBody>
          <a:bodyPr/>
          <a:lstStyle/>
          <a:p>
            <a:pPr lvl="0" fontAlgn="base"/>
            <a:endParaRPr lang="zh-CN" altLang="en-US" strike="noStrike" noProof="1">
              <a:latin typeface="Arial" panose="020B0604020202020204" pitchFamily="34" charset="0"/>
            </a:endParaRPr>
          </a:p>
        </p:txBody>
      </p:sp>
      <p:sp>
        <p:nvSpPr>
          <p:cNvPr id="11" name="灯片编号占位符 10"/>
          <p:cNvSpPr>
            <a:spLocks noGrp="1"/>
          </p:cNvSpPr>
          <p:nvPr>
            <p:ph type="sldNum" sz="quarter" idx="15"/>
          </p:nvPr>
        </p:nvSpPr>
        <p:spPr>
          <a:xfrm>
            <a:off x="8737600" y="6245225"/>
            <a:ext cx="2844800" cy="476250"/>
          </a:xfrm>
          <a:prstGeom prst="rect">
            <a:avLst/>
          </a:prstGeom>
          <a:noFill/>
          <a:ln w="9525">
            <a:noFill/>
          </a:ln>
        </p:spPr>
        <p:txBody>
          <a:body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duotone>
              <a:prstClr val="black"/>
              <a:schemeClr val="accent1">
                <a:tint val="45000"/>
                <a:satMod val="400000"/>
              </a:schemeClr>
            </a:duotone>
          </a:blip>
          <a:srcRect/>
          <a:stretch>
            <a:fillRect/>
          </a:stretch>
        </p:blipFill>
        <p:spPr>
          <a:xfrm>
            <a:off x="0" y="0"/>
            <a:ext cx="12192000" cy="6858000"/>
          </a:xfrm>
          <a:prstGeom prst="rect">
            <a:avLst/>
          </a:prstGeom>
        </p:spPr>
      </p:pic>
      <p:grpSp>
        <p:nvGrpSpPr>
          <p:cNvPr id="9" name="组合 8"/>
          <p:cNvGrpSpPr/>
          <p:nvPr userDrawn="1"/>
        </p:nvGrpSpPr>
        <p:grpSpPr>
          <a:xfrm>
            <a:off x="0" y="0"/>
            <a:ext cx="12192000" cy="6858000"/>
            <a:chOff x="0" y="0"/>
            <a:chExt cx="12192000" cy="6858000"/>
          </a:xfrm>
        </p:grpSpPr>
        <p:sp>
          <p:nvSpPr>
            <p:cNvPr id="7" name="矩形 6"/>
            <p:cNvSpPr/>
            <p:nvPr userDrawn="1"/>
          </p:nvSpPr>
          <p:spPr>
            <a:xfrm>
              <a:off x="0" y="0"/>
              <a:ext cx="6096000" cy="6858000"/>
            </a:xfrm>
            <a:prstGeom prst="rect">
              <a:avLst/>
            </a:prstGeom>
            <a:solidFill>
              <a:schemeClr val="accent1">
                <a:lumMod val="75000"/>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8" name="矩形 7"/>
            <p:cNvSpPr/>
            <p:nvPr userDrawn="1"/>
          </p:nvSpPr>
          <p:spPr>
            <a:xfrm>
              <a:off x="6096000" y="0"/>
              <a:ext cx="6096000" cy="6858000"/>
            </a:xfrm>
            <a:prstGeom prst="rect">
              <a:avLst/>
            </a:prstGeom>
            <a:solidFill>
              <a:schemeClr val="bg1">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screen"/>
          <a:srcRect/>
          <a:stretch>
            <a:fillRect/>
          </a:stretch>
        </p:blipFill>
        <p:spPr>
          <a:xfrm>
            <a:off x="0" y="1"/>
            <a:ext cx="12192000" cy="6858000"/>
          </a:xfrm>
          <a:prstGeom prst="rect">
            <a:avLst/>
          </a:prstGeom>
        </p:spPr>
      </p:pic>
      <p:grpSp>
        <p:nvGrpSpPr>
          <p:cNvPr id="2" name="组合 1"/>
          <p:cNvGrpSpPr/>
          <p:nvPr userDrawn="1"/>
        </p:nvGrpSpPr>
        <p:grpSpPr>
          <a:xfrm>
            <a:off x="0" y="0"/>
            <a:ext cx="12192000" cy="6858000"/>
            <a:chOff x="0" y="0"/>
            <a:chExt cx="12192000" cy="6858000"/>
          </a:xfrm>
        </p:grpSpPr>
        <p:sp>
          <p:nvSpPr>
            <p:cNvPr id="3" name="矩形 2"/>
            <p:cNvSpPr/>
            <p:nvPr userDrawn="1"/>
          </p:nvSpPr>
          <p:spPr>
            <a:xfrm>
              <a:off x="0" y="0"/>
              <a:ext cx="6096000" cy="6858000"/>
            </a:xfrm>
            <a:prstGeom prst="rect">
              <a:avLst/>
            </a:prstGeom>
            <a:solidFill>
              <a:schemeClr val="accent1">
                <a:lumMod val="75000"/>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4" name="矩形 3"/>
            <p:cNvSpPr/>
            <p:nvPr userDrawn="1"/>
          </p:nvSpPr>
          <p:spPr>
            <a:xfrm>
              <a:off x="6096000" y="0"/>
              <a:ext cx="6096000" cy="6858000"/>
            </a:xfrm>
            <a:prstGeom prst="rect">
              <a:avLst/>
            </a:prstGeom>
            <a:solidFill>
              <a:schemeClr val="bg1">
                <a:alpha val="6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F21C52-EC68-422C-A5FF-CD0BF9AE679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8B6BA8-C402-4CA3-9472-EDF80871DC8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D1AEE-5CC6-4131-9368-D4B3327E4E6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F5C85A-C9C5-4126-B537-342D910F660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5.wdp"/><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jpeg"/><Relationship Id="rId3" Type="http://schemas.microsoft.com/office/2007/relationships/hdphoto" Target="../media/image16.wdp"/><Relationship Id="rId2" Type="http://schemas.openxmlformats.org/officeDocument/2006/relationships/image" Target="../media/image15.png"/><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em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emf"/></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emf"/></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9.jpeg"/><Relationship Id="rId4" Type="http://schemas.microsoft.com/office/2007/relationships/hdphoto" Target="../media/image28.wdp"/><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jpeg"/><Relationship Id="rId1" Type="http://schemas.openxmlformats.org/officeDocument/2006/relationships/chart" Target="../charts/char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35.jpeg"/><Relationship Id="rId1" Type="http://schemas.openxmlformats.org/officeDocument/2006/relationships/image" Target="../media/image3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jpeg"/><Relationship Id="rId1" Type="http://schemas.openxmlformats.org/officeDocument/2006/relationships/image" Target="../media/image3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1.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75000"/>
              </a:schemeClr>
            </a:gs>
            <a:gs pos="50000">
              <a:schemeClr val="bg1"/>
            </a:gs>
            <a:gs pos="100000">
              <a:schemeClr val="bg1"/>
            </a:gs>
            <a:gs pos="0">
              <a:schemeClr val="accent1">
                <a:lumMod val="75000"/>
              </a:schemeClr>
            </a:gs>
          </a:gsLst>
          <a:lin ang="0" scaled="1"/>
        </a:gradFill>
        <a:effectLst/>
      </p:bgPr>
    </p:bg>
    <p:spTree>
      <p:nvGrpSpPr>
        <p:cNvPr id="1" name=""/>
        <p:cNvGrpSpPr/>
        <p:nvPr/>
      </p:nvGrpSpPr>
      <p:grpSpPr>
        <a:xfrm>
          <a:off x="0" y="0"/>
          <a:ext cx="0" cy="0"/>
          <a:chOff x="0" y="0"/>
          <a:chExt cx="0" cy="0"/>
        </a:xfrm>
      </p:grpSpPr>
      <p:grpSp>
        <p:nvGrpSpPr>
          <p:cNvPr id="40" name="组合 39"/>
          <p:cNvGrpSpPr/>
          <p:nvPr/>
        </p:nvGrpSpPr>
        <p:grpSpPr>
          <a:xfrm>
            <a:off x="1537009" y="1443876"/>
            <a:ext cx="9283391" cy="4507865"/>
            <a:chOff x="1441759" y="1173302"/>
            <a:chExt cx="9167914" cy="5055807"/>
          </a:xfrm>
        </p:grpSpPr>
        <p:sp>
          <p:nvSpPr>
            <p:cNvPr id="5" name="文本框 4"/>
            <p:cNvSpPr txBox="1"/>
            <p:nvPr/>
          </p:nvSpPr>
          <p:spPr>
            <a:xfrm>
              <a:off x="1441759" y="1173303"/>
              <a:ext cx="4663723" cy="4508927"/>
            </a:xfrm>
            <a:prstGeom prst="rect">
              <a:avLst/>
            </a:prstGeom>
            <a:solidFill>
              <a:schemeClr val="bg1">
                <a:alpha val="65000"/>
              </a:schemeClr>
            </a:solidFill>
          </p:spPr>
          <p:txBody>
            <a:bodyPr wrap="square" lIns="252000" rIns="0" rtlCol="0">
              <a:spAutoFit/>
            </a:bodyPr>
            <a:lstStyle/>
            <a:p>
              <a:r>
                <a:rPr lang="en-US" altLang="zh-CN" sz="28700" dirty="0" smtClean="0">
                  <a:solidFill>
                    <a:schemeClr val="accent1">
                      <a:lumMod val="75000"/>
                    </a:schemeClr>
                  </a:solidFill>
                  <a:latin typeface="方正大黑简体" panose="03000509000000000000" pitchFamily="65" charset="-122"/>
                  <a:ea typeface="方正大黑简体" panose="03000509000000000000" pitchFamily="65" charset="-122"/>
                </a:rPr>
                <a:t>20</a:t>
              </a:r>
              <a:endParaRPr lang="zh-CN" altLang="en-US" sz="8000" dirty="0">
                <a:solidFill>
                  <a:schemeClr val="accent1">
                    <a:lumMod val="75000"/>
                  </a:schemeClr>
                </a:solidFill>
                <a:latin typeface="方正正中黑简体" panose="02000000000000000000" pitchFamily="2" charset="-122"/>
                <a:ea typeface="方正正中黑简体" panose="02000000000000000000" pitchFamily="2" charset="-122"/>
              </a:endParaRPr>
            </a:p>
          </p:txBody>
        </p:sp>
        <p:sp>
          <p:nvSpPr>
            <p:cNvPr id="39" name="文本框 38"/>
            <p:cNvSpPr txBox="1"/>
            <p:nvPr/>
          </p:nvSpPr>
          <p:spPr>
            <a:xfrm>
              <a:off x="5945950" y="1173302"/>
              <a:ext cx="4663723" cy="5055807"/>
            </a:xfrm>
            <a:prstGeom prst="rect">
              <a:avLst/>
            </a:prstGeom>
            <a:solidFill>
              <a:schemeClr val="accent1">
                <a:lumMod val="75000"/>
                <a:alpha val="65000"/>
              </a:schemeClr>
            </a:solidFill>
          </p:spPr>
          <p:txBody>
            <a:bodyPr wrap="square" lIns="252000" rIns="0" rtlCol="0">
              <a:spAutoFit/>
            </a:bodyPr>
            <a:lstStyle/>
            <a:p>
              <a:r>
                <a:rPr lang="en-US" altLang="zh-CN" sz="28700" dirty="0" smtClean="0">
                  <a:solidFill>
                    <a:schemeClr val="bg1"/>
                  </a:solidFill>
                  <a:latin typeface="方正大黑简体" panose="03000509000000000000" pitchFamily="65" charset="-122"/>
                  <a:ea typeface="方正大黑简体" panose="03000509000000000000" pitchFamily="65" charset="-122"/>
                </a:rPr>
                <a:t>18</a:t>
              </a:r>
              <a:endParaRPr lang="zh-CN" altLang="en-US" sz="8000" dirty="0">
                <a:solidFill>
                  <a:schemeClr val="bg1"/>
                </a:solidFill>
                <a:latin typeface="方正正中黑简体" panose="02000000000000000000" pitchFamily="2" charset="-122"/>
                <a:ea typeface="方正正中黑简体" panose="02000000000000000000" pitchFamily="2" charset="-122"/>
              </a:endParaRPr>
            </a:p>
          </p:txBody>
        </p:sp>
      </p:grpSp>
      <p:grpSp>
        <p:nvGrpSpPr>
          <p:cNvPr id="36" name="组合 35"/>
          <p:cNvGrpSpPr/>
          <p:nvPr/>
        </p:nvGrpSpPr>
        <p:grpSpPr>
          <a:xfrm>
            <a:off x="3210365" y="2907629"/>
            <a:ext cx="5742796" cy="1198880"/>
            <a:chOff x="5726122" y="4661824"/>
            <a:chExt cx="5572189" cy="1583231"/>
          </a:xfrm>
        </p:grpSpPr>
        <p:sp>
          <p:nvSpPr>
            <p:cNvPr id="10" name="文本框 9"/>
            <p:cNvSpPr txBox="1"/>
            <p:nvPr/>
          </p:nvSpPr>
          <p:spPr>
            <a:xfrm>
              <a:off x="5726122" y="4661824"/>
              <a:ext cx="2766448" cy="1583230"/>
            </a:xfrm>
            <a:prstGeom prst="rect">
              <a:avLst/>
            </a:prstGeom>
            <a:solidFill>
              <a:schemeClr val="bg1"/>
            </a:solidFill>
          </p:spPr>
          <p:txBody>
            <a:bodyPr wrap="none" lIns="108000" rIns="0" rtlCol="0">
              <a:spAutoFit/>
            </a:bodyPr>
            <a:lstStyle/>
            <a:p>
              <a:r>
                <a:rPr lang="zh-CN" altLang="en-US" sz="7200" dirty="0" smtClean="0">
                  <a:solidFill>
                    <a:schemeClr val="accent1">
                      <a:lumMod val="75000"/>
                    </a:schemeClr>
                  </a:solidFill>
                  <a:latin typeface="方正正中黑简体" panose="02000000000000000000" pitchFamily="2" charset="-122"/>
                  <a:ea typeface="方正正中黑简体" panose="02000000000000000000" pitchFamily="2" charset="-122"/>
                </a:rPr>
                <a:t>社区治</a:t>
              </a:r>
              <a:endParaRPr lang="zh-CN" altLang="en-US" sz="7200" dirty="0" smtClean="0">
                <a:solidFill>
                  <a:schemeClr val="accent1">
                    <a:lumMod val="75000"/>
                  </a:schemeClr>
                </a:solidFill>
                <a:latin typeface="方正正中黑简体" panose="02000000000000000000" pitchFamily="2" charset="-122"/>
                <a:ea typeface="方正正中黑简体" panose="02000000000000000000" pitchFamily="2" charset="-122"/>
              </a:endParaRPr>
            </a:p>
          </p:txBody>
        </p:sp>
        <p:sp>
          <p:nvSpPr>
            <p:cNvPr id="35" name="文本框 34"/>
            <p:cNvSpPr txBox="1"/>
            <p:nvPr/>
          </p:nvSpPr>
          <p:spPr>
            <a:xfrm>
              <a:off x="8513379" y="4661825"/>
              <a:ext cx="2784932" cy="1583230"/>
            </a:xfrm>
            <a:prstGeom prst="rect">
              <a:avLst/>
            </a:prstGeom>
            <a:solidFill>
              <a:schemeClr val="accent1">
                <a:lumMod val="75000"/>
              </a:schemeClr>
            </a:solidFill>
          </p:spPr>
          <p:txBody>
            <a:bodyPr wrap="none" lIns="36000" rtlCol="0">
              <a:spAutoFit/>
            </a:bodyPr>
            <a:lstStyle/>
            <a:p>
              <a:r>
                <a:rPr lang="zh-CN" altLang="en-US" sz="7200" dirty="0">
                  <a:solidFill>
                    <a:schemeClr val="bg1"/>
                  </a:solidFill>
                </a:rPr>
                <a:t>理创新</a:t>
              </a:r>
              <a:endParaRPr lang="zh-CN" altLang="en-US" sz="7200" dirty="0">
                <a:solidFill>
                  <a:schemeClr val="bg1"/>
                </a:solidFill>
              </a:endParaRPr>
            </a:p>
          </p:txBody>
        </p:sp>
      </p:grpSp>
      <p:grpSp>
        <p:nvGrpSpPr>
          <p:cNvPr id="42" name="Group 4"/>
          <p:cNvGrpSpPr>
            <a:grpSpLocks noChangeAspect="1"/>
          </p:cNvGrpSpPr>
          <p:nvPr/>
        </p:nvGrpSpPr>
        <p:grpSpPr bwMode="auto">
          <a:xfrm>
            <a:off x="8171829" y="5594349"/>
            <a:ext cx="574675" cy="711200"/>
            <a:chOff x="3659" y="3132"/>
            <a:chExt cx="362" cy="448"/>
          </a:xfrm>
        </p:grpSpPr>
        <p:sp>
          <p:nvSpPr>
            <p:cNvPr id="43" name="AutoShape 3"/>
            <p:cNvSpPr>
              <a:spLocks noChangeAspect="1" noChangeArrowheads="1" noTextEdit="1"/>
            </p:cNvSpPr>
            <p:nvPr/>
          </p:nvSpPr>
          <p:spPr bwMode="auto">
            <a:xfrm>
              <a:off x="3659" y="3134"/>
              <a:ext cx="362"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Freeform 5"/>
            <p:cNvSpPr/>
            <p:nvPr/>
          </p:nvSpPr>
          <p:spPr bwMode="auto">
            <a:xfrm>
              <a:off x="3659" y="3132"/>
              <a:ext cx="176" cy="441"/>
            </a:xfrm>
            <a:custGeom>
              <a:avLst/>
              <a:gdLst>
                <a:gd name="T0" fmla="*/ 0 w 176"/>
                <a:gd name="T1" fmla="*/ 0 h 441"/>
                <a:gd name="T2" fmla="*/ 0 w 176"/>
                <a:gd name="T3" fmla="*/ 379 h 441"/>
                <a:gd name="T4" fmla="*/ 176 w 176"/>
                <a:gd name="T5" fmla="*/ 441 h 441"/>
                <a:gd name="T6" fmla="*/ 176 w 176"/>
                <a:gd name="T7" fmla="*/ 62 h 441"/>
                <a:gd name="T8" fmla="*/ 0 w 176"/>
                <a:gd name="T9" fmla="*/ 0 h 441"/>
              </a:gdLst>
              <a:ahLst/>
              <a:cxnLst>
                <a:cxn ang="0">
                  <a:pos x="T0" y="T1"/>
                </a:cxn>
                <a:cxn ang="0">
                  <a:pos x="T2" y="T3"/>
                </a:cxn>
                <a:cxn ang="0">
                  <a:pos x="T4" y="T5"/>
                </a:cxn>
                <a:cxn ang="0">
                  <a:pos x="T6" y="T7"/>
                </a:cxn>
                <a:cxn ang="0">
                  <a:pos x="T8" y="T9"/>
                </a:cxn>
              </a:cxnLst>
              <a:rect l="0" t="0" r="r" b="b"/>
              <a:pathLst>
                <a:path w="176" h="441">
                  <a:moveTo>
                    <a:pt x="0" y="0"/>
                  </a:moveTo>
                  <a:lnTo>
                    <a:pt x="0" y="379"/>
                  </a:lnTo>
                  <a:lnTo>
                    <a:pt x="176" y="441"/>
                  </a:lnTo>
                  <a:lnTo>
                    <a:pt x="176" y="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
            <p:cNvSpPr/>
            <p:nvPr/>
          </p:nvSpPr>
          <p:spPr bwMode="auto">
            <a:xfrm>
              <a:off x="3857" y="3132"/>
              <a:ext cx="162" cy="448"/>
            </a:xfrm>
            <a:custGeom>
              <a:avLst/>
              <a:gdLst>
                <a:gd name="T0" fmla="*/ 162 w 162"/>
                <a:gd name="T1" fmla="*/ 0 h 448"/>
                <a:gd name="T2" fmla="*/ 0 w 162"/>
                <a:gd name="T3" fmla="*/ 72 h 448"/>
                <a:gd name="T4" fmla="*/ 0 w 162"/>
                <a:gd name="T5" fmla="*/ 448 h 448"/>
                <a:gd name="T6" fmla="*/ 162 w 162"/>
                <a:gd name="T7" fmla="*/ 376 h 448"/>
                <a:gd name="T8" fmla="*/ 162 w 162"/>
                <a:gd name="T9" fmla="*/ 0 h 448"/>
              </a:gdLst>
              <a:ahLst/>
              <a:cxnLst>
                <a:cxn ang="0">
                  <a:pos x="T0" y="T1"/>
                </a:cxn>
                <a:cxn ang="0">
                  <a:pos x="T2" y="T3"/>
                </a:cxn>
                <a:cxn ang="0">
                  <a:pos x="T4" y="T5"/>
                </a:cxn>
                <a:cxn ang="0">
                  <a:pos x="T6" y="T7"/>
                </a:cxn>
                <a:cxn ang="0">
                  <a:pos x="T8" y="T9"/>
                </a:cxn>
              </a:cxnLst>
              <a:rect l="0" t="0" r="r" b="b"/>
              <a:pathLst>
                <a:path w="162" h="448">
                  <a:moveTo>
                    <a:pt x="162" y="0"/>
                  </a:moveTo>
                  <a:lnTo>
                    <a:pt x="0" y="72"/>
                  </a:lnTo>
                  <a:lnTo>
                    <a:pt x="0" y="448"/>
                  </a:lnTo>
                  <a:lnTo>
                    <a:pt x="162" y="376"/>
                  </a:lnTo>
                  <a:lnTo>
                    <a:pt x="162"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 name="文本框 45"/>
          <p:cNvSpPr txBox="1"/>
          <p:nvPr/>
        </p:nvSpPr>
        <p:spPr>
          <a:xfrm>
            <a:off x="7793355" y="5163185"/>
            <a:ext cx="3027045" cy="521970"/>
          </a:xfrm>
          <a:prstGeom prst="rect">
            <a:avLst/>
          </a:prstGeom>
          <a:noFill/>
        </p:spPr>
        <p:txBody>
          <a:bodyPr wrap="square" rtlCol="0">
            <a:spAutoFit/>
          </a:bodyPr>
          <a:lstStyle/>
          <a:p>
            <a:r>
              <a:rPr lang="zh-CN" altLang="en-US" sz="2800" b="1" dirty="0" smtClean="0">
                <a:solidFill>
                  <a:schemeClr val="bg1"/>
                </a:solidFill>
                <a:latin typeface="方正兰亭细黑_GBK_M" panose="02010600010101010101" pitchFamily="2" charset="2"/>
                <a:ea typeface="方正兰亭细黑_GBK_M" panose="02010600010101010101" pitchFamily="2" charset="2"/>
                <a:cs typeface="方正兰亭细黑_GBK_M" panose="02010600010101010101" pitchFamily="2" charset="2"/>
              </a:rPr>
              <a:t>主讲人：彭小兵</a:t>
            </a:r>
            <a:endParaRPr lang="zh-CN" altLang="en-US" sz="2800" b="1" dirty="0" smtClean="0">
              <a:solidFill>
                <a:schemeClr val="bg1"/>
              </a:solidFill>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2573655" y="4370070"/>
            <a:ext cx="7763510" cy="706755"/>
          </a:xfrm>
          <a:prstGeom prst="rect">
            <a:avLst/>
          </a:prstGeom>
          <a:noFill/>
        </p:spPr>
        <p:txBody>
          <a:bodyPr wrap="square" rtlCol="0" anchor="t">
            <a:spAutoFit/>
          </a:bodyPr>
          <a:lstStyle/>
          <a:p>
            <a:r>
              <a:rPr lang="en-US" altLang="zh-CN" sz="4000"/>
              <a:t>——</a:t>
            </a:r>
            <a:r>
              <a:rPr lang="zh-CN" altLang="en-US" sz="4000" b="1">
                <a:solidFill>
                  <a:srgbClr val="FF0000"/>
                </a:solidFill>
                <a:latin typeface="楷体" panose="02010609060101010101" charset="-122"/>
                <a:ea typeface="楷体" panose="02010609060101010101" charset="-122"/>
              </a:rPr>
              <a:t>来自团结坝社区的实践与思考</a:t>
            </a:r>
            <a:endParaRPr lang="zh-CN" altLang="en-US" sz="4000" b="1">
              <a:solidFill>
                <a:srgbClr val="FF0000"/>
              </a:solidFill>
              <a:latin typeface="楷体" panose="02010609060101010101" charset="-122"/>
              <a:ea typeface="楷体" panose="02010609060101010101" charset="-122"/>
            </a:endParaRPr>
          </a:p>
        </p:txBody>
      </p:sp>
      <p:sp>
        <p:nvSpPr>
          <p:cNvPr id="3" name="文本框 2"/>
          <p:cNvSpPr txBox="1"/>
          <p:nvPr/>
        </p:nvSpPr>
        <p:spPr>
          <a:xfrm>
            <a:off x="6097905" y="12065"/>
            <a:ext cx="5107305" cy="2183765"/>
          </a:xfrm>
          <a:prstGeom prst="rect">
            <a:avLst/>
          </a:prstGeom>
          <a:noFill/>
        </p:spPr>
        <p:txBody>
          <a:bodyPr wrap="square" rtlCol="0" anchor="t">
            <a:spAutoFit/>
          </a:bodyPr>
          <a:lstStyle/>
          <a:p>
            <a:r>
              <a:rPr lang="zh-CN" altLang="en-US" sz="2800" b="1" i="1">
                <a:latin typeface="楷体" panose="02010609060101010101" charset="-122"/>
                <a:ea typeface="楷体" panose="02010609060101010101" charset="-122"/>
              </a:rPr>
              <a:t>危机全球化与治理现代化</a:t>
            </a:r>
            <a:r>
              <a:rPr lang="en-US" altLang="zh-CN" sz="2800" b="1" i="1">
                <a:latin typeface="楷体" panose="02010609060101010101" charset="-122"/>
                <a:ea typeface="楷体" panose="02010609060101010101" charset="-122"/>
              </a:rPr>
              <a:t>——</a:t>
            </a:r>
            <a:r>
              <a:rPr lang="zh-CN" altLang="en-US" sz="2800" b="1" i="1">
                <a:latin typeface="楷体" panose="02010609060101010101" charset="-122"/>
                <a:ea typeface="楷体" panose="02010609060101010101" charset="-122"/>
              </a:rPr>
              <a:t>关于战</a:t>
            </a:r>
            <a:r>
              <a:rPr lang="en-US" altLang="zh-CN" sz="2800" b="1" i="1">
                <a:latin typeface="楷体" panose="02010609060101010101" charset="-122"/>
                <a:ea typeface="楷体" panose="02010609060101010101" charset="-122"/>
              </a:rPr>
              <a:t>“</a:t>
            </a:r>
            <a:r>
              <a:rPr lang="zh-CN" altLang="en-US" sz="2800" b="1" i="1">
                <a:latin typeface="楷体" panose="02010609060101010101" charset="-122"/>
                <a:ea typeface="楷体" panose="02010609060101010101" charset="-122"/>
              </a:rPr>
              <a:t>疫</a:t>
            </a:r>
            <a:r>
              <a:rPr lang="en-US" altLang="zh-CN" sz="2800" b="1" i="1">
                <a:latin typeface="楷体" panose="02010609060101010101" charset="-122"/>
                <a:ea typeface="楷体" panose="02010609060101010101" charset="-122"/>
              </a:rPr>
              <a:t>”</a:t>
            </a:r>
            <a:r>
              <a:rPr lang="zh-CN" altLang="en-US" sz="2800" b="1" i="1">
                <a:latin typeface="楷体" panose="02010609060101010101" charset="-122"/>
                <a:ea typeface="楷体" panose="02010609060101010101" charset="-122"/>
              </a:rPr>
              <a:t>的思考</a:t>
            </a:r>
            <a:endParaRPr lang="zh-CN" altLang="en-US" sz="2800" b="1" i="1">
              <a:latin typeface="楷体" panose="02010609060101010101" charset="-122"/>
              <a:ea typeface="楷体" panose="02010609060101010101" charset="-122"/>
            </a:endParaRPr>
          </a:p>
          <a:p>
            <a:endParaRPr lang="zh-CN" altLang="en-US" sz="2000" b="1" i="1">
              <a:latin typeface="楷体" panose="02010609060101010101" charset="-122"/>
              <a:ea typeface="楷体" panose="02010609060101010101" charset="-122"/>
            </a:endParaRPr>
          </a:p>
          <a:p>
            <a:endParaRPr lang="zh-CN" altLang="en-US" sz="2000" b="1" i="1">
              <a:latin typeface="楷体" panose="02010609060101010101" charset="-122"/>
              <a:ea typeface="楷体" panose="02010609060101010101" charset="-122"/>
            </a:endParaRPr>
          </a:p>
          <a:p>
            <a:r>
              <a:rPr lang="zh-CN" altLang="en-US" sz="2000" b="1" i="1">
                <a:latin typeface="楷体" panose="02010609060101010101" charset="-122"/>
                <a:ea typeface="楷体" panose="02010609060101010101" charset="-122"/>
              </a:rPr>
              <a:t>民政部城乡社区治理专栏</a:t>
            </a:r>
            <a:r>
              <a:rPr lang="zh-CN" altLang="en-US" sz="2000"/>
              <a:t>：</a:t>
            </a:r>
            <a:r>
              <a:rPr lang="zh-CN" altLang="en-US" sz="2000">
                <a:latin typeface="Times New Roman" panose="02020603050405020304" pitchFamily="18" charset="0"/>
                <a:cs typeface="Times New Roman" panose="02020603050405020304" pitchFamily="18" charset="0"/>
              </a:rPr>
              <a:t>http://www.mca.gov.cn/article/wh/whbq/jsmlsq/</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1+#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grpId="1" nodeType="clickEffect">
                                  <p:stCondLst>
                                    <p:cond delay="0"/>
                                  </p:stCondLst>
                                  <p:childTnLst>
                                    <p:anim calcmode="lin" valueType="num">
                                      <p:cBhvr additive="base">
                                        <p:cTn id="27" dur="250"/>
                                        <p:tgtEl>
                                          <p:spTgt spid="46"/>
                                        </p:tgtEl>
                                        <p:attrNameLst>
                                          <p:attrName>ppt_x</p:attrName>
                                        </p:attrNameLst>
                                      </p:cBhvr>
                                      <p:tavLst>
                                        <p:tav tm="0">
                                          <p:val>
                                            <p:strVal val="ppt_x"/>
                                          </p:val>
                                        </p:tav>
                                        <p:tav tm="100000">
                                          <p:val>
                                            <p:strVal val="ppt_x"/>
                                          </p:val>
                                        </p:tav>
                                      </p:tavLst>
                                    </p:anim>
                                    <p:anim calcmode="lin" valueType="num">
                                      <p:cBhvr additive="base">
                                        <p:cTn id="28" dur="250"/>
                                        <p:tgtEl>
                                          <p:spTgt spid="46"/>
                                        </p:tgtEl>
                                        <p:attrNameLst>
                                          <p:attrName>ppt_y</p:attrName>
                                        </p:attrNameLst>
                                      </p:cBhvr>
                                      <p:tavLst>
                                        <p:tav tm="0">
                                          <p:val>
                                            <p:strVal val="ppt_y"/>
                                          </p:val>
                                        </p:tav>
                                        <p:tav tm="100000">
                                          <p:val>
                                            <p:strVal val="1+ppt_h/2"/>
                                          </p:val>
                                        </p:tav>
                                      </p:tavLst>
                                    </p:anim>
                                    <p:set>
                                      <p:cBhvr>
                                        <p:cTn id="29" dur="1" fill="hold">
                                          <p:stCondLst>
                                            <p:cond delay="249"/>
                                          </p:stCondLst>
                                        </p:cTn>
                                        <p:tgtEl>
                                          <p:spTgt spid="46"/>
                                        </p:tgtEl>
                                        <p:attrNameLst>
                                          <p:attrName>style.visibility</p:attrName>
                                        </p:attrNameLst>
                                      </p:cBhvr>
                                      <p:to>
                                        <p:strVal val="hidden"/>
                                      </p:to>
                                    </p:set>
                                  </p:childTnLst>
                                </p:cTn>
                              </p:par>
                            </p:childTnLst>
                          </p:cTn>
                        </p:par>
                        <p:par>
                          <p:cTn id="30" fill="hold">
                            <p:stCondLst>
                              <p:cond delay="500"/>
                            </p:stCondLst>
                            <p:childTnLst>
                              <p:par>
                                <p:cTn id="31" presetID="2" presetClass="exit" presetSubtype="4" fill="hold" nodeType="afterEffect">
                                  <p:stCondLst>
                                    <p:cond delay="0"/>
                                  </p:stCondLst>
                                  <p:childTnLst>
                                    <p:anim calcmode="lin" valueType="num">
                                      <p:cBhvr additive="base">
                                        <p:cTn id="32" dur="250"/>
                                        <p:tgtEl>
                                          <p:spTgt spid="42"/>
                                        </p:tgtEl>
                                        <p:attrNameLst>
                                          <p:attrName>ppt_x</p:attrName>
                                        </p:attrNameLst>
                                      </p:cBhvr>
                                      <p:tavLst>
                                        <p:tav tm="0">
                                          <p:val>
                                            <p:strVal val="ppt_x"/>
                                          </p:val>
                                        </p:tav>
                                        <p:tav tm="100000">
                                          <p:val>
                                            <p:strVal val="ppt_x"/>
                                          </p:val>
                                        </p:tav>
                                      </p:tavLst>
                                    </p:anim>
                                    <p:anim calcmode="lin" valueType="num">
                                      <p:cBhvr additive="base">
                                        <p:cTn id="33" dur="250"/>
                                        <p:tgtEl>
                                          <p:spTgt spid="42"/>
                                        </p:tgtEl>
                                        <p:attrNameLst>
                                          <p:attrName>ppt_y</p:attrName>
                                        </p:attrNameLst>
                                      </p:cBhvr>
                                      <p:tavLst>
                                        <p:tav tm="0">
                                          <p:val>
                                            <p:strVal val="ppt_y"/>
                                          </p:val>
                                        </p:tav>
                                        <p:tav tm="100000">
                                          <p:val>
                                            <p:strVal val="1+ppt_h/2"/>
                                          </p:val>
                                        </p:tav>
                                      </p:tavLst>
                                    </p:anim>
                                    <p:set>
                                      <p:cBhvr>
                                        <p:cTn id="34" dur="1" fill="hold">
                                          <p:stCondLst>
                                            <p:cond delay="249"/>
                                          </p:stCondLst>
                                        </p:cTn>
                                        <p:tgtEl>
                                          <p:spTgt spid="42"/>
                                        </p:tgtEl>
                                        <p:attrNameLst>
                                          <p:attrName>style.visibility</p:attrName>
                                        </p:attrNameLst>
                                      </p:cBhvr>
                                      <p:to>
                                        <p:strVal val="hidden"/>
                                      </p:to>
                                    </p:set>
                                  </p:childTnLst>
                                </p:cTn>
                              </p:par>
                            </p:childTnLst>
                          </p:cTn>
                        </p:par>
                        <p:par>
                          <p:cTn id="35" fill="hold">
                            <p:stCondLst>
                              <p:cond delay="1000"/>
                            </p:stCondLst>
                            <p:childTnLst>
                              <p:par>
                                <p:cTn id="36" presetID="2" presetClass="exit" presetSubtype="2" fill="hold" nodeType="afterEffect">
                                  <p:stCondLst>
                                    <p:cond delay="0"/>
                                  </p:stCondLst>
                                  <p:childTnLst>
                                    <p:anim calcmode="lin" valueType="num">
                                      <p:cBhvr additive="base">
                                        <p:cTn id="37" dur="250"/>
                                        <p:tgtEl>
                                          <p:spTgt spid="36"/>
                                        </p:tgtEl>
                                        <p:attrNameLst>
                                          <p:attrName>ppt_x</p:attrName>
                                        </p:attrNameLst>
                                      </p:cBhvr>
                                      <p:tavLst>
                                        <p:tav tm="0">
                                          <p:val>
                                            <p:strVal val="ppt_x"/>
                                          </p:val>
                                        </p:tav>
                                        <p:tav tm="100000">
                                          <p:val>
                                            <p:strVal val="1+ppt_w/2"/>
                                          </p:val>
                                        </p:tav>
                                      </p:tavLst>
                                    </p:anim>
                                    <p:anim calcmode="lin" valueType="num">
                                      <p:cBhvr additive="base">
                                        <p:cTn id="38" dur="250"/>
                                        <p:tgtEl>
                                          <p:spTgt spid="36"/>
                                        </p:tgtEl>
                                        <p:attrNameLst>
                                          <p:attrName>ppt_y</p:attrName>
                                        </p:attrNameLst>
                                      </p:cBhvr>
                                      <p:tavLst>
                                        <p:tav tm="0">
                                          <p:val>
                                            <p:strVal val="ppt_y"/>
                                          </p:val>
                                        </p:tav>
                                        <p:tav tm="100000">
                                          <p:val>
                                            <p:strVal val="ppt_y"/>
                                          </p:val>
                                        </p:tav>
                                      </p:tavLst>
                                    </p:anim>
                                    <p:set>
                                      <p:cBhvr>
                                        <p:cTn id="39" dur="1" fill="hold">
                                          <p:stCondLst>
                                            <p:cond delay="249"/>
                                          </p:stCondLst>
                                        </p:cTn>
                                        <p:tgtEl>
                                          <p:spTgt spid="36"/>
                                        </p:tgtEl>
                                        <p:attrNameLst>
                                          <p:attrName>style.visibility</p:attrName>
                                        </p:attrNameLst>
                                      </p:cBhvr>
                                      <p:to>
                                        <p:strVal val="hidden"/>
                                      </p:to>
                                    </p:set>
                                  </p:childTnLst>
                                </p:cTn>
                              </p:par>
                            </p:childTnLst>
                          </p:cTn>
                        </p:par>
                        <p:par>
                          <p:cTn id="40" fill="hold">
                            <p:stCondLst>
                              <p:cond delay="1500"/>
                            </p:stCondLst>
                            <p:childTnLst>
                              <p:par>
                                <p:cTn id="41" presetID="2" presetClass="exit" presetSubtype="8" fill="hold" nodeType="afterEffect">
                                  <p:stCondLst>
                                    <p:cond delay="0"/>
                                  </p:stCondLst>
                                  <p:childTnLst>
                                    <p:anim calcmode="lin" valueType="num">
                                      <p:cBhvr additive="base">
                                        <p:cTn id="42" dur="250"/>
                                        <p:tgtEl>
                                          <p:spTgt spid="40"/>
                                        </p:tgtEl>
                                        <p:attrNameLst>
                                          <p:attrName>ppt_x</p:attrName>
                                        </p:attrNameLst>
                                      </p:cBhvr>
                                      <p:tavLst>
                                        <p:tav tm="0">
                                          <p:val>
                                            <p:strVal val="ppt_x"/>
                                          </p:val>
                                        </p:tav>
                                        <p:tav tm="100000">
                                          <p:val>
                                            <p:strVal val="0-ppt_w/2"/>
                                          </p:val>
                                        </p:tav>
                                      </p:tavLst>
                                    </p:anim>
                                    <p:anim calcmode="lin" valueType="num">
                                      <p:cBhvr additive="base">
                                        <p:cTn id="43" dur="250"/>
                                        <p:tgtEl>
                                          <p:spTgt spid="40"/>
                                        </p:tgtEl>
                                        <p:attrNameLst>
                                          <p:attrName>ppt_y</p:attrName>
                                        </p:attrNameLst>
                                      </p:cBhvr>
                                      <p:tavLst>
                                        <p:tav tm="0">
                                          <p:val>
                                            <p:strVal val="ppt_y"/>
                                          </p:val>
                                        </p:tav>
                                        <p:tav tm="100000">
                                          <p:val>
                                            <p:strVal val="ppt_y"/>
                                          </p:val>
                                        </p:tav>
                                      </p:tavLst>
                                    </p:anim>
                                    <p:set>
                                      <p:cBhvr>
                                        <p:cTn id="44" dur="1" fill="hold">
                                          <p:stCondLst>
                                            <p:cond delay="24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cstate="screen">
            <a:extLst>
              <a:ext uri="{BEBA8EAE-BF5A-486C-A8C5-ECC9F3942E4B}">
                <a14:imgProps xmlns:a14="http://schemas.microsoft.com/office/drawing/2010/main">
                  <a14:imgLayer r:embed="rId2">
                    <a14:imgEffect>
                      <a14:colorTemperature colorTemp="4700"/>
                    </a14:imgEffect>
                    <a14:imgEffect>
                      <a14:saturation sat="66000"/>
                    </a14:imgEffect>
                  </a14:imgLayer>
                </a14:imgProps>
              </a:ext>
            </a:extLst>
          </a:blip>
          <a:srcRect b="25187"/>
          <a:stretch>
            <a:fillRect/>
          </a:stretch>
        </p:blipFill>
        <p:spPr>
          <a:xfrm>
            <a:off x="-3206" y="2816"/>
            <a:ext cx="6099206" cy="6855184"/>
          </a:xfrm>
          <a:prstGeom prst="rect">
            <a:avLst/>
          </a:prstGeom>
        </p:spPr>
      </p:pic>
      <p:sp>
        <p:nvSpPr>
          <p:cNvPr id="2" name="矩形 1"/>
          <p:cNvSpPr/>
          <p:nvPr/>
        </p:nvSpPr>
        <p:spPr>
          <a:xfrm>
            <a:off x="-6412" y="0"/>
            <a:ext cx="6096000" cy="6858000"/>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6557957" y="549275"/>
            <a:ext cx="1990481" cy="584775"/>
          </a:xfrm>
          <a:prstGeom prst="rect">
            <a:avLst/>
          </a:prstGeom>
          <a:noFill/>
        </p:spPr>
        <p:txBody>
          <a:bodyPr wrap="none" rtlCol="0">
            <a:spAutoFit/>
          </a:bodyPr>
          <a:lstStyle/>
          <a:p>
            <a:r>
              <a:rPr lang="en-US" altLang="zh-CN" sz="3200" dirty="0" smtClean="0"/>
              <a:t>CONTENTS</a:t>
            </a:r>
            <a:endParaRPr lang="zh-CN" altLang="en-US" sz="3200" dirty="0"/>
          </a:p>
        </p:txBody>
      </p:sp>
      <p:sp>
        <p:nvSpPr>
          <p:cNvPr id="4" name="文本框 3"/>
          <p:cNvSpPr txBox="1"/>
          <p:nvPr/>
        </p:nvSpPr>
        <p:spPr>
          <a:xfrm>
            <a:off x="6557957" y="1134050"/>
            <a:ext cx="1107996" cy="646331"/>
          </a:xfrm>
          <a:prstGeom prst="rect">
            <a:avLst/>
          </a:prstGeom>
          <a:noFill/>
        </p:spPr>
        <p:txBody>
          <a:bodyPr wrap="none" rtlCol="0">
            <a:spAutoFit/>
          </a:bodyPr>
          <a:lstStyle/>
          <a:p>
            <a:r>
              <a:rPr lang="zh-CN" altLang="en-US" sz="3600" dirty="0" smtClean="0">
                <a:latin typeface="方正正中黑简体" panose="02000000000000000000" pitchFamily="2" charset="-122"/>
                <a:ea typeface="方正正中黑简体" panose="02000000000000000000" pitchFamily="2" charset="-122"/>
              </a:rPr>
              <a:t>目录</a:t>
            </a:r>
            <a:endParaRPr lang="zh-CN" altLang="en-US" sz="3600" dirty="0">
              <a:latin typeface="方正正中黑简体" panose="02000000000000000000" pitchFamily="2" charset="-122"/>
              <a:ea typeface="方正正中黑简体" panose="02000000000000000000" pitchFamily="2" charset="-122"/>
            </a:endParaRPr>
          </a:p>
        </p:txBody>
      </p:sp>
      <p:grpSp>
        <p:nvGrpSpPr>
          <p:cNvPr id="7" name="组合 6"/>
          <p:cNvGrpSpPr/>
          <p:nvPr/>
        </p:nvGrpSpPr>
        <p:grpSpPr>
          <a:xfrm>
            <a:off x="8986520" y="1530350"/>
            <a:ext cx="1626870" cy="1044027"/>
            <a:chOff x="8786813" y="2471738"/>
            <a:chExt cx="1402080" cy="1044225"/>
          </a:xfrm>
        </p:grpSpPr>
        <p:sp>
          <p:nvSpPr>
            <p:cNvPr id="5" name="文本框 4"/>
            <p:cNvSpPr txBox="1"/>
            <p:nvPr/>
          </p:nvSpPr>
          <p:spPr>
            <a:xfrm>
              <a:off x="8786813" y="2471738"/>
              <a:ext cx="1335622" cy="583676"/>
            </a:xfrm>
            <a:prstGeom prst="rect">
              <a:avLst/>
            </a:prstGeom>
            <a:noFill/>
          </p:spPr>
          <p:txBody>
            <a:bodyPr wrap="square" rtlCol="0">
              <a:spAutoFit/>
            </a:bodyPr>
            <a:lstStyle/>
            <a:p>
              <a:r>
                <a:rPr lang="en-US" altLang="zh-CN" sz="3200" b="1" dirty="0" smtClean="0">
                  <a:solidFill>
                    <a:schemeClr val="accent1">
                      <a:lumMod val="75000"/>
                    </a:schemeClr>
                  </a:solidFill>
                  <a:latin typeface="Times New Roman" panose="02020603050405020304" pitchFamily="18" charset="0"/>
                  <a:cs typeface="Times New Roman" panose="02020603050405020304" pitchFamily="18" charset="0"/>
                </a:rPr>
                <a:t>Page 1</a:t>
              </a:r>
              <a:endParaRPr lang="zh-CN" altLang="en-US" sz="3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6" name="文本框 5"/>
            <p:cNvSpPr txBox="1"/>
            <p:nvPr/>
          </p:nvSpPr>
          <p:spPr>
            <a:xfrm>
              <a:off x="8786813" y="3055501"/>
              <a:ext cx="1402080" cy="460462"/>
            </a:xfrm>
            <a:prstGeom prst="rect">
              <a:avLst/>
            </a:prstGeom>
            <a:noFill/>
          </p:spPr>
          <p:txBody>
            <a:bodyPr wrap="square" rtlCol="0">
              <a:spAutoFit/>
            </a:bodyPr>
            <a:lstStyle/>
            <a:p>
              <a:r>
                <a:rPr lang="zh-CN" altLang="en-US" sz="2400" dirty="0">
                  <a:latin typeface="方正兰亭细黑_GBK" panose="02000000000000000000" pitchFamily="2" charset="-122"/>
                  <a:ea typeface="方正兰亭细黑_GBK" panose="02000000000000000000" pitchFamily="2" charset="-122"/>
                </a:rPr>
                <a:t>政策解读</a:t>
              </a:r>
              <a:endParaRPr lang="zh-CN" altLang="en-US" sz="2400" dirty="0">
                <a:latin typeface="方正兰亭细黑_GBK" panose="02000000000000000000" pitchFamily="2" charset="-122"/>
                <a:ea typeface="方正兰亭细黑_GBK" panose="02000000000000000000" pitchFamily="2" charset="-122"/>
              </a:endParaRPr>
            </a:p>
          </p:txBody>
        </p:sp>
      </p:grpSp>
      <p:grpSp>
        <p:nvGrpSpPr>
          <p:cNvPr id="8" name="组合 7"/>
          <p:cNvGrpSpPr/>
          <p:nvPr/>
        </p:nvGrpSpPr>
        <p:grpSpPr>
          <a:xfrm>
            <a:off x="8986520" y="2727960"/>
            <a:ext cx="1931670" cy="1044027"/>
            <a:chOff x="8786813" y="2471738"/>
            <a:chExt cx="1706880" cy="1044225"/>
          </a:xfrm>
        </p:grpSpPr>
        <p:sp>
          <p:nvSpPr>
            <p:cNvPr id="9" name="文本框 8"/>
            <p:cNvSpPr txBox="1"/>
            <p:nvPr/>
          </p:nvSpPr>
          <p:spPr>
            <a:xfrm>
              <a:off x="8786813" y="2471738"/>
              <a:ext cx="1322705" cy="583676"/>
            </a:xfrm>
            <a:prstGeom prst="rect">
              <a:avLst/>
            </a:prstGeom>
            <a:noFill/>
          </p:spPr>
          <p:txBody>
            <a:bodyPr wrap="square" rtlCol="0">
              <a:spAutoFit/>
            </a:bodyPr>
            <a:lstStyle/>
            <a:p>
              <a:r>
                <a:rPr lang="en-US" altLang="zh-CN" sz="3200" b="1" dirty="0" smtClean="0">
                  <a:solidFill>
                    <a:schemeClr val="accent1">
                      <a:lumMod val="75000"/>
                    </a:schemeClr>
                  </a:solidFill>
                  <a:latin typeface="Times New Roman" panose="02020603050405020304" pitchFamily="18" charset="0"/>
                  <a:cs typeface="Times New Roman" panose="02020603050405020304" pitchFamily="18" charset="0"/>
                </a:rPr>
                <a:t>Page 2</a:t>
              </a:r>
              <a:endParaRPr lang="zh-CN" altLang="en-US" sz="3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8786813" y="3055501"/>
              <a:ext cx="1706880" cy="460462"/>
            </a:xfrm>
            <a:prstGeom prst="rect">
              <a:avLst/>
            </a:prstGeom>
            <a:noFill/>
          </p:spPr>
          <p:txBody>
            <a:bodyPr wrap="square" rtlCol="0">
              <a:spAutoFit/>
            </a:bodyPr>
            <a:lstStyle/>
            <a:p>
              <a:r>
                <a:rPr lang="zh-CN" altLang="en-US" sz="2400" dirty="0">
                  <a:latin typeface="方正兰亭细黑_GBK" panose="02000000000000000000" pitchFamily="2" charset="-122"/>
                  <a:ea typeface="方正兰亭细黑_GBK" panose="02000000000000000000" pitchFamily="2" charset="-122"/>
                </a:rPr>
                <a:t>现状与趋势</a:t>
              </a:r>
              <a:endParaRPr lang="zh-CN" altLang="en-US" sz="2400" dirty="0">
                <a:latin typeface="方正兰亭细黑_GBK" panose="02000000000000000000" pitchFamily="2" charset="-122"/>
                <a:ea typeface="方正兰亭细黑_GBK" panose="02000000000000000000" pitchFamily="2" charset="-122"/>
              </a:endParaRPr>
            </a:p>
          </p:txBody>
        </p:sp>
      </p:grpSp>
      <p:grpSp>
        <p:nvGrpSpPr>
          <p:cNvPr id="11" name="组合 10"/>
          <p:cNvGrpSpPr/>
          <p:nvPr/>
        </p:nvGrpSpPr>
        <p:grpSpPr>
          <a:xfrm>
            <a:off x="8987155" y="3926205"/>
            <a:ext cx="2845435" cy="1044027"/>
            <a:chOff x="8786813" y="2471738"/>
            <a:chExt cx="2621280" cy="1044225"/>
          </a:xfrm>
        </p:grpSpPr>
        <p:sp>
          <p:nvSpPr>
            <p:cNvPr id="12" name="文本框 11"/>
            <p:cNvSpPr txBox="1"/>
            <p:nvPr/>
          </p:nvSpPr>
          <p:spPr>
            <a:xfrm>
              <a:off x="8786813" y="2471738"/>
              <a:ext cx="1322705" cy="583676"/>
            </a:xfrm>
            <a:prstGeom prst="rect">
              <a:avLst/>
            </a:prstGeom>
            <a:noFill/>
          </p:spPr>
          <p:txBody>
            <a:bodyPr wrap="square" rtlCol="0">
              <a:spAutoFit/>
            </a:bodyPr>
            <a:lstStyle/>
            <a:p>
              <a:r>
                <a:rPr lang="en-US" altLang="zh-CN" sz="3200" b="1" dirty="0" smtClean="0">
                  <a:solidFill>
                    <a:schemeClr val="accent1">
                      <a:lumMod val="75000"/>
                    </a:schemeClr>
                  </a:solidFill>
                  <a:latin typeface="Times New Roman" panose="02020603050405020304" pitchFamily="18" charset="0"/>
                  <a:cs typeface="Times New Roman" panose="02020603050405020304" pitchFamily="18" charset="0"/>
                </a:rPr>
                <a:t>Page 3</a:t>
              </a:r>
              <a:endParaRPr lang="zh-CN" altLang="en-US" sz="3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3" name="文本框 12"/>
            <p:cNvSpPr txBox="1"/>
            <p:nvPr/>
          </p:nvSpPr>
          <p:spPr>
            <a:xfrm>
              <a:off x="8786813" y="3055501"/>
              <a:ext cx="2621280" cy="460462"/>
            </a:xfrm>
            <a:prstGeom prst="rect">
              <a:avLst/>
            </a:prstGeom>
            <a:noFill/>
          </p:spPr>
          <p:txBody>
            <a:bodyPr wrap="square" rtlCol="0">
              <a:spAutoFit/>
            </a:bodyPr>
            <a:lstStyle/>
            <a:p>
              <a:r>
                <a:rPr lang="zh-CN" altLang="en-US" sz="2400" dirty="0">
                  <a:latin typeface="方正兰亭细黑_GBK" panose="02000000000000000000" pitchFamily="2" charset="-122"/>
                  <a:ea typeface="方正兰亭细黑_GBK" panose="02000000000000000000" pitchFamily="2" charset="-122"/>
                </a:rPr>
                <a:t>团结坝社区的实践</a:t>
              </a:r>
              <a:endParaRPr lang="zh-CN" altLang="en-US" sz="2400" dirty="0">
                <a:latin typeface="方正兰亭细黑_GBK" panose="02000000000000000000" pitchFamily="2" charset="-122"/>
                <a:ea typeface="方正兰亭细黑_GBK" panose="02000000000000000000" pitchFamily="2" charset="-122"/>
              </a:endParaRPr>
            </a:p>
          </p:txBody>
        </p:sp>
      </p:grpSp>
      <p:grpSp>
        <p:nvGrpSpPr>
          <p:cNvPr id="14" name="组合 13"/>
          <p:cNvGrpSpPr/>
          <p:nvPr/>
        </p:nvGrpSpPr>
        <p:grpSpPr>
          <a:xfrm>
            <a:off x="8987155" y="5124450"/>
            <a:ext cx="2235835" cy="1413597"/>
            <a:chOff x="8786813" y="2471738"/>
            <a:chExt cx="2011680" cy="1413865"/>
          </a:xfrm>
        </p:grpSpPr>
        <p:sp>
          <p:nvSpPr>
            <p:cNvPr id="15" name="文本框 14"/>
            <p:cNvSpPr txBox="1"/>
            <p:nvPr/>
          </p:nvSpPr>
          <p:spPr>
            <a:xfrm>
              <a:off x="8786813" y="2471738"/>
              <a:ext cx="1322705" cy="583676"/>
            </a:xfrm>
            <a:prstGeom prst="rect">
              <a:avLst/>
            </a:prstGeom>
            <a:noFill/>
          </p:spPr>
          <p:txBody>
            <a:bodyPr wrap="square" rtlCol="0">
              <a:spAutoFit/>
            </a:bodyPr>
            <a:lstStyle/>
            <a:p>
              <a:r>
                <a:rPr lang="en-US" altLang="zh-CN" sz="3200" b="1" dirty="0" smtClean="0">
                  <a:solidFill>
                    <a:schemeClr val="accent1">
                      <a:lumMod val="75000"/>
                    </a:schemeClr>
                  </a:solidFill>
                  <a:latin typeface="Times New Roman" panose="02020603050405020304" pitchFamily="18" charset="0"/>
                  <a:cs typeface="Times New Roman" panose="02020603050405020304" pitchFamily="18" charset="0"/>
                </a:rPr>
                <a:t>Page 4</a:t>
              </a:r>
              <a:endParaRPr lang="zh-CN" altLang="en-US" sz="3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6" name="文本框 15"/>
            <p:cNvSpPr txBox="1"/>
            <p:nvPr/>
          </p:nvSpPr>
          <p:spPr>
            <a:xfrm>
              <a:off x="8786813" y="3055501"/>
              <a:ext cx="2011680" cy="830102"/>
            </a:xfrm>
            <a:prstGeom prst="rect">
              <a:avLst/>
            </a:prstGeom>
            <a:noFill/>
          </p:spPr>
          <p:txBody>
            <a:bodyPr wrap="square" rtlCol="0">
              <a:spAutoFit/>
            </a:bodyPr>
            <a:lstStyle/>
            <a:p>
              <a:r>
                <a:rPr lang="zh-CN" altLang="en-US" sz="2400" b="1" dirty="0">
                  <a:solidFill>
                    <a:srgbClr val="FF0000"/>
                  </a:solidFill>
                  <a:latin typeface="方正兰亭细黑_GBK" panose="02000000000000000000" pitchFamily="2" charset="-122"/>
                  <a:ea typeface="方正兰亭细黑_GBK" panose="02000000000000000000" pitchFamily="2" charset="-122"/>
                </a:rPr>
                <a:t>战</a:t>
              </a:r>
              <a:r>
                <a:rPr lang="en-US" altLang="zh-CN" sz="2400" b="1" dirty="0">
                  <a:solidFill>
                    <a:srgbClr val="FF0000"/>
                  </a:solidFill>
                  <a:latin typeface="方正兰亭细黑_GBK" panose="02000000000000000000" pitchFamily="2" charset="-122"/>
                  <a:ea typeface="方正兰亭细黑_GBK" panose="02000000000000000000" pitchFamily="2" charset="-122"/>
                </a:rPr>
                <a:t>“</a:t>
              </a:r>
              <a:r>
                <a:rPr lang="zh-CN" altLang="en-US" sz="2400" b="1" dirty="0">
                  <a:solidFill>
                    <a:srgbClr val="FF0000"/>
                  </a:solidFill>
                  <a:latin typeface="方正兰亭细黑_GBK" panose="02000000000000000000" pitchFamily="2" charset="-122"/>
                  <a:ea typeface="方正兰亭细黑_GBK" panose="02000000000000000000" pitchFamily="2" charset="-122"/>
                </a:rPr>
                <a:t>疫</a:t>
              </a:r>
              <a:r>
                <a:rPr lang="en-US" altLang="zh-CN" sz="2400" b="1" dirty="0">
                  <a:solidFill>
                    <a:srgbClr val="FF0000"/>
                  </a:solidFill>
                  <a:latin typeface="方正兰亭细黑_GBK" panose="02000000000000000000" pitchFamily="2" charset="-122"/>
                  <a:ea typeface="方正兰亭细黑_GBK" panose="02000000000000000000" pitchFamily="2" charset="-122"/>
                </a:rPr>
                <a:t>”</a:t>
              </a:r>
              <a:r>
                <a:rPr lang="zh-CN" altLang="en-US" sz="2400" dirty="0">
                  <a:latin typeface="方正兰亭细黑_GBK" panose="02000000000000000000" pitchFamily="2" charset="-122"/>
                  <a:ea typeface="方正兰亭细黑_GBK" panose="02000000000000000000" pitchFamily="2" charset="-122"/>
                </a:rPr>
                <a:t>：创新社区治理</a:t>
              </a:r>
              <a:endParaRPr lang="zh-CN" altLang="en-US" sz="2400" dirty="0">
                <a:latin typeface="方正兰亭细黑_GBK" panose="02000000000000000000" pitchFamily="2" charset="-122"/>
                <a:ea typeface="方正兰亭细黑_GBK" panose="02000000000000000000" pitchFamily="2" charset="-122"/>
              </a:endParaRPr>
            </a:p>
          </p:txBody>
        </p:sp>
      </p:grpSp>
      <p:cxnSp>
        <p:nvCxnSpPr>
          <p:cNvPr id="20" name="直接连接符 19"/>
          <p:cNvCxnSpPr/>
          <p:nvPr/>
        </p:nvCxnSpPr>
        <p:spPr>
          <a:xfrm>
            <a:off x="8986838" y="2626023"/>
            <a:ext cx="32051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86838" y="3811886"/>
            <a:ext cx="32051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986838" y="5012036"/>
            <a:ext cx="32051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1+#ppt_w/2"/>
                                          </p:val>
                                        </p:tav>
                                        <p:tav tm="100000">
                                          <p:val>
                                            <p:strVal val="#ppt_x"/>
                                          </p:val>
                                        </p:tav>
                                      </p:tavLst>
                                    </p:anim>
                                    <p:anim calcmode="lin" valueType="num">
                                      <p:cBhvr additive="base">
                                        <p:cTn id="43" dur="500" fill="hold"/>
                                        <p:tgtEl>
                                          <p:spTgt spid="2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250"/>
                                        <p:tgtEl>
                                          <p:spTgt spid="14"/>
                                        </p:tgtEl>
                                      </p:cBhvr>
                                    </p:animEffect>
                                    <p:set>
                                      <p:cBhvr>
                                        <p:cTn id="53" dur="1" fill="hold">
                                          <p:stCondLst>
                                            <p:cond delay="249"/>
                                          </p:stCondLst>
                                        </p:cTn>
                                        <p:tgtEl>
                                          <p:spTgt spid="14"/>
                                        </p:tgtEl>
                                        <p:attrNameLst>
                                          <p:attrName>style.visibility</p:attrName>
                                        </p:attrNameLst>
                                      </p:cBhvr>
                                      <p:to>
                                        <p:strVal val="hidden"/>
                                      </p:to>
                                    </p:set>
                                  </p:childTnLst>
                                </p:cTn>
                              </p:par>
                            </p:childTnLst>
                          </p:cTn>
                        </p:par>
                        <p:par>
                          <p:cTn id="54" fill="hold">
                            <p:stCondLst>
                              <p:cond delay="500"/>
                            </p:stCondLst>
                            <p:childTnLst>
                              <p:par>
                                <p:cTn id="55" presetID="1" presetClass="exit" presetSubtype="0" fill="hold" nodeType="after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par>
                          <p:cTn id="57" fill="hold">
                            <p:stCondLst>
                              <p:cond delay="500"/>
                            </p:stCondLst>
                            <p:childTnLst>
                              <p:par>
                                <p:cTn id="58" presetID="10" presetClass="exit" presetSubtype="0" fill="hold" nodeType="afterEffect">
                                  <p:stCondLst>
                                    <p:cond delay="0"/>
                                  </p:stCondLst>
                                  <p:childTnLst>
                                    <p:animEffect transition="out" filter="fade">
                                      <p:cBhvr>
                                        <p:cTn id="59" dur="250"/>
                                        <p:tgtEl>
                                          <p:spTgt spid="11"/>
                                        </p:tgtEl>
                                      </p:cBhvr>
                                    </p:animEffect>
                                    <p:set>
                                      <p:cBhvr>
                                        <p:cTn id="60" dur="1" fill="hold">
                                          <p:stCondLst>
                                            <p:cond delay="249"/>
                                          </p:stCondLst>
                                        </p:cTn>
                                        <p:tgtEl>
                                          <p:spTgt spid="11"/>
                                        </p:tgtEl>
                                        <p:attrNameLst>
                                          <p:attrName>style.visibility</p:attrName>
                                        </p:attrNameLst>
                                      </p:cBhvr>
                                      <p:to>
                                        <p:strVal val="hidden"/>
                                      </p:to>
                                    </p:set>
                                  </p:childTnLst>
                                </p:cTn>
                              </p:par>
                            </p:childTnLst>
                          </p:cTn>
                        </p:par>
                        <p:par>
                          <p:cTn id="61" fill="hold">
                            <p:stCondLst>
                              <p:cond delay="1000"/>
                            </p:stCondLst>
                            <p:childTnLst>
                              <p:par>
                                <p:cTn id="62" presetID="1" presetClass="exit" presetSubtype="0" fill="hold" nodeType="afterEffect">
                                  <p:stCondLst>
                                    <p:cond delay="0"/>
                                  </p:stCondLst>
                                  <p:childTnLst>
                                    <p:set>
                                      <p:cBhvr>
                                        <p:cTn id="63" dur="1" fill="hold">
                                          <p:stCondLst>
                                            <p:cond delay="0"/>
                                          </p:stCondLst>
                                        </p:cTn>
                                        <p:tgtEl>
                                          <p:spTgt spid="22"/>
                                        </p:tgtEl>
                                        <p:attrNameLst>
                                          <p:attrName>style.visibility</p:attrName>
                                        </p:attrNameLst>
                                      </p:cBhvr>
                                      <p:to>
                                        <p:strVal val="hidden"/>
                                      </p:to>
                                    </p:set>
                                  </p:childTnLst>
                                </p:cTn>
                              </p:par>
                            </p:childTnLst>
                          </p:cTn>
                        </p:par>
                        <p:par>
                          <p:cTn id="64" fill="hold">
                            <p:stCondLst>
                              <p:cond delay="1000"/>
                            </p:stCondLst>
                            <p:childTnLst>
                              <p:par>
                                <p:cTn id="65" presetID="10" presetClass="exit" presetSubtype="0" fill="hold" nodeType="afterEffect">
                                  <p:stCondLst>
                                    <p:cond delay="0"/>
                                  </p:stCondLst>
                                  <p:childTnLst>
                                    <p:animEffect transition="out" filter="fade">
                                      <p:cBhvr>
                                        <p:cTn id="66" dur="250"/>
                                        <p:tgtEl>
                                          <p:spTgt spid="8"/>
                                        </p:tgtEl>
                                      </p:cBhvr>
                                    </p:animEffect>
                                    <p:set>
                                      <p:cBhvr>
                                        <p:cTn id="67" dur="1" fill="hold">
                                          <p:stCondLst>
                                            <p:cond delay="249"/>
                                          </p:stCondLst>
                                        </p:cTn>
                                        <p:tgtEl>
                                          <p:spTgt spid="8"/>
                                        </p:tgtEl>
                                        <p:attrNameLst>
                                          <p:attrName>style.visibility</p:attrName>
                                        </p:attrNameLst>
                                      </p:cBhvr>
                                      <p:to>
                                        <p:strVal val="hidden"/>
                                      </p:to>
                                    </p:set>
                                  </p:childTnLst>
                                </p:cTn>
                              </p:par>
                            </p:childTnLst>
                          </p:cTn>
                        </p:par>
                        <p:par>
                          <p:cTn id="68" fill="hold">
                            <p:stCondLst>
                              <p:cond delay="1500"/>
                            </p:stCondLst>
                            <p:childTnLst>
                              <p:par>
                                <p:cTn id="69" presetID="1" presetClass="exit" presetSubtype="0" fill="hold" nodeType="afterEffect">
                                  <p:stCondLst>
                                    <p:cond delay="0"/>
                                  </p:stCondLst>
                                  <p:childTnLst>
                                    <p:set>
                                      <p:cBhvr>
                                        <p:cTn id="70" dur="1" fill="hold">
                                          <p:stCondLst>
                                            <p:cond delay="0"/>
                                          </p:stCondLst>
                                        </p:cTn>
                                        <p:tgtEl>
                                          <p:spTgt spid="20"/>
                                        </p:tgtEl>
                                        <p:attrNameLst>
                                          <p:attrName>style.visibility</p:attrName>
                                        </p:attrNameLst>
                                      </p:cBhvr>
                                      <p:to>
                                        <p:strVal val="hidden"/>
                                      </p:to>
                                    </p:set>
                                  </p:childTnLst>
                                </p:cTn>
                              </p:par>
                            </p:childTnLst>
                          </p:cTn>
                        </p:par>
                        <p:par>
                          <p:cTn id="71" fill="hold">
                            <p:stCondLst>
                              <p:cond delay="1500"/>
                            </p:stCondLst>
                            <p:childTnLst>
                              <p:par>
                                <p:cTn id="72" presetID="10" presetClass="exit" presetSubtype="0" fill="hold" nodeType="afterEffect">
                                  <p:stCondLst>
                                    <p:cond delay="0"/>
                                  </p:stCondLst>
                                  <p:childTnLst>
                                    <p:animEffect transition="out" filter="fade">
                                      <p:cBhvr>
                                        <p:cTn id="73" dur="250"/>
                                        <p:tgtEl>
                                          <p:spTgt spid="7"/>
                                        </p:tgtEl>
                                      </p:cBhvr>
                                    </p:animEffect>
                                    <p:set>
                                      <p:cBhvr>
                                        <p:cTn id="74" dur="1" fill="hold">
                                          <p:stCondLst>
                                            <p:cond delay="249"/>
                                          </p:stCondLst>
                                        </p:cTn>
                                        <p:tgtEl>
                                          <p:spTgt spid="7"/>
                                        </p:tgtEl>
                                        <p:attrNameLst>
                                          <p:attrName>style.visibility</p:attrName>
                                        </p:attrNameLst>
                                      </p:cBhvr>
                                      <p:to>
                                        <p:strVal val="hidden"/>
                                      </p:to>
                                    </p:set>
                                  </p:childTnLst>
                                </p:cTn>
                              </p:par>
                            </p:childTnLst>
                          </p:cTn>
                        </p:par>
                        <p:par>
                          <p:cTn id="75" fill="hold">
                            <p:stCondLst>
                              <p:cond delay="2000"/>
                            </p:stCondLst>
                            <p:childTnLst>
                              <p:par>
                                <p:cTn id="76" presetID="10" presetClass="exit" presetSubtype="0" fill="hold" grpId="1" nodeType="afterEffect">
                                  <p:stCondLst>
                                    <p:cond delay="0"/>
                                  </p:stCondLst>
                                  <p:childTnLst>
                                    <p:animEffect transition="out" filter="fade">
                                      <p:cBhvr>
                                        <p:cTn id="77" dur="250"/>
                                        <p:tgtEl>
                                          <p:spTgt spid="4"/>
                                        </p:tgtEl>
                                      </p:cBhvr>
                                    </p:animEffect>
                                    <p:set>
                                      <p:cBhvr>
                                        <p:cTn id="78" dur="1" fill="hold">
                                          <p:stCondLst>
                                            <p:cond delay="249"/>
                                          </p:stCondLst>
                                        </p:cTn>
                                        <p:tgtEl>
                                          <p:spTgt spid="4"/>
                                        </p:tgtEl>
                                        <p:attrNameLst>
                                          <p:attrName>style.visibility</p:attrName>
                                        </p:attrNameLst>
                                      </p:cBhvr>
                                      <p:to>
                                        <p:strVal val="hidden"/>
                                      </p:to>
                                    </p:set>
                                  </p:childTnLst>
                                </p:cTn>
                              </p:par>
                            </p:childTnLst>
                          </p:cTn>
                        </p:par>
                        <p:par>
                          <p:cTn id="79" fill="hold">
                            <p:stCondLst>
                              <p:cond delay="2500"/>
                            </p:stCondLst>
                            <p:childTnLst>
                              <p:par>
                                <p:cTn id="80" presetID="10" presetClass="exit" presetSubtype="0" fill="hold" grpId="1" nodeType="afterEffect">
                                  <p:stCondLst>
                                    <p:cond delay="0"/>
                                  </p:stCondLst>
                                  <p:childTnLst>
                                    <p:animEffect transition="out" filter="fade">
                                      <p:cBhvr>
                                        <p:cTn id="81" dur="250"/>
                                        <p:tgtEl>
                                          <p:spTgt spid="3"/>
                                        </p:tgtEl>
                                      </p:cBhvr>
                                    </p:animEffect>
                                    <p:set>
                                      <p:cBhvr>
                                        <p:cTn id="82" dur="1" fill="hold">
                                          <p:stCondLst>
                                            <p:cond delay="24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08239" y="2389239"/>
            <a:ext cx="2079522" cy="2079522"/>
            <a:chOff x="2008239" y="2389239"/>
            <a:chExt cx="2079522" cy="2079522"/>
          </a:xfrm>
        </p:grpSpPr>
        <p:grpSp>
          <p:nvGrpSpPr>
            <p:cNvPr id="42" name="组合 41"/>
            <p:cNvGrpSpPr/>
            <p:nvPr/>
          </p:nvGrpSpPr>
          <p:grpSpPr>
            <a:xfrm>
              <a:off x="2008239" y="2389239"/>
              <a:ext cx="2079522" cy="2079522"/>
              <a:chOff x="7772400" y="3775587"/>
              <a:chExt cx="2079522" cy="2079522"/>
            </a:xfrm>
            <a:solidFill>
              <a:schemeClr val="bg1"/>
            </a:solidFill>
          </p:grpSpPr>
          <p:sp>
            <p:nvSpPr>
              <p:cNvPr id="37" name="空心弧 36"/>
              <p:cNvSpPr/>
              <p:nvPr/>
            </p:nvSpPr>
            <p:spPr>
              <a:xfrm>
                <a:off x="7875639" y="3878826"/>
                <a:ext cx="1873045" cy="1873045"/>
              </a:xfrm>
              <a:prstGeom prst="blockArc">
                <a:avLst>
                  <a:gd name="adj1" fmla="val 2593583"/>
                  <a:gd name="adj2" fmla="val 838475"/>
                  <a:gd name="adj3" fmla="val 455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空心弧 39"/>
              <p:cNvSpPr/>
              <p:nvPr/>
            </p:nvSpPr>
            <p:spPr>
              <a:xfrm flipH="1">
                <a:off x="7812957" y="3816144"/>
                <a:ext cx="1998408" cy="1998408"/>
              </a:xfrm>
              <a:prstGeom prst="blockArc">
                <a:avLst>
                  <a:gd name="adj1" fmla="val 14449133"/>
                  <a:gd name="adj2" fmla="val 13621727"/>
                  <a:gd name="adj3" fmla="val 969"/>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空心弧 40"/>
              <p:cNvSpPr/>
              <p:nvPr/>
            </p:nvSpPr>
            <p:spPr>
              <a:xfrm flipV="1">
                <a:off x="7772400" y="3775587"/>
                <a:ext cx="2079522" cy="2079522"/>
              </a:xfrm>
              <a:prstGeom prst="blockArc">
                <a:avLst>
                  <a:gd name="adj1" fmla="val 2201999"/>
                  <a:gd name="adj2" fmla="val 1076694"/>
                  <a:gd name="adj3" fmla="val 433"/>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3" name="文本框 42"/>
            <p:cNvSpPr txBox="1"/>
            <p:nvPr/>
          </p:nvSpPr>
          <p:spPr>
            <a:xfrm>
              <a:off x="2394668" y="2700834"/>
              <a:ext cx="1329210" cy="1446550"/>
            </a:xfrm>
            <a:prstGeom prst="rect">
              <a:avLst/>
            </a:prstGeom>
            <a:noFill/>
          </p:spPr>
          <p:txBody>
            <a:bodyPr wrap="none" rtlCol="0">
              <a:spAutoFit/>
            </a:bodyPr>
            <a:lstStyle/>
            <a:p>
              <a:r>
                <a:rPr lang="en-US" altLang="zh-CN" sz="8800" b="1" dirty="0" smtClean="0">
                  <a:solidFill>
                    <a:schemeClr val="bg1"/>
                  </a:solidFill>
                  <a:latin typeface="Times New Roman" panose="02020603050405020304" pitchFamily="18" charset="0"/>
                  <a:cs typeface="Times New Roman" panose="02020603050405020304" pitchFamily="18" charset="0"/>
                </a:rPr>
                <a:t>01</a:t>
              </a:r>
              <a:endParaRPr lang="zh-CN" altLang="en-US" sz="8800" b="1" dirty="0">
                <a:solidFill>
                  <a:schemeClr val="bg1"/>
                </a:solidFill>
                <a:latin typeface="Times New Roman" panose="02020603050405020304" pitchFamily="18" charset="0"/>
                <a:cs typeface="Times New Roman" panose="02020603050405020304" pitchFamily="18" charset="0"/>
              </a:endParaRPr>
            </a:p>
          </p:txBody>
        </p:sp>
      </p:grpSp>
      <p:grpSp>
        <p:nvGrpSpPr>
          <p:cNvPr id="49" name="组合 48"/>
          <p:cNvGrpSpPr/>
          <p:nvPr/>
        </p:nvGrpSpPr>
        <p:grpSpPr>
          <a:xfrm>
            <a:off x="6618518" y="1126210"/>
            <a:ext cx="4822371" cy="103239"/>
            <a:chOff x="6618518" y="1126210"/>
            <a:chExt cx="4822371" cy="103239"/>
          </a:xfrm>
        </p:grpSpPr>
        <p:sp>
          <p:nvSpPr>
            <p:cNvPr id="44" name="矩形 43"/>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flipV="1">
              <a:off x="8601825" y="1204048"/>
              <a:ext cx="2839064"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6621796" y="549275"/>
            <a:ext cx="4450080" cy="521970"/>
          </a:xfrm>
          <a:prstGeom prst="rect">
            <a:avLst/>
          </a:prstGeom>
          <a:noFill/>
        </p:spPr>
        <p:txBody>
          <a:bodyPr wrap="none" rtlCol="0">
            <a:spAutoFit/>
          </a:bodyPr>
          <a:lstStyle/>
          <a:p>
            <a:r>
              <a:rPr lang="zh-CN" altLang="en-US" sz="2800" dirty="0">
                <a:latin typeface="方正正中黑简体" panose="02000000000000000000" pitchFamily="2" charset="-122"/>
                <a:ea typeface="方正正中黑简体" panose="02000000000000000000" pitchFamily="2" charset="-122"/>
              </a:rPr>
              <a:t>一、对中央政策文件的解读</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218" name="组合 217"/>
          <p:cNvGrpSpPr/>
          <p:nvPr/>
        </p:nvGrpSpPr>
        <p:grpSpPr>
          <a:xfrm>
            <a:off x="6618518" y="3909335"/>
            <a:ext cx="571448" cy="570159"/>
            <a:chOff x="7006910" y="2036619"/>
            <a:chExt cx="571448" cy="570159"/>
          </a:xfrm>
        </p:grpSpPr>
        <p:sp>
          <p:nvSpPr>
            <p:cNvPr id="80" name="Freeform 28"/>
            <p:cNvSpPr>
              <a:spLocks noEditPoints="1"/>
            </p:cNvSpPr>
            <p:nvPr/>
          </p:nvSpPr>
          <p:spPr bwMode="auto">
            <a:xfrm>
              <a:off x="7006910" y="2036619"/>
              <a:ext cx="571448" cy="570159"/>
            </a:xfrm>
            <a:custGeom>
              <a:avLst/>
              <a:gdLst>
                <a:gd name="T0" fmla="*/ 0 w 374"/>
                <a:gd name="T1" fmla="*/ 187 h 374"/>
                <a:gd name="T2" fmla="*/ 187 w 374"/>
                <a:gd name="T3" fmla="*/ 374 h 374"/>
                <a:gd name="T4" fmla="*/ 374 w 374"/>
                <a:gd name="T5" fmla="*/ 187 h 374"/>
                <a:gd name="T6" fmla="*/ 187 w 374"/>
                <a:gd name="T7" fmla="*/ 0 h 374"/>
                <a:gd name="T8" fmla="*/ 0 w 374"/>
                <a:gd name="T9" fmla="*/ 187 h 374"/>
                <a:gd name="T10" fmla="*/ 44 w 374"/>
                <a:gd name="T11" fmla="*/ 187 h 374"/>
                <a:gd name="T12" fmla="*/ 187 w 374"/>
                <a:gd name="T13" fmla="*/ 44 h 374"/>
                <a:gd name="T14" fmla="*/ 330 w 374"/>
                <a:gd name="T15" fmla="*/ 187 h 374"/>
                <a:gd name="T16" fmla="*/ 187 w 374"/>
                <a:gd name="T17" fmla="*/ 330 h 374"/>
                <a:gd name="T18" fmla="*/ 44 w 374"/>
                <a:gd name="T19" fmla="*/ 18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4" h="374">
                  <a:moveTo>
                    <a:pt x="0" y="187"/>
                  </a:moveTo>
                  <a:cubicBezTo>
                    <a:pt x="0" y="290"/>
                    <a:pt x="84" y="374"/>
                    <a:pt x="187" y="374"/>
                  </a:cubicBezTo>
                  <a:cubicBezTo>
                    <a:pt x="290" y="374"/>
                    <a:pt x="374" y="290"/>
                    <a:pt x="374" y="187"/>
                  </a:cubicBezTo>
                  <a:cubicBezTo>
                    <a:pt x="374" y="84"/>
                    <a:pt x="290" y="0"/>
                    <a:pt x="187" y="0"/>
                  </a:cubicBezTo>
                  <a:cubicBezTo>
                    <a:pt x="84" y="0"/>
                    <a:pt x="0" y="84"/>
                    <a:pt x="0" y="187"/>
                  </a:cubicBezTo>
                  <a:moveTo>
                    <a:pt x="44" y="187"/>
                  </a:moveTo>
                  <a:cubicBezTo>
                    <a:pt x="44" y="108"/>
                    <a:pt x="108" y="44"/>
                    <a:pt x="187" y="44"/>
                  </a:cubicBezTo>
                  <a:cubicBezTo>
                    <a:pt x="266" y="44"/>
                    <a:pt x="330" y="108"/>
                    <a:pt x="330" y="187"/>
                  </a:cubicBezTo>
                  <a:cubicBezTo>
                    <a:pt x="330" y="266"/>
                    <a:pt x="266" y="330"/>
                    <a:pt x="187" y="330"/>
                  </a:cubicBezTo>
                  <a:cubicBezTo>
                    <a:pt x="108" y="330"/>
                    <a:pt x="44" y="266"/>
                    <a:pt x="44" y="187"/>
                  </a:cubicBezTo>
                </a:path>
              </a:pathLst>
            </a:custGeom>
            <a:solidFill>
              <a:srgbClr val="5858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9"/>
            <p:cNvSpPr/>
            <p:nvPr/>
          </p:nvSpPr>
          <p:spPr bwMode="auto">
            <a:xfrm>
              <a:off x="7292312" y="2036619"/>
              <a:ext cx="286046" cy="570159"/>
            </a:xfrm>
            <a:custGeom>
              <a:avLst/>
              <a:gdLst>
                <a:gd name="T0" fmla="*/ 0 w 187"/>
                <a:gd name="T1" fmla="*/ 0 h 374"/>
                <a:gd name="T2" fmla="*/ 0 w 187"/>
                <a:gd name="T3" fmla="*/ 44 h 374"/>
                <a:gd name="T4" fmla="*/ 0 w 187"/>
                <a:gd name="T5" fmla="*/ 44 h 374"/>
                <a:gd name="T6" fmla="*/ 0 w 187"/>
                <a:gd name="T7" fmla="*/ 44 h 374"/>
                <a:gd name="T8" fmla="*/ 0 w 187"/>
                <a:gd name="T9" fmla="*/ 44 h 374"/>
                <a:gd name="T10" fmla="*/ 0 w 187"/>
                <a:gd name="T11" fmla="*/ 44 h 374"/>
                <a:gd name="T12" fmla="*/ 1 w 187"/>
                <a:gd name="T13" fmla="*/ 44 h 374"/>
                <a:gd name="T14" fmla="*/ 1 w 187"/>
                <a:gd name="T15" fmla="*/ 44 h 374"/>
                <a:gd name="T16" fmla="*/ 1 w 187"/>
                <a:gd name="T17" fmla="*/ 44 h 374"/>
                <a:gd name="T18" fmla="*/ 1 w 187"/>
                <a:gd name="T19" fmla="*/ 44 h 374"/>
                <a:gd name="T20" fmla="*/ 1 w 187"/>
                <a:gd name="T21" fmla="*/ 44 h 374"/>
                <a:gd name="T22" fmla="*/ 1 w 187"/>
                <a:gd name="T23" fmla="*/ 44 h 374"/>
                <a:gd name="T24" fmla="*/ 1 w 187"/>
                <a:gd name="T25" fmla="*/ 44 h 374"/>
                <a:gd name="T26" fmla="*/ 1 w 187"/>
                <a:gd name="T27" fmla="*/ 44 h 374"/>
                <a:gd name="T28" fmla="*/ 2 w 187"/>
                <a:gd name="T29" fmla="*/ 44 h 374"/>
                <a:gd name="T30" fmla="*/ 2 w 187"/>
                <a:gd name="T31" fmla="*/ 44 h 374"/>
                <a:gd name="T32" fmla="*/ 2 w 187"/>
                <a:gd name="T33" fmla="*/ 44 h 374"/>
                <a:gd name="T34" fmla="*/ 2 w 187"/>
                <a:gd name="T35" fmla="*/ 44 h 374"/>
                <a:gd name="T36" fmla="*/ 2 w 187"/>
                <a:gd name="T37" fmla="*/ 44 h 374"/>
                <a:gd name="T38" fmla="*/ 2 w 187"/>
                <a:gd name="T39" fmla="*/ 44 h 374"/>
                <a:gd name="T40" fmla="*/ 2 w 187"/>
                <a:gd name="T41" fmla="*/ 44 h 374"/>
                <a:gd name="T42" fmla="*/ 2 w 187"/>
                <a:gd name="T43" fmla="*/ 44 h 374"/>
                <a:gd name="T44" fmla="*/ 143 w 187"/>
                <a:gd name="T45" fmla="*/ 185 h 374"/>
                <a:gd name="T46" fmla="*/ 143 w 187"/>
                <a:gd name="T47" fmla="*/ 185 h 374"/>
                <a:gd name="T48" fmla="*/ 143 w 187"/>
                <a:gd name="T49" fmla="*/ 185 h 374"/>
                <a:gd name="T50" fmla="*/ 143 w 187"/>
                <a:gd name="T51" fmla="*/ 185 h 374"/>
                <a:gd name="T52" fmla="*/ 143 w 187"/>
                <a:gd name="T53" fmla="*/ 185 h 374"/>
                <a:gd name="T54" fmla="*/ 143 w 187"/>
                <a:gd name="T55" fmla="*/ 185 h 374"/>
                <a:gd name="T56" fmla="*/ 143 w 187"/>
                <a:gd name="T57" fmla="*/ 185 h 374"/>
                <a:gd name="T58" fmla="*/ 143 w 187"/>
                <a:gd name="T59" fmla="*/ 185 h 374"/>
                <a:gd name="T60" fmla="*/ 143 w 187"/>
                <a:gd name="T61" fmla="*/ 186 h 374"/>
                <a:gd name="T62" fmla="*/ 143 w 187"/>
                <a:gd name="T63" fmla="*/ 186 h 374"/>
                <a:gd name="T64" fmla="*/ 143 w 187"/>
                <a:gd name="T65" fmla="*/ 186 h 374"/>
                <a:gd name="T66" fmla="*/ 143 w 187"/>
                <a:gd name="T67" fmla="*/ 186 h 374"/>
                <a:gd name="T68" fmla="*/ 143 w 187"/>
                <a:gd name="T69" fmla="*/ 186 h 374"/>
                <a:gd name="T70" fmla="*/ 143 w 187"/>
                <a:gd name="T71" fmla="*/ 186 h 374"/>
                <a:gd name="T72" fmla="*/ 143 w 187"/>
                <a:gd name="T73" fmla="*/ 186 h 374"/>
                <a:gd name="T74" fmla="*/ 143 w 187"/>
                <a:gd name="T75" fmla="*/ 186 h 374"/>
                <a:gd name="T76" fmla="*/ 143 w 187"/>
                <a:gd name="T77" fmla="*/ 187 h 374"/>
                <a:gd name="T78" fmla="*/ 143 w 187"/>
                <a:gd name="T79" fmla="*/ 187 h 374"/>
                <a:gd name="T80" fmla="*/ 143 w 187"/>
                <a:gd name="T81" fmla="*/ 187 h 374"/>
                <a:gd name="T82" fmla="*/ 143 w 187"/>
                <a:gd name="T83" fmla="*/ 187 h 374"/>
                <a:gd name="T84" fmla="*/ 143 w 187"/>
                <a:gd name="T85" fmla="*/ 187 h 374"/>
                <a:gd name="T86" fmla="*/ 143 w 187"/>
                <a:gd name="T87" fmla="*/ 187 h 374"/>
                <a:gd name="T88" fmla="*/ 143 w 187"/>
                <a:gd name="T89" fmla="*/ 187 h 374"/>
                <a:gd name="T90" fmla="*/ 143 w 187"/>
                <a:gd name="T91" fmla="*/ 187 h 374"/>
                <a:gd name="T92" fmla="*/ 143 w 187"/>
                <a:gd name="T93" fmla="*/ 187 h 374"/>
                <a:gd name="T94" fmla="*/ 143 w 187"/>
                <a:gd name="T95" fmla="*/ 187 h 374"/>
                <a:gd name="T96" fmla="*/ 143 w 187"/>
                <a:gd name="T97" fmla="*/ 187 h 374"/>
                <a:gd name="T98" fmla="*/ 143 w 187"/>
                <a:gd name="T99" fmla="*/ 187 h 374"/>
                <a:gd name="T100" fmla="*/ 0 w 187"/>
                <a:gd name="T101" fmla="*/ 330 h 374"/>
                <a:gd name="T102" fmla="*/ 0 w 187"/>
                <a:gd name="T103" fmla="*/ 374 h 374"/>
                <a:gd name="T104" fmla="*/ 0 w 187"/>
                <a:gd name="T105" fmla="*/ 374 h 374"/>
                <a:gd name="T106" fmla="*/ 187 w 187"/>
                <a:gd name="T107" fmla="*/ 187 h 374"/>
                <a:gd name="T108" fmla="*/ 132 w 187"/>
                <a:gd name="T109" fmla="*/ 54 h 374"/>
                <a:gd name="T110" fmla="*/ 97 w 187"/>
                <a:gd name="T111" fmla="*/ 27 h 374"/>
                <a:gd name="T112" fmla="*/ 0 w 187"/>
                <a:gd name="T11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374">
                  <a:moveTo>
                    <a:pt x="0" y="0"/>
                  </a:moveTo>
                  <a:cubicBezTo>
                    <a:pt x="0" y="44"/>
                    <a:pt x="0" y="44"/>
                    <a:pt x="0" y="44"/>
                  </a:cubicBezTo>
                  <a:cubicBezTo>
                    <a:pt x="0" y="44"/>
                    <a:pt x="0" y="44"/>
                    <a:pt x="0" y="44"/>
                  </a:cubicBezTo>
                  <a:cubicBezTo>
                    <a:pt x="0" y="44"/>
                    <a:pt x="0" y="44"/>
                    <a:pt x="0" y="44"/>
                  </a:cubicBezTo>
                  <a:cubicBezTo>
                    <a:pt x="0" y="44"/>
                    <a:pt x="0" y="44"/>
                    <a:pt x="0" y="44"/>
                  </a:cubicBezTo>
                  <a:cubicBezTo>
                    <a:pt x="0" y="44"/>
                    <a:pt x="0" y="44"/>
                    <a:pt x="0" y="44"/>
                  </a:cubicBezTo>
                  <a:cubicBezTo>
                    <a:pt x="0"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2" y="44"/>
                  </a:cubicBezTo>
                  <a:cubicBezTo>
                    <a:pt x="2" y="44"/>
                    <a:pt x="2" y="44"/>
                    <a:pt x="2" y="44"/>
                  </a:cubicBezTo>
                  <a:cubicBezTo>
                    <a:pt x="2" y="44"/>
                    <a:pt x="2" y="44"/>
                    <a:pt x="2" y="44"/>
                  </a:cubicBezTo>
                  <a:cubicBezTo>
                    <a:pt x="2" y="44"/>
                    <a:pt x="2" y="44"/>
                    <a:pt x="2" y="44"/>
                  </a:cubicBezTo>
                  <a:cubicBezTo>
                    <a:pt x="2" y="44"/>
                    <a:pt x="2" y="44"/>
                    <a:pt x="2" y="44"/>
                  </a:cubicBezTo>
                  <a:cubicBezTo>
                    <a:pt x="2" y="44"/>
                    <a:pt x="2" y="44"/>
                    <a:pt x="2" y="44"/>
                  </a:cubicBezTo>
                  <a:cubicBezTo>
                    <a:pt x="2" y="44"/>
                    <a:pt x="2" y="44"/>
                    <a:pt x="2" y="44"/>
                  </a:cubicBezTo>
                  <a:cubicBezTo>
                    <a:pt x="2" y="44"/>
                    <a:pt x="2" y="44"/>
                    <a:pt x="2" y="44"/>
                  </a:cubicBezTo>
                  <a:cubicBezTo>
                    <a:pt x="79" y="45"/>
                    <a:pt x="142" y="108"/>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266"/>
                    <a:pt x="79" y="330"/>
                    <a:pt x="0" y="330"/>
                  </a:cubicBezTo>
                  <a:cubicBezTo>
                    <a:pt x="0" y="374"/>
                    <a:pt x="0" y="374"/>
                    <a:pt x="0" y="374"/>
                  </a:cubicBezTo>
                  <a:cubicBezTo>
                    <a:pt x="0" y="374"/>
                    <a:pt x="0" y="374"/>
                    <a:pt x="0" y="374"/>
                  </a:cubicBezTo>
                  <a:cubicBezTo>
                    <a:pt x="103" y="374"/>
                    <a:pt x="187" y="290"/>
                    <a:pt x="187" y="187"/>
                  </a:cubicBezTo>
                  <a:cubicBezTo>
                    <a:pt x="187" y="135"/>
                    <a:pt x="166" y="88"/>
                    <a:pt x="132" y="54"/>
                  </a:cubicBezTo>
                  <a:cubicBezTo>
                    <a:pt x="121" y="43"/>
                    <a:pt x="109" y="34"/>
                    <a:pt x="97" y="27"/>
                  </a:cubicBezTo>
                  <a:cubicBezTo>
                    <a:pt x="68" y="10"/>
                    <a:pt x="35" y="0"/>
                    <a:pt x="0"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0"/>
            <p:cNvSpPr/>
            <p:nvPr/>
          </p:nvSpPr>
          <p:spPr bwMode="auto">
            <a:xfrm>
              <a:off x="7006910" y="2036619"/>
              <a:ext cx="285402" cy="570159"/>
            </a:xfrm>
            <a:custGeom>
              <a:avLst/>
              <a:gdLst>
                <a:gd name="T0" fmla="*/ 0 w 187"/>
                <a:gd name="T1" fmla="*/ 187 h 374"/>
                <a:gd name="T2" fmla="*/ 187 w 187"/>
                <a:gd name="T3" fmla="*/ 330 h 374"/>
                <a:gd name="T4" fmla="*/ 187 w 187"/>
                <a:gd name="T5" fmla="*/ 330 h 374"/>
                <a:gd name="T6" fmla="*/ 187 w 187"/>
                <a:gd name="T7" fmla="*/ 330 h 374"/>
                <a:gd name="T8" fmla="*/ 186 w 187"/>
                <a:gd name="T9" fmla="*/ 330 h 374"/>
                <a:gd name="T10" fmla="*/ 186 w 187"/>
                <a:gd name="T11" fmla="*/ 330 h 374"/>
                <a:gd name="T12" fmla="*/ 186 w 187"/>
                <a:gd name="T13" fmla="*/ 330 h 374"/>
                <a:gd name="T14" fmla="*/ 186 w 187"/>
                <a:gd name="T15" fmla="*/ 330 h 374"/>
                <a:gd name="T16" fmla="*/ 185 w 187"/>
                <a:gd name="T17" fmla="*/ 330 h 374"/>
                <a:gd name="T18" fmla="*/ 185 w 187"/>
                <a:gd name="T19" fmla="*/ 330 h 374"/>
                <a:gd name="T20" fmla="*/ 185 w 187"/>
                <a:gd name="T21" fmla="*/ 330 h 374"/>
                <a:gd name="T22" fmla="*/ 185 w 187"/>
                <a:gd name="T23" fmla="*/ 330 h 374"/>
                <a:gd name="T24" fmla="*/ 184 w 187"/>
                <a:gd name="T25" fmla="*/ 330 h 374"/>
                <a:gd name="T26" fmla="*/ 184 w 187"/>
                <a:gd name="T27" fmla="*/ 330 h 374"/>
                <a:gd name="T28" fmla="*/ 184 w 187"/>
                <a:gd name="T29" fmla="*/ 330 h 374"/>
                <a:gd name="T30" fmla="*/ 78 w 187"/>
                <a:gd name="T31" fmla="*/ 280 h 374"/>
                <a:gd name="T32" fmla="*/ 44 w 187"/>
                <a:gd name="T33" fmla="*/ 190 h 374"/>
                <a:gd name="T34" fmla="*/ 44 w 187"/>
                <a:gd name="T35" fmla="*/ 190 h 374"/>
                <a:gd name="T36" fmla="*/ 44 w 187"/>
                <a:gd name="T37" fmla="*/ 189 h 374"/>
                <a:gd name="T38" fmla="*/ 44 w 187"/>
                <a:gd name="T39" fmla="*/ 189 h 374"/>
                <a:gd name="T40" fmla="*/ 44 w 187"/>
                <a:gd name="T41" fmla="*/ 189 h 374"/>
                <a:gd name="T42" fmla="*/ 44 w 187"/>
                <a:gd name="T43" fmla="*/ 189 h 374"/>
                <a:gd name="T44" fmla="*/ 44 w 187"/>
                <a:gd name="T45" fmla="*/ 189 h 374"/>
                <a:gd name="T46" fmla="*/ 44 w 187"/>
                <a:gd name="T47" fmla="*/ 188 h 374"/>
                <a:gd name="T48" fmla="*/ 44 w 187"/>
                <a:gd name="T49" fmla="*/ 188 h 374"/>
                <a:gd name="T50" fmla="*/ 44 w 187"/>
                <a:gd name="T51" fmla="*/ 188 h 374"/>
                <a:gd name="T52" fmla="*/ 44 w 187"/>
                <a:gd name="T53" fmla="*/ 188 h 374"/>
                <a:gd name="T54" fmla="*/ 44 w 187"/>
                <a:gd name="T55" fmla="*/ 188 h 374"/>
                <a:gd name="T56" fmla="*/ 44 w 187"/>
                <a:gd name="T57" fmla="*/ 187 h 374"/>
                <a:gd name="T58" fmla="*/ 44 w 187"/>
                <a:gd name="T59" fmla="*/ 187 h 374"/>
                <a:gd name="T60" fmla="*/ 44 w 187"/>
                <a:gd name="T61" fmla="*/ 187 h 374"/>
                <a:gd name="T62" fmla="*/ 44 w 187"/>
                <a:gd name="T63" fmla="*/ 187 h 374"/>
                <a:gd name="T64" fmla="*/ 44 w 187"/>
                <a:gd name="T65" fmla="*/ 187 h 374"/>
                <a:gd name="T66" fmla="*/ 187 w 187"/>
                <a:gd name="T67"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7" h="374">
                  <a:moveTo>
                    <a:pt x="187" y="0"/>
                  </a:moveTo>
                  <a:cubicBezTo>
                    <a:pt x="84" y="0"/>
                    <a:pt x="0" y="84"/>
                    <a:pt x="0" y="187"/>
                  </a:cubicBezTo>
                  <a:cubicBezTo>
                    <a:pt x="0" y="290"/>
                    <a:pt x="84" y="374"/>
                    <a:pt x="187" y="374"/>
                  </a:cubicBezTo>
                  <a:cubicBezTo>
                    <a:pt x="187" y="330"/>
                    <a:pt x="187" y="330"/>
                    <a:pt x="187" y="330"/>
                  </a:cubicBezTo>
                  <a:cubicBezTo>
                    <a:pt x="187" y="330"/>
                    <a:pt x="187" y="330"/>
                    <a:pt x="187" y="330"/>
                  </a:cubicBezTo>
                  <a:cubicBezTo>
                    <a:pt x="187" y="330"/>
                    <a:pt x="187" y="330"/>
                    <a:pt x="187" y="330"/>
                  </a:cubicBezTo>
                  <a:cubicBezTo>
                    <a:pt x="187" y="330"/>
                    <a:pt x="187" y="330"/>
                    <a:pt x="187" y="330"/>
                  </a:cubicBezTo>
                  <a:cubicBezTo>
                    <a:pt x="187" y="330"/>
                    <a:pt x="187" y="330"/>
                    <a:pt x="187" y="330"/>
                  </a:cubicBezTo>
                  <a:cubicBezTo>
                    <a:pt x="186" y="330"/>
                    <a:pt x="186" y="330"/>
                    <a:pt x="186" y="330"/>
                  </a:cubicBezTo>
                  <a:cubicBezTo>
                    <a:pt x="186" y="330"/>
                    <a:pt x="186" y="330"/>
                    <a:pt x="186" y="330"/>
                  </a:cubicBezTo>
                  <a:cubicBezTo>
                    <a:pt x="186" y="330"/>
                    <a:pt x="186" y="330"/>
                    <a:pt x="186" y="330"/>
                  </a:cubicBezTo>
                  <a:cubicBezTo>
                    <a:pt x="186" y="330"/>
                    <a:pt x="186" y="330"/>
                    <a:pt x="186" y="330"/>
                  </a:cubicBezTo>
                  <a:cubicBezTo>
                    <a:pt x="186" y="330"/>
                    <a:pt x="186" y="330"/>
                    <a:pt x="186" y="330"/>
                  </a:cubicBezTo>
                  <a:cubicBezTo>
                    <a:pt x="186" y="330"/>
                    <a:pt x="186" y="330"/>
                    <a:pt x="186" y="330"/>
                  </a:cubicBezTo>
                  <a:cubicBezTo>
                    <a:pt x="186" y="330"/>
                    <a:pt x="186" y="330"/>
                    <a:pt x="186" y="330"/>
                  </a:cubicBezTo>
                  <a:cubicBezTo>
                    <a:pt x="186" y="330"/>
                    <a:pt x="186" y="330"/>
                    <a:pt x="186" y="330"/>
                  </a:cubicBezTo>
                  <a:cubicBezTo>
                    <a:pt x="186" y="330"/>
                    <a:pt x="185" y="330"/>
                    <a:pt x="185" y="330"/>
                  </a:cubicBezTo>
                  <a:cubicBezTo>
                    <a:pt x="185" y="330"/>
                    <a:pt x="185" y="330"/>
                    <a:pt x="185" y="330"/>
                  </a:cubicBezTo>
                  <a:cubicBezTo>
                    <a:pt x="185" y="330"/>
                    <a:pt x="185" y="330"/>
                    <a:pt x="185" y="330"/>
                  </a:cubicBezTo>
                  <a:cubicBezTo>
                    <a:pt x="185" y="330"/>
                    <a:pt x="185" y="330"/>
                    <a:pt x="185" y="330"/>
                  </a:cubicBezTo>
                  <a:cubicBezTo>
                    <a:pt x="185" y="330"/>
                    <a:pt x="185" y="330"/>
                    <a:pt x="185" y="330"/>
                  </a:cubicBezTo>
                  <a:cubicBezTo>
                    <a:pt x="185" y="330"/>
                    <a:pt x="185" y="330"/>
                    <a:pt x="185" y="330"/>
                  </a:cubicBezTo>
                  <a:cubicBezTo>
                    <a:pt x="185" y="330"/>
                    <a:pt x="185" y="330"/>
                    <a:pt x="185" y="330"/>
                  </a:cubicBezTo>
                  <a:cubicBezTo>
                    <a:pt x="185" y="330"/>
                    <a:pt x="185" y="330"/>
                    <a:pt x="185" y="330"/>
                  </a:cubicBezTo>
                  <a:cubicBezTo>
                    <a:pt x="185" y="330"/>
                    <a:pt x="185" y="330"/>
                    <a:pt x="185" y="330"/>
                  </a:cubicBezTo>
                  <a:cubicBezTo>
                    <a:pt x="184" y="330"/>
                    <a:pt x="184" y="330"/>
                    <a:pt x="184" y="330"/>
                  </a:cubicBezTo>
                  <a:cubicBezTo>
                    <a:pt x="184" y="330"/>
                    <a:pt x="184" y="330"/>
                    <a:pt x="184" y="330"/>
                  </a:cubicBezTo>
                  <a:cubicBezTo>
                    <a:pt x="184" y="330"/>
                    <a:pt x="184" y="330"/>
                    <a:pt x="184" y="330"/>
                  </a:cubicBezTo>
                  <a:cubicBezTo>
                    <a:pt x="184" y="330"/>
                    <a:pt x="184" y="330"/>
                    <a:pt x="184" y="330"/>
                  </a:cubicBezTo>
                  <a:cubicBezTo>
                    <a:pt x="184" y="330"/>
                    <a:pt x="184" y="330"/>
                    <a:pt x="184" y="330"/>
                  </a:cubicBezTo>
                  <a:cubicBezTo>
                    <a:pt x="184" y="330"/>
                    <a:pt x="184" y="330"/>
                    <a:pt x="184" y="330"/>
                  </a:cubicBezTo>
                  <a:cubicBezTo>
                    <a:pt x="141" y="329"/>
                    <a:pt x="103" y="310"/>
                    <a:pt x="78" y="280"/>
                  </a:cubicBezTo>
                  <a:cubicBezTo>
                    <a:pt x="67" y="267"/>
                    <a:pt x="59" y="253"/>
                    <a:pt x="53" y="238"/>
                  </a:cubicBezTo>
                  <a:cubicBezTo>
                    <a:pt x="47" y="223"/>
                    <a:pt x="44" y="207"/>
                    <a:pt x="44" y="190"/>
                  </a:cubicBezTo>
                  <a:cubicBezTo>
                    <a:pt x="44" y="190"/>
                    <a:pt x="44" y="190"/>
                    <a:pt x="44" y="190"/>
                  </a:cubicBezTo>
                  <a:cubicBezTo>
                    <a:pt x="44" y="190"/>
                    <a:pt x="44" y="190"/>
                    <a:pt x="44" y="190"/>
                  </a:cubicBezTo>
                  <a:cubicBezTo>
                    <a:pt x="44" y="190"/>
                    <a:pt x="44" y="190"/>
                    <a:pt x="44" y="190"/>
                  </a:cubicBezTo>
                  <a:cubicBezTo>
                    <a:pt x="44" y="190"/>
                    <a:pt x="44" y="190"/>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08"/>
                    <a:pt x="108" y="44"/>
                    <a:pt x="187" y="44"/>
                  </a:cubicBezTo>
                  <a:cubicBezTo>
                    <a:pt x="187" y="0"/>
                    <a:pt x="187" y="0"/>
                    <a:pt x="187" y="0"/>
                  </a:cubicBezTo>
                  <a:cubicBezTo>
                    <a:pt x="187" y="0"/>
                    <a:pt x="187" y="0"/>
                    <a:pt x="187"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17" name="组合 216"/>
            <p:cNvGrpSpPr/>
            <p:nvPr/>
          </p:nvGrpSpPr>
          <p:grpSpPr>
            <a:xfrm>
              <a:off x="7261710" y="2163213"/>
              <a:ext cx="61204" cy="316969"/>
              <a:chOff x="6868713" y="2067275"/>
              <a:chExt cx="61204" cy="316969"/>
            </a:xfrm>
            <a:solidFill>
              <a:schemeClr val="accent1">
                <a:lumMod val="75000"/>
              </a:schemeClr>
            </a:solidFill>
          </p:grpSpPr>
          <p:sp>
            <p:nvSpPr>
              <p:cNvPr id="96" name="Oval 44"/>
              <p:cNvSpPr>
                <a:spLocks noChangeArrowheads="1"/>
              </p:cNvSpPr>
              <p:nvPr/>
            </p:nvSpPr>
            <p:spPr bwMode="auto">
              <a:xfrm>
                <a:off x="6868713" y="2323685"/>
                <a:ext cx="61204" cy="605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Rectangle 45"/>
              <p:cNvSpPr>
                <a:spLocks noChangeArrowheads="1"/>
              </p:cNvSpPr>
              <p:nvPr/>
            </p:nvSpPr>
            <p:spPr bwMode="auto">
              <a:xfrm>
                <a:off x="6871934" y="2067275"/>
                <a:ext cx="54761" cy="2229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219" name="组合 218"/>
          <p:cNvGrpSpPr/>
          <p:nvPr/>
        </p:nvGrpSpPr>
        <p:grpSpPr>
          <a:xfrm>
            <a:off x="6618518" y="1932446"/>
            <a:ext cx="588639" cy="587975"/>
            <a:chOff x="6621796" y="3514125"/>
            <a:chExt cx="588639" cy="587975"/>
          </a:xfrm>
        </p:grpSpPr>
        <p:sp>
          <p:nvSpPr>
            <p:cNvPr id="150" name="Freeform 96"/>
            <p:cNvSpPr>
              <a:spLocks noEditPoints="1"/>
            </p:cNvSpPr>
            <p:nvPr/>
          </p:nvSpPr>
          <p:spPr bwMode="auto">
            <a:xfrm>
              <a:off x="6621796" y="3514125"/>
              <a:ext cx="588639" cy="587975"/>
            </a:xfrm>
            <a:custGeom>
              <a:avLst/>
              <a:gdLst>
                <a:gd name="T0" fmla="*/ 0 w 374"/>
                <a:gd name="T1" fmla="*/ 187 h 374"/>
                <a:gd name="T2" fmla="*/ 187 w 374"/>
                <a:gd name="T3" fmla="*/ 374 h 374"/>
                <a:gd name="T4" fmla="*/ 374 w 374"/>
                <a:gd name="T5" fmla="*/ 187 h 374"/>
                <a:gd name="T6" fmla="*/ 187 w 374"/>
                <a:gd name="T7" fmla="*/ 0 h 374"/>
                <a:gd name="T8" fmla="*/ 0 w 374"/>
                <a:gd name="T9" fmla="*/ 187 h 374"/>
                <a:gd name="T10" fmla="*/ 44 w 374"/>
                <a:gd name="T11" fmla="*/ 187 h 374"/>
                <a:gd name="T12" fmla="*/ 187 w 374"/>
                <a:gd name="T13" fmla="*/ 44 h 374"/>
                <a:gd name="T14" fmla="*/ 330 w 374"/>
                <a:gd name="T15" fmla="*/ 187 h 374"/>
                <a:gd name="T16" fmla="*/ 187 w 374"/>
                <a:gd name="T17" fmla="*/ 330 h 374"/>
                <a:gd name="T18" fmla="*/ 44 w 374"/>
                <a:gd name="T19" fmla="*/ 18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4" h="374">
                  <a:moveTo>
                    <a:pt x="0" y="187"/>
                  </a:moveTo>
                  <a:cubicBezTo>
                    <a:pt x="0" y="290"/>
                    <a:pt x="84" y="374"/>
                    <a:pt x="187" y="374"/>
                  </a:cubicBezTo>
                  <a:cubicBezTo>
                    <a:pt x="290" y="374"/>
                    <a:pt x="374" y="290"/>
                    <a:pt x="374" y="187"/>
                  </a:cubicBezTo>
                  <a:cubicBezTo>
                    <a:pt x="374" y="84"/>
                    <a:pt x="290" y="0"/>
                    <a:pt x="187" y="0"/>
                  </a:cubicBezTo>
                  <a:cubicBezTo>
                    <a:pt x="84" y="0"/>
                    <a:pt x="0" y="84"/>
                    <a:pt x="0" y="187"/>
                  </a:cubicBezTo>
                  <a:moveTo>
                    <a:pt x="44" y="187"/>
                  </a:moveTo>
                  <a:cubicBezTo>
                    <a:pt x="44" y="108"/>
                    <a:pt x="108" y="44"/>
                    <a:pt x="187" y="44"/>
                  </a:cubicBezTo>
                  <a:cubicBezTo>
                    <a:pt x="266" y="44"/>
                    <a:pt x="330" y="108"/>
                    <a:pt x="330" y="187"/>
                  </a:cubicBezTo>
                  <a:cubicBezTo>
                    <a:pt x="330" y="266"/>
                    <a:pt x="266" y="330"/>
                    <a:pt x="187" y="330"/>
                  </a:cubicBezTo>
                  <a:cubicBezTo>
                    <a:pt x="108" y="330"/>
                    <a:pt x="44" y="266"/>
                    <a:pt x="44" y="187"/>
                  </a:cubicBezTo>
                </a:path>
              </a:pathLst>
            </a:custGeom>
            <a:solidFill>
              <a:srgbClr val="5858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97"/>
            <p:cNvSpPr/>
            <p:nvPr/>
          </p:nvSpPr>
          <p:spPr bwMode="auto">
            <a:xfrm>
              <a:off x="6915783" y="3514125"/>
              <a:ext cx="294651" cy="587975"/>
            </a:xfrm>
            <a:custGeom>
              <a:avLst/>
              <a:gdLst>
                <a:gd name="T0" fmla="*/ 0 w 187"/>
                <a:gd name="T1" fmla="*/ 0 h 374"/>
                <a:gd name="T2" fmla="*/ 0 w 187"/>
                <a:gd name="T3" fmla="*/ 44 h 374"/>
                <a:gd name="T4" fmla="*/ 0 w 187"/>
                <a:gd name="T5" fmla="*/ 44 h 374"/>
                <a:gd name="T6" fmla="*/ 0 w 187"/>
                <a:gd name="T7" fmla="*/ 44 h 374"/>
                <a:gd name="T8" fmla="*/ 0 w 187"/>
                <a:gd name="T9" fmla="*/ 44 h 374"/>
                <a:gd name="T10" fmla="*/ 0 w 187"/>
                <a:gd name="T11" fmla="*/ 44 h 374"/>
                <a:gd name="T12" fmla="*/ 1 w 187"/>
                <a:gd name="T13" fmla="*/ 44 h 374"/>
                <a:gd name="T14" fmla="*/ 1 w 187"/>
                <a:gd name="T15" fmla="*/ 44 h 374"/>
                <a:gd name="T16" fmla="*/ 1 w 187"/>
                <a:gd name="T17" fmla="*/ 44 h 374"/>
                <a:gd name="T18" fmla="*/ 1 w 187"/>
                <a:gd name="T19" fmla="*/ 44 h 374"/>
                <a:gd name="T20" fmla="*/ 1 w 187"/>
                <a:gd name="T21" fmla="*/ 44 h 374"/>
                <a:gd name="T22" fmla="*/ 1 w 187"/>
                <a:gd name="T23" fmla="*/ 44 h 374"/>
                <a:gd name="T24" fmla="*/ 1 w 187"/>
                <a:gd name="T25" fmla="*/ 44 h 374"/>
                <a:gd name="T26" fmla="*/ 1 w 187"/>
                <a:gd name="T27" fmla="*/ 44 h 374"/>
                <a:gd name="T28" fmla="*/ 2 w 187"/>
                <a:gd name="T29" fmla="*/ 44 h 374"/>
                <a:gd name="T30" fmla="*/ 2 w 187"/>
                <a:gd name="T31" fmla="*/ 44 h 374"/>
                <a:gd name="T32" fmla="*/ 2 w 187"/>
                <a:gd name="T33" fmla="*/ 44 h 374"/>
                <a:gd name="T34" fmla="*/ 2 w 187"/>
                <a:gd name="T35" fmla="*/ 44 h 374"/>
                <a:gd name="T36" fmla="*/ 2 w 187"/>
                <a:gd name="T37" fmla="*/ 44 h 374"/>
                <a:gd name="T38" fmla="*/ 2 w 187"/>
                <a:gd name="T39" fmla="*/ 44 h 374"/>
                <a:gd name="T40" fmla="*/ 143 w 187"/>
                <a:gd name="T41" fmla="*/ 185 h 374"/>
                <a:gd name="T42" fmla="*/ 143 w 187"/>
                <a:gd name="T43" fmla="*/ 185 h 374"/>
                <a:gd name="T44" fmla="*/ 143 w 187"/>
                <a:gd name="T45" fmla="*/ 185 h 374"/>
                <a:gd name="T46" fmla="*/ 143 w 187"/>
                <a:gd name="T47" fmla="*/ 185 h 374"/>
                <a:gd name="T48" fmla="*/ 143 w 187"/>
                <a:gd name="T49" fmla="*/ 185 h 374"/>
                <a:gd name="T50" fmla="*/ 143 w 187"/>
                <a:gd name="T51" fmla="*/ 185 h 374"/>
                <a:gd name="T52" fmla="*/ 143 w 187"/>
                <a:gd name="T53" fmla="*/ 185 h 374"/>
                <a:gd name="T54" fmla="*/ 143 w 187"/>
                <a:gd name="T55" fmla="*/ 185 h 374"/>
                <a:gd name="T56" fmla="*/ 143 w 187"/>
                <a:gd name="T57" fmla="*/ 186 h 374"/>
                <a:gd name="T58" fmla="*/ 143 w 187"/>
                <a:gd name="T59" fmla="*/ 186 h 374"/>
                <a:gd name="T60" fmla="*/ 143 w 187"/>
                <a:gd name="T61" fmla="*/ 186 h 374"/>
                <a:gd name="T62" fmla="*/ 143 w 187"/>
                <a:gd name="T63" fmla="*/ 186 h 374"/>
                <a:gd name="T64" fmla="*/ 143 w 187"/>
                <a:gd name="T65" fmla="*/ 186 h 374"/>
                <a:gd name="T66" fmla="*/ 143 w 187"/>
                <a:gd name="T67" fmla="*/ 186 h 374"/>
                <a:gd name="T68" fmla="*/ 143 w 187"/>
                <a:gd name="T69" fmla="*/ 186 h 374"/>
                <a:gd name="T70" fmla="*/ 143 w 187"/>
                <a:gd name="T71" fmla="*/ 186 h 374"/>
                <a:gd name="T72" fmla="*/ 143 w 187"/>
                <a:gd name="T73" fmla="*/ 187 h 374"/>
                <a:gd name="T74" fmla="*/ 143 w 187"/>
                <a:gd name="T75" fmla="*/ 187 h 374"/>
                <a:gd name="T76" fmla="*/ 143 w 187"/>
                <a:gd name="T77" fmla="*/ 187 h 374"/>
                <a:gd name="T78" fmla="*/ 143 w 187"/>
                <a:gd name="T79" fmla="*/ 187 h 374"/>
                <a:gd name="T80" fmla="*/ 143 w 187"/>
                <a:gd name="T81" fmla="*/ 187 h 374"/>
                <a:gd name="T82" fmla="*/ 143 w 187"/>
                <a:gd name="T83" fmla="*/ 187 h 374"/>
                <a:gd name="T84" fmla="*/ 143 w 187"/>
                <a:gd name="T85" fmla="*/ 187 h 374"/>
                <a:gd name="T86" fmla="*/ 143 w 187"/>
                <a:gd name="T87" fmla="*/ 187 h 374"/>
                <a:gd name="T88" fmla="*/ 143 w 187"/>
                <a:gd name="T89" fmla="*/ 187 h 374"/>
                <a:gd name="T90" fmla="*/ 143 w 187"/>
                <a:gd name="T91" fmla="*/ 187 h 374"/>
                <a:gd name="T92" fmla="*/ 143 w 187"/>
                <a:gd name="T93" fmla="*/ 187 h 374"/>
                <a:gd name="T94" fmla="*/ 143 w 187"/>
                <a:gd name="T95" fmla="*/ 187 h 374"/>
                <a:gd name="T96" fmla="*/ 134 w 187"/>
                <a:gd name="T97" fmla="*/ 238 h 374"/>
                <a:gd name="T98" fmla="*/ 109 w 187"/>
                <a:gd name="T99" fmla="*/ 280 h 374"/>
                <a:gd name="T100" fmla="*/ 0 w 187"/>
                <a:gd name="T101" fmla="*/ 330 h 374"/>
                <a:gd name="T102" fmla="*/ 0 w 187"/>
                <a:gd name="T103" fmla="*/ 374 h 374"/>
                <a:gd name="T104" fmla="*/ 0 w 187"/>
                <a:gd name="T105" fmla="*/ 374 h 374"/>
                <a:gd name="T106" fmla="*/ 187 w 187"/>
                <a:gd name="T107" fmla="*/ 187 h 374"/>
                <a:gd name="T108" fmla="*/ 0 w 187"/>
                <a:gd name="T109"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374">
                  <a:moveTo>
                    <a:pt x="0" y="0"/>
                  </a:moveTo>
                  <a:cubicBezTo>
                    <a:pt x="0" y="44"/>
                    <a:pt x="0" y="44"/>
                    <a:pt x="0" y="44"/>
                  </a:cubicBezTo>
                  <a:cubicBezTo>
                    <a:pt x="0" y="44"/>
                    <a:pt x="0" y="44"/>
                    <a:pt x="0" y="44"/>
                  </a:cubicBezTo>
                  <a:cubicBezTo>
                    <a:pt x="0" y="44"/>
                    <a:pt x="0" y="44"/>
                    <a:pt x="0" y="44"/>
                  </a:cubicBezTo>
                  <a:cubicBezTo>
                    <a:pt x="0" y="44"/>
                    <a:pt x="0" y="44"/>
                    <a:pt x="0" y="44"/>
                  </a:cubicBezTo>
                  <a:cubicBezTo>
                    <a:pt x="0" y="44"/>
                    <a:pt x="0" y="44"/>
                    <a:pt x="0"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1" y="44"/>
                  </a:cubicBezTo>
                  <a:cubicBezTo>
                    <a:pt x="1" y="44"/>
                    <a:pt x="1" y="44"/>
                    <a:pt x="2" y="44"/>
                  </a:cubicBezTo>
                  <a:cubicBezTo>
                    <a:pt x="2" y="44"/>
                    <a:pt x="2" y="44"/>
                    <a:pt x="2" y="44"/>
                  </a:cubicBezTo>
                  <a:cubicBezTo>
                    <a:pt x="2" y="44"/>
                    <a:pt x="2" y="44"/>
                    <a:pt x="2" y="44"/>
                  </a:cubicBezTo>
                  <a:cubicBezTo>
                    <a:pt x="2" y="44"/>
                    <a:pt x="2" y="44"/>
                    <a:pt x="2" y="44"/>
                  </a:cubicBezTo>
                  <a:cubicBezTo>
                    <a:pt x="2" y="44"/>
                    <a:pt x="2" y="44"/>
                    <a:pt x="2" y="44"/>
                  </a:cubicBezTo>
                  <a:cubicBezTo>
                    <a:pt x="2" y="44"/>
                    <a:pt x="2" y="44"/>
                    <a:pt x="2" y="44"/>
                  </a:cubicBezTo>
                  <a:cubicBezTo>
                    <a:pt x="79" y="45"/>
                    <a:pt x="142" y="107"/>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5"/>
                    <a:pt x="143" y="185"/>
                  </a:cubicBezTo>
                  <a:cubicBezTo>
                    <a:pt x="143" y="185"/>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6"/>
                  </a:cubicBezTo>
                  <a:cubicBezTo>
                    <a:pt x="143" y="186"/>
                    <a:pt x="143" y="186"/>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187"/>
                    <a:pt x="143" y="187"/>
                    <a:pt x="143" y="187"/>
                  </a:cubicBezTo>
                  <a:cubicBezTo>
                    <a:pt x="143" y="205"/>
                    <a:pt x="140" y="222"/>
                    <a:pt x="134" y="238"/>
                  </a:cubicBezTo>
                  <a:cubicBezTo>
                    <a:pt x="128" y="253"/>
                    <a:pt x="120" y="267"/>
                    <a:pt x="109" y="280"/>
                  </a:cubicBezTo>
                  <a:cubicBezTo>
                    <a:pt x="83" y="311"/>
                    <a:pt x="44" y="330"/>
                    <a:pt x="0" y="330"/>
                  </a:cubicBezTo>
                  <a:cubicBezTo>
                    <a:pt x="0" y="374"/>
                    <a:pt x="0" y="374"/>
                    <a:pt x="0" y="374"/>
                  </a:cubicBezTo>
                  <a:cubicBezTo>
                    <a:pt x="0" y="374"/>
                    <a:pt x="0" y="374"/>
                    <a:pt x="0" y="374"/>
                  </a:cubicBezTo>
                  <a:cubicBezTo>
                    <a:pt x="103" y="374"/>
                    <a:pt x="187" y="290"/>
                    <a:pt x="187" y="187"/>
                  </a:cubicBezTo>
                  <a:cubicBezTo>
                    <a:pt x="187" y="84"/>
                    <a:pt x="103" y="0"/>
                    <a:pt x="0"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98"/>
            <p:cNvSpPr/>
            <p:nvPr/>
          </p:nvSpPr>
          <p:spPr bwMode="auto">
            <a:xfrm>
              <a:off x="6621796" y="3514125"/>
              <a:ext cx="293988" cy="587975"/>
            </a:xfrm>
            <a:custGeom>
              <a:avLst/>
              <a:gdLst>
                <a:gd name="T0" fmla="*/ 187 w 187"/>
                <a:gd name="T1" fmla="*/ 0 h 374"/>
                <a:gd name="T2" fmla="*/ 90 w 187"/>
                <a:gd name="T3" fmla="*/ 27 h 374"/>
                <a:gd name="T4" fmla="*/ 55 w 187"/>
                <a:gd name="T5" fmla="*/ 54 h 374"/>
                <a:gd name="T6" fmla="*/ 0 w 187"/>
                <a:gd name="T7" fmla="*/ 187 h 374"/>
                <a:gd name="T8" fmla="*/ 187 w 187"/>
                <a:gd name="T9" fmla="*/ 374 h 374"/>
                <a:gd name="T10" fmla="*/ 187 w 187"/>
                <a:gd name="T11" fmla="*/ 330 h 374"/>
                <a:gd name="T12" fmla="*/ 187 w 187"/>
                <a:gd name="T13" fmla="*/ 330 h 374"/>
                <a:gd name="T14" fmla="*/ 44 w 187"/>
                <a:gd name="T15" fmla="*/ 189 h 374"/>
                <a:gd name="T16" fmla="*/ 44 w 187"/>
                <a:gd name="T17" fmla="*/ 189 h 374"/>
                <a:gd name="T18" fmla="*/ 44 w 187"/>
                <a:gd name="T19" fmla="*/ 189 h 374"/>
                <a:gd name="T20" fmla="*/ 44 w 187"/>
                <a:gd name="T21" fmla="*/ 189 h 374"/>
                <a:gd name="T22" fmla="*/ 44 w 187"/>
                <a:gd name="T23" fmla="*/ 189 h 374"/>
                <a:gd name="T24" fmla="*/ 44 w 187"/>
                <a:gd name="T25" fmla="*/ 189 h 374"/>
                <a:gd name="T26" fmla="*/ 44 w 187"/>
                <a:gd name="T27" fmla="*/ 188 h 374"/>
                <a:gd name="T28" fmla="*/ 44 w 187"/>
                <a:gd name="T29" fmla="*/ 188 h 374"/>
                <a:gd name="T30" fmla="*/ 44 w 187"/>
                <a:gd name="T31" fmla="*/ 188 h 374"/>
                <a:gd name="T32" fmla="*/ 44 w 187"/>
                <a:gd name="T33" fmla="*/ 188 h 374"/>
                <a:gd name="T34" fmla="*/ 44 w 187"/>
                <a:gd name="T35" fmla="*/ 188 h 374"/>
                <a:gd name="T36" fmla="*/ 44 w 187"/>
                <a:gd name="T37" fmla="*/ 188 h 374"/>
                <a:gd name="T38" fmla="*/ 44 w 187"/>
                <a:gd name="T39" fmla="*/ 188 h 374"/>
                <a:gd name="T40" fmla="*/ 44 w 187"/>
                <a:gd name="T41" fmla="*/ 188 h 374"/>
                <a:gd name="T42" fmla="*/ 44 w 187"/>
                <a:gd name="T43" fmla="*/ 188 h 374"/>
                <a:gd name="T44" fmla="*/ 44 w 187"/>
                <a:gd name="T45" fmla="*/ 187 h 374"/>
                <a:gd name="T46" fmla="*/ 44 w 187"/>
                <a:gd name="T47" fmla="*/ 187 h 374"/>
                <a:gd name="T48" fmla="*/ 44 w 187"/>
                <a:gd name="T49" fmla="*/ 187 h 374"/>
                <a:gd name="T50" fmla="*/ 44 w 187"/>
                <a:gd name="T51" fmla="*/ 187 h 374"/>
                <a:gd name="T52" fmla="*/ 44 w 187"/>
                <a:gd name="T53" fmla="*/ 187 h 374"/>
                <a:gd name="T54" fmla="*/ 44 w 187"/>
                <a:gd name="T55" fmla="*/ 187 h 374"/>
                <a:gd name="T56" fmla="*/ 44 w 187"/>
                <a:gd name="T57" fmla="*/ 187 h 374"/>
                <a:gd name="T58" fmla="*/ 44 w 187"/>
                <a:gd name="T59" fmla="*/ 187 h 374"/>
                <a:gd name="T60" fmla="*/ 44 w 187"/>
                <a:gd name="T61" fmla="*/ 187 h 374"/>
                <a:gd name="T62" fmla="*/ 44 w 187"/>
                <a:gd name="T63" fmla="*/ 187 h 374"/>
                <a:gd name="T64" fmla="*/ 44 w 187"/>
                <a:gd name="T65" fmla="*/ 187 h 374"/>
                <a:gd name="T66" fmla="*/ 187 w 187"/>
                <a:gd name="T67" fmla="*/ 44 h 374"/>
                <a:gd name="T68" fmla="*/ 187 w 187"/>
                <a:gd name="T69" fmla="*/ 0 h 374"/>
                <a:gd name="T70" fmla="*/ 187 w 187"/>
                <a:gd name="T71"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7" h="374">
                  <a:moveTo>
                    <a:pt x="187" y="0"/>
                  </a:moveTo>
                  <a:cubicBezTo>
                    <a:pt x="152" y="0"/>
                    <a:pt x="119" y="10"/>
                    <a:pt x="90" y="27"/>
                  </a:cubicBezTo>
                  <a:cubicBezTo>
                    <a:pt x="78" y="34"/>
                    <a:pt x="66" y="43"/>
                    <a:pt x="55" y="54"/>
                  </a:cubicBezTo>
                  <a:cubicBezTo>
                    <a:pt x="21" y="88"/>
                    <a:pt x="0" y="135"/>
                    <a:pt x="0" y="187"/>
                  </a:cubicBezTo>
                  <a:cubicBezTo>
                    <a:pt x="0" y="290"/>
                    <a:pt x="84" y="374"/>
                    <a:pt x="187" y="374"/>
                  </a:cubicBezTo>
                  <a:cubicBezTo>
                    <a:pt x="187" y="330"/>
                    <a:pt x="187" y="330"/>
                    <a:pt x="187" y="330"/>
                  </a:cubicBezTo>
                  <a:cubicBezTo>
                    <a:pt x="187" y="330"/>
                    <a:pt x="187" y="330"/>
                    <a:pt x="187" y="330"/>
                  </a:cubicBezTo>
                  <a:cubicBezTo>
                    <a:pt x="109" y="330"/>
                    <a:pt x="45" y="267"/>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9"/>
                    <a:pt x="44" y="189"/>
                    <a:pt x="44" y="189"/>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8"/>
                    <a:pt x="44" y="188"/>
                    <a:pt x="44" y="188"/>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87"/>
                    <a:pt x="44" y="187"/>
                    <a:pt x="44" y="187"/>
                  </a:cubicBezTo>
                  <a:cubicBezTo>
                    <a:pt x="44" y="108"/>
                    <a:pt x="108" y="44"/>
                    <a:pt x="187" y="44"/>
                  </a:cubicBezTo>
                  <a:cubicBezTo>
                    <a:pt x="187" y="0"/>
                    <a:pt x="187" y="0"/>
                    <a:pt x="187" y="0"/>
                  </a:cubicBezTo>
                  <a:cubicBezTo>
                    <a:pt x="187" y="0"/>
                    <a:pt x="187" y="0"/>
                    <a:pt x="187"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16" name="组合 215"/>
            <p:cNvGrpSpPr/>
            <p:nvPr/>
          </p:nvGrpSpPr>
          <p:grpSpPr>
            <a:xfrm>
              <a:off x="6793013" y="3630591"/>
              <a:ext cx="245543" cy="355041"/>
              <a:chOff x="6793012" y="3634905"/>
              <a:chExt cx="245543" cy="355041"/>
            </a:xfrm>
            <a:solidFill>
              <a:schemeClr val="accent1">
                <a:lumMod val="75000"/>
              </a:schemeClr>
            </a:solidFill>
          </p:grpSpPr>
          <p:sp>
            <p:nvSpPr>
              <p:cNvPr id="177" name="Oval 123"/>
              <p:cNvSpPr>
                <a:spLocks noChangeArrowheads="1"/>
              </p:cNvSpPr>
              <p:nvPr/>
            </p:nvSpPr>
            <p:spPr bwMode="auto">
              <a:xfrm>
                <a:off x="6884593" y="3927565"/>
                <a:ext cx="63045" cy="6238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24"/>
              <p:cNvSpPr/>
              <p:nvPr/>
            </p:nvSpPr>
            <p:spPr bwMode="auto">
              <a:xfrm>
                <a:off x="6793012" y="3634905"/>
                <a:ext cx="245543" cy="258152"/>
              </a:xfrm>
              <a:custGeom>
                <a:avLst/>
                <a:gdLst>
                  <a:gd name="T0" fmla="*/ 59 w 156"/>
                  <a:gd name="T1" fmla="*/ 0 h 164"/>
                  <a:gd name="T2" fmla="*/ 0 w 156"/>
                  <a:gd name="T3" fmla="*/ 59 h 164"/>
                  <a:gd name="T4" fmla="*/ 0 w 156"/>
                  <a:gd name="T5" fmla="*/ 76 h 164"/>
                  <a:gd name="T6" fmla="*/ 36 w 156"/>
                  <a:gd name="T7" fmla="*/ 76 h 164"/>
                  <a:gd name="T8" fmla="*/ 36 w 156"/>
                  <a:gd name="T9" fmla="*/ 59 h 164"/>
                  <a:gd name="T10" fmla="*/ 59 w 156"/>
                  <a:gd name="T11" fmla="*/ 36 h 164"/>
                  <a:gd name="T12" fmla="*/ 97 w 156"/>
                  <a:gd name="T13" fmla="*/ 36 h 164"/>
                  <a:gd name="T14" fmla="*/ 120 w 156"/>
                  <a:gd name="T15" fmla="*/ 59 h 164"/>
                  <a:gd name="T16" fmla="*/ 120 w 156"/>
                  <a:gd name="T17" fmla="*/ 69 h 164"/>
                  <a:gd name="T18" fmla="*/ 97 w 156"/>
                  <a:gd name="T19" fmla="*/ 92 h 164"/>
                  <a:gd name="T20" fmla="*/ 60 w 156"/>
                  <a:gd name="T21" fmla="*/ 92 h 164"/>
                  <a:gd name="T22" fmla="*/ 60 w 156"/>
                  <a:gd name="T23" fmla="*/ 164 h 164"/>
                  <a:gd name="T24" fmla="*/ 96 w 156"/>
                  <a:gd name="T25" fmla="*/ 164 h 164"/>
                  <a:gd name="T26" fmla="*/ 96 w 156"/>
                  <a:gd name="T27" fmla="*/ 128 h 164"/>
                  <a:gd name="T28" fmla="*/ 97 w 156"/>
                  <a:gd name="T29" fmla="*/ 128 h 164"/>
                  <a:gd name="T30" fmla="*/ 156 w 156"/>
                  <a:gd name="T31" fmla="*/ 69 h 164"/>
                  <a:gd name="T32" fmla="*/ 156 w 156"/>
                  <a:gd name="T33" fmla="*/ 59 h 164"/>
                  <a:gd name="T34" fmla="*/ 97 w 156"/>
                  <a:gd name="T35" fmla="*/ 0 h 164"/>
                  <a:gd name="T36" fmla="*/ 59 w 156"/>
                  <a:gd name="T3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64">
                    <a:moveTo>
                      <a:pt x="59" y="0"/>
                    </a:moveTo>
                    <a:cubicBezTo>
                      <a:pt x="27" y="0"/>
                      <a:pt x="0" y="26"/>
                      <a:pt x="0" y="59"/>
                    </a:cubicBezTo>
                    <a:cubicBezTo>
                      <a:pt x="0" y="76"/>
                      <a:pt x="0" y="76"/>
                      <a:pt x="0" y="76"/>
                    </a:cubicBezTo>
                    <a:cubicBezTo>
                      <a:pt x="36" y="76"/>
                      <a:pt x="36" y="76"/>
                      <a:pt x="36" y="76"/>
                    </a:cubicBezTo>
                    <a:cubicBezTo>
                      <a:pt x="36" y="59"/>
                      <a:pt x="36" y="59"/>
                      <a:pt x="36" y="59"/>
                    </a:cubicBezTo>
                    <a:cubicBezTo>
                      <a:pt x="36" y="46"/>
                      <a:pt x="47" y="36"/>
                      <a:pt x="59" y="36"/>
                    </a:cubicBezTo>
                    <a:cubicBezTo>
                      <a:pt x="97" y="36"/>
                      <a:pt x="97" y="36"/>
                      <a:pt x="97" y="36"/>
                    </a:cubicBezTo>
                    <a:cubicBezTo>
                      <a:pt x="109" y="36"/>
                      <a:pt x="120" y="46"/>
                      <a:pt x="120" y="59"/>
                    </a:cubicBezTo>
                    <a:cubicBezTo>
                      <a:pt x="120" y="69"/>
                      <a:pt x="120" y="69"/>
                      <a:pt x="120" y="69"/>
                    </a:cubicBezTo>
                    <a:cubicBezTo>
                      <a:pt x="120" y="82"/>
                      <a:pt x="109" y="92"/>
                      <a:pt x="97" y="92"/>
                    </a:cubicBezTo>
                    <a:cubicBezTo>
                      <a:pt x="60" y="92"/>
                      <a:pt x="60" y="92"/>
                      <a:pt x="60" y="92"/>
                    </a:cubicBezTo>
                    <a:cubicBezTo>
                      <a:pt x="60" y="164"/>
                      <a:pt x="60" y="164"/>
                      <a:pt x="60" y="164"/>
                    </a:cubicBezTo>
                    <a:cubicBezTo>
                      <a:pt x="96" y="164"/>
                      <a:pt x="96" y="164"/>
                      <a:pt x="96" y="164"/>
                    </a:cubicBezTo>
                    <a:cubicBezTo>
                      <a:pt x="96" y="164"/>
                      <a:pt x="96" y="144"/>
                      <a:pt x="96" y="128"/>
                    </a:cubicBezTo>
                    <a:cubicBezTo>
                      <a:pt x="97" y="128"/>
                      <a:pt x="97" y="128"/>
                      <a:pt x="97" y="128"/>
                    </a:cubicBezTo>
                    <a:cubicBezTo>
                      <a:pt x="129" y="128"/>
                      <a:pt x="156" y="102"/>
                      <a:pt x="156" y="69"/>
                    </a:cubicBezTo>
                    <a:cubicBezTo>
                      <a:pt x="156" y="59"/>
                      <a:pt x="156" y="59"/>
                      <a:pt x="156" y="59"/>
                    </a:cubicBezTo>
                    <a:cubicBezTo>
                      <a:pt x="156" y="26"/>
                      <a:pt x="129" y="0"/>
                      <a:pt x="97" y="0"/>
                    </a:cubicBezTo>
                    <a:cubicBezTo>
                      <a:pt x="59" y="0"/>
                      <a:pt x="59" y="0"/>
                      <a:pt x="5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20" name="矩形 219"/>
          <p:cNvSpPr/>
          <p:nvPr/>
        </p:nvSpPr>
        <p:spPr>
          <a:xfrm>
            <a:off x="7344410" y="1221105"/>
            <a:ext cx="4260850" cy="1753235"/>
          </a:xfrm>
          <a:prstGeom prst="rect">
            <a:avLst/>
          </a:prstGeom>
          <a:ln>
            <a:solidFill>
              <a:srgbClr val="00B050"/>
            </a:solidFill>
          </a:ln>
        </p:spPr>
        <p:txBody>
          <a:bodyPr wrap="square">
            <a:spAutoFit/>
          </a:bodyPr>
          <a:lstStyle/>
          <a:p>
            <a:pPr algn="just" fontAlgn="auto">
              <a:lnSpc>
                <a:spcPct val="150000"/>
              </a:lnSpc>
              <a:spcAft>
                <a:spcPts val="0"/>
              </a:spcAft>
            </a:pPr>
            <a:r>
              <a:rPr lang="en-US"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2017</a:t>
            </a:r>
            <a:r>
              <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年</a:t>
            </a:r>
            <a:r>
              <a:rPr lang="en-US"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6</a:t>
            </a:r>
            <a:r>
              <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月</a:t>
            </a:r>
            <a:r>
              <a:rPr lang="en-US"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12</a:t>
            </a:r>
            <a:r>
              <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日，《中共中央 国务院关于加强和完善城乡社区治理的意见》</a:t>
            </a:r>
            <a:endPar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221" name="矩形 220"/>
          <p:cNvSpPr/>
          <p:nvPr/>
        </p:nvSpPr>
        <p:spPr>
          <a:xfrm>
            <a:off x="7344410" y="3034665"/>
            <a:ext cx="4261485" cy="3035935"/>
          </a:xfrm>
          <a:prstGeom prst="rect">
            <a:avLst/>
          </a:prstGeom>
          <a:ln>
            <a:solidFill>
              <a:srgbClr val="0070C0"/>
            </a:solidFill>
          </a:ln>
        </p:spPr>
        <p:txBody>
          <a:bodyPr wrap="square">
            <a:spAutoFit/>
          </a:bodyPr>
          <a:lstStyle/>
          <a:p>
            <a:pPr algn="just" fontAlgn="auto">
              <a:lnSpc>
                <a:spcPts val="3280"/>
              </a:lnSpc>
              <a:spcAft>
                <a:spcPts val="0"/>
              </a:spcAft>
            </a:pPr>
            <a:r>
              <a:rPr lang="en-US"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2017</a:t>
            </a:r>
            <a:r>
              <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年</a:t>
            </a:r>
            <a:r>
              <a:rPr lang="en-US"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11</a:t>
            </a:r>
            <a:r>
              <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月</a:t>
            </a:r>
            <a:r>
              <a:rPr lang="en-US"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18</a:t>
            </a:r>
            <a:r>
              <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日，《党的十九大报告》，打造共建共治共享的社会治理格局：</a:t>
            </a:r>
            <a:r>
              <a:rPr lang="zh-CN" altLang="en-US" sz="2400" b="1" u="sng" kern="100" dirty="0">
                <a:solidFill>
                  <a:srgbClr val="C00000"/>
                </a:solidFill>
                <a:latin typeface="楷体" panose="02010609060101010101" charset="-122"/>
                <a:ea typeface="楷体" panose="02010609060101010101" charset="-122"/>
                <a:cs typeface="Times New Roman" panose="02020603050405020304" pitchFamily="18" charset="0"/>
              </a:rPr>
              <a:t>加强社区治理体系建设，推动社会治理重心向基层下移，发挥社会组织作用，实现政府治理和社会调节、居民自治良性互动。</a:t>
            </a:r>
            <a:endParaRPr lang="zh-CN" altLang="en-US" sz="2400" b="1" u="sng" kern="100" dirty="0">
              <a:solidFill>
                <a:srgbClr val="C00000"/>
              </a:solidFill>
              <a:latin typeface="楷体" panose="02010609060101010101" charset="-122"/>
              <a:ea typeface="楷体" panose="02010609060101010101" charset="-122"/>
              <a:cs typeface="Times New Roman" panose="02020603050405020304" pitchFamily="18" charset="0"/>
            </a:endParaRPr>
          </a:p>
        </p:txBody>
      </p:sp>
      <p:pic>
        <p:nvPicPr>
          <p:cNvPr id="5" name="图片 4" descr="QQ截图20200722214348"/>
          <p:cNvPicPr>
            <a:picLocks noChangeAspect="1"/>
          </p:cNvPicPr>
          <p:nvPr/>
        </p:nvPicPr>
        <p:blipFill>
          <a:blip r:embed="rId1"/>
          <a:stretch>
            <a:fillRect/>
          </a:stretch>
        </p:blipFill>
        <p:spPr>
          <a:xfrm>
            <a:off x="36195" y="5538470"/>
            <a:ext cx="7277100" cy="1304925"/>
          </a:xfrm>
          <a:prstGeom prst="rect">
            <a:avLst/>
          </a:prstGeom>
          <a:ln w="12700" cmpd="sng">
            <a:solidFill>
              <a:srgbClr val="FF0000"/>
            </a:solidFill>
            <a:prstDash val="sysDot"/>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anim calcmode="lin" valueType="num">
                                      <p:cBhvr>
                                        <p:cTn id="14" dur="500" fill="hold"/>
                                        <p:tgtEl>
                                          <p:spTgt spid="50"/>
                                        </p:tgtEl>
                                        <p:attrNameLst>
                                          <p:attrName>ppt_x</p:attrName>
                                        </p:attrNameLst>
                                      </p:cBhvr>
                                      <p:tavLst>
                                        <p:tav tm="0">
                                          <p:val>
                                            <p:strVal val="#ppt_x"/>
                                          </p:val>
                                        </p:tav>
                                        <p:tav tm="100000">
                                          <p:val>
                                            <p:strVal val="#ppt_x"/>
                                          </p:val>
                                        </p:tav>
                                      </p:tavLst>
                                    </p:anim>
                                    <p:anim calcmode="lin" valueType="num">
                                      <p:cBhvr>
                                        <p:cTn id="15" dur="500" fill="hold"/>
                                        <p:tgtEl>
                                          <p:spTgt spid="5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anim calcmode="lin" valueType="num">
                                      <p:cBhvr>
                                        <p:cTn id="20" dur="500" fill="hold"/>
                                        <p:tgtEl>
                                          <p:spTgt spid="49"/>
                                        </p:tgtEl>
                                        <p:attrNameLst>
                                          <p:attrName>ppt_x</p:attrName>
                                        </p:attrNameLst>
                                      </p:cBhvr>
                                      <p:tavLst>
                                        <p:tav tm="0">
                                          <p:val>
                                            <p:strVal val="#ppt_x"/>
                                          </p:val>
                                        </p:tav>
                                        <p:tav tm="100000">
                                          <p:val>
                                            <p:strVal val="#ppt_x"/>
                                          </p:val>
                                        </p:tav>
                                      </p:tavLst>
                                    </p:anim>
                                    <p:anim calcmode="lin" valueType="num">
                                      <p:cBhvr>
                                        <p:cTn id="21" dur="500" fill="hold"/>
                                        <p:tgtEl>
                                          <p:spTgt spid="4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219"/>
                                        </p:tgtEl>
                                        <p:attrNameLst>
                                          <p:attrName>style.visibility</p:attrName>
                                        </p:attrNameLst>
                                      </p:cBhvr>
                                      <p:to>
                                        <p:strVal val="visible"/>
                                      </p:to>
                                    </p:set>
                                    <p:animEffect transition="in" filter="fade">
                                      <p:cBhvr>
                                        <p:cTn id="25" dur="500"/>
                                        <p:tgtEl>
                                          <p:spTgt spid="219"/>
                                        </p:tgtEl>
                                      </p:cBhvr>
                                    </p:animEffect>
                                    <p:anim calcmode="lin" valueType="num">
                                      <p:cBhvr>
                                        <p:cTn id="26" dur="500" fill="hold"/>
                                        <p:tgtEl>
                                          <p:spTgt spid="219"/>
                                        </p:tgtEl>
                                        <p:attrNameLst>
                                          <p:attrName>ppt_x</p:attrName>
                                        </p:attrNameLst>
                                      </p:cBhvr>
                                      <p:tavLst>
                                        <p:tav tm="0">
                                          <p:val>
                                            <p:strVal val="#ppt_x"/>
                                          </p:val>
                                        </p:tav>
                                        <p:tav tm="100000">
                                          <p:val>
                                            <p:strVal val="#ppt_x"/>
                                          </p:val>
                                        </p:tav>
                                      </p:tavLst>
                                    </p:anim>
                                    <p:anim calcmode="lin" valueType="num">
                                      <p:cBhvr>
                                        <p:cTn id="27" dur="500" fill="hold"/>
                                        <p:tgtEl>
                                          <p:spTgt spid="21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grpId="0" nodeType="afterEffect">
                                  <p:stCondLst>
                                    <p:cond delay="0"/>
                                  </p:stCondLst>
                                  <p:childTnLst>
                                    <p:set>
                                      <p:cBhvr>
                                        <p:cTn id="30" dur="1" fill="hold">
                                          <p:stCondLst>
                                            <p:cond delay="0"/>
                                          </p:stCondLst>
                                        </p:cTn>
                                        <p:tgtEl>
                                          <p:spTgt spid="220"/>
                                        </p:tgtEl>
                                        <p:attrNameLst>
                                          <p:attrName>style.visibility</p:attrName>
                                        </p:attrNameLst>
                                      </p:cBhvr>
                                      <p:to>
                                        <p:strVal val="visible"/>
                                      </p:to>
                                    </p:set>
                                    <p:animEffect transition="in" filter="fade">
                                      <p:cBhvr>
                                        <p:cTn id="31" dur="500"/>
                                        <p:tgtEl>
                                          <p:spTgt spid="220"/>
                                        </p:tgtEl>
                                      </p:cBhvr>
                                    </p:animEffect>
                                    <p:anim calcmode="lin" valueType="num">
                                      <p:cBhvr>
                                        <p:cTn id="32" dur="500" fill="hold"/>
                                        <p:tgtEl>
                                          <p:spTgt spid="220"/>
                                        </p:tgtEl>
                                        <p:attrNameLst>
                                          <p:attrName>ppt_x</p:attrName>
                                        </p:attrNameLst>
                                      </p:cBhvr>
                                      <p:tavLst>
                                        <p:tav tm="0">
                                          <p:val>
                                            <p:strVal val="#ppt_x"/>
                                          </p:val>
                                        </p:tav>
                                        <p:tav tm="100000">
                                          <p:val>
                                            <p:strVal val="#ppt_x"/>
                                          </p:val>
                                        </p:tav>
                                      </p:tavLst>
                                    </p:anim>
                                    <p:anim calcmode="lin" valueType="num">
                                      <p:cBhvr>
                                        <p:cTn id="33" dur="500" fill="hold"/>
                                        <p:tgtEl>
                                          <p:spTgt spid="22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218"/>
                                        </p:tgtEl>
                                        <p:attrNameLst>
                                          <p:attrName>style.visibility</p:attrName>
                                        </p:attrNameLst>
                                      </p:cBhvr>
                                      <p:to>
                                        <p:strVal val="visible"/>
                                      </p:to>
                                    </p:set>
                                    <p:animEffect transition="in" filter="fade">
                                      <p:cBhvr>
                                        <p:cTn id="37" dur="500"/>
                                        <p:tgtEl>
                                          <p:spTgt spid="218"/>
                                        </p:tgtEl>
                                      </p:cBhvr>
                                    </p:animEffect>
                                    <p:anim calcmode="lin" valueType="num">
                                      <p:cBhvr>
                                        <p:cTn id="38" dur="500" fill="hold"/>
                                        <p:tgtEl>
                                          <p:spTgt spid="218"/>
                                        </p:tgtEl>
                                        <p:attrNameLst>
                                          <p:attrName>ppt_x</p:attrName>
                                        </p:attrNameLst>
                                      </p:cBhvr>
                                      <p:tavLst>
                                        <p:tav tm="0">
                                          <p:val>
                                            <p:strVal val="#ppt_x"/>
                                          </p:val>
                                        </p:tav>
                                        <p:tav tm="100000">
                                          <p:val>
                                            <p:strVal val="#ppt_x"/>
                                          </p:val>
                                        </p:tav>
                                      </p:tavLst>
                                    </p:anim>
                                    <p:anim calcmode="lin" valueType="num">
                                      <p:cBhvr>
                                        <p:cTn id="39" dur="500" fill="hold"/>
                                        <p:tgtEl>
                                          <p:spTgt spid="21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anim calcmode="lin" valueType="num">
                                      <p:cBhvr>
                                        <p:cTn id="44" dur="500" fill="hold"/>
                                        <p:tgtEl>
                                          <p:spTgt spid="221"/>
                                        </p:tgtEl>
                                        <p:attrNameLst>
                                          <p:attrName>ppt_x</p:attrName>
                                        </p:attrNameLst>
                                      </p:cBhvr>
                                      <p:tavLst>
                                        <p:tav tm="0">
                                          <p:val>
                                            <p:strVal val="#ppt_x"/>
                                          </p:val>
                                        </p:tav>
                                        <p:tav tm="100000">
                                          <p:val>
                                            <p:strVal val="#ppt_x"/>
                                          </p:val>
                                        </p:tav>
                                      </p:tavLst>
                                    </p:anim>
                                    <p:anim calcmode="lin" valueType="num">
                                      <p:cBhvr>
                                        <p:cTn id="45" dur="500" fill="hold"/>
                                        <p:tgtEl>
                                          <p:spTgt spid="22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xit" presetSubtype="4" fill="hold" nodeType="clickEffect">
                                  <p:stCondLst>
                                    <p:cond delay="0"/>
                                  </p:stCondLst>
                                  <p:childTnLst>
                                    <p:anim calcmode="lin" valueType="num">
                                      <p:cBhvr additive="base">
                                        <p:cTn id="49" dur="250"/>
                                        <p:tgtEl>
                                          <p:spTgt spid="3"/>
                                        </p:tgtEl>
                                        <p:attrNameLst>
                                          <p:attrName>ppt_x</p:attrName>
                                        </p:attrNameLst>
                                      </p:cBhvr>
                                      <p:tavLst>
                                        <p:tav tm="0">
                                          <p:val>
                                            <p:strVal val="ppt_x"/>
                                          </p:val>
                                        </p:tav>
                                        <p:tav tm="100000">
                                          <p:val>
                                            <p:strVal val="ppt_x"/>
                                          </p:val>
                                        </p:tav>
                                      </p:tavLst>
                                    </p:anim>
                                    <p:anim calcmode="lin" valueType="num">
                                      <p:cBhvr additive="base">
                                        <p:cTn id="50" dur="250"/>
                                        <p:tgtEl>
                                          <p:spTgt spid="3"/>
                                        </p:tgtEl>
                                        <p:attrNameLst>
                                          <p:attrName>ppt_y</p:attrName>
                                        </p:attrNameLst>
                                      </p:cBhvr>
                                      <p:tavLst>
                                        <p:tav tm="0">
                                          <p:val>
                                            <p:strVal val="ppt_y"/>
                                          </p:val>
                                        </p:tav>
                                        <p:tav tm="100000">
                                          <p:val>
                                            <p:strVal val="1+ppt_h/2"/>
                                          </p:val>
                                        </p:tav>
                                      </p:tavLst>
                                    </p:anim>
                                    <p:set>
                                      <p:cBhvr>
                                        <p:cTn id="51" dur="1" fill="hold">
                                          <p:stCondLst>
                                            <p:cond delay="249"/>
                                          </p:stCondLst>
                                        </p:cTn>
                                        <p:tgtEl>
                                          <p:spTgt spid="3"/>
                                        </p:tgtEl>
                                        <p:attrNameLst>
                                          <p:attrName>style.visibility</p:attrName>
                                        </p:attrNameLst>
                                      </p:cBhvr>
                                      <p:to>
                                        <p:strVal val="hidden"/>
                                      </p:to>
                                    </p:set>
                                  </p:childTnLst>
                                </p:cTn>
                              </p:par>
                            </p:childTnLst>
                          </p:cTn>
                        </p:par>
                        <p:par>
                          <p:cTn id="52" fill="hold">
                            <p:stCondLst>
                              <p:cond delay="500"/>
                            </p:stCondLst>
                            <p:childTnLst>
                              <p:par>
                                <p:cTn id="53" presetID="2" presetClass="exit" presetSubtype="4" fill="hold" grpId="1" nodeType="afterEffect">
                                  <p:stCondLst>
                                    <p:cond delay="0"/>
                                  </p:stCondLst>
                                  <p:childTnLst>
                                    <p:anim calcmode="lin" valueType="num">
                                      <p:cBhvr additive="base">
                                        <p:cTn id="54" dur="250"/>
                                        <p:tgtEl>
                                          <p:spTgt spid="50"/>
                                        </p:tgtEl>
                                        <p:attrNameLst>
                                          <p:attrName>ppt_x</p:attrName>
                                        </p:attrNameLst>
                                      </p:cBhvr>
                                      <p:tavLst>
                                        <p:tav tm="0">
                                          <p:val>
                                            <p:strVal val="ppt_x"/>
                                          </p:val>
                                        </p:tav>
                                        <p:tav tm="100000">
                                          <p:val>
                                            <p:strVal val="ppt_x"/>
                                          </p:val>
                                        </p:tav>
                                      </p:tavLst>
                                    </p:anim>
                                    <p:anim calcmode="lin" valueType="num">
                                      <p:cBhvr additive="base">
                                        <p:cTn id="55" dur="250"/>
                                        <p:tgtEl>
                                          <p:spTgt spid="50"/>
                                        </p:tgtEl>
                                        <p:attrNameLst>
                                          <p:attrName>ppt_y</p:attrName>
                                        </p:attrNameLst>
                                      </p:cBhvr>
                                      <p:tavLst>
                                        <p:tav tm="0">
                                          <p:val>
                                            <p:strVal val="ppt_y"/>
                                          </p:val>
                                        </p:tav>
                                        <p:tav tm="100000">
                                          <p:val>
                                            <p:strVal val="1+ppt_h/2"/>
                                          </p:val>
                                        </p:tav>
                                      </p:tavLst>
                                    </p:anim>
                                    <p:set>
                                      <p:cBhvr>
                                        <p:cTn id="56" dur="1" fill="hold">
                                          <p:stCondLst>
                                            <p:cond delay="249"/>
                                          </p:stCondLst>
                                        </p:cTn>
                                        <p:tgtEl>
                                          <p:spTgt spid="50"/>
                                        </p:tgtEl>
                                        <p:attrNameLst>
                                          <p:attrName>style.visibility</p:attrName>
                                        </p:attrNameLst>
                                      </p:cBhvr>
                                      <p:to>
                                        <p:strVal val="hidden"/>
                                      </p:to>
                                    </p:set>
                                  </p:childTnLst>
                                </p:cTn>
                              </p:par>
                            </p:childTnLst>
                          </p:cTn>
                        </p:par>
                        <p:par>
                          <p:cTn id="57" fill="hold">
                            <p:stCondLst>
                              <p:cond delay="1000"/>
                            </p:stCondLst>
                            <p:childTnLst>
                              <p:par>
                                <p:cTn id="58" presetID="2" presetClass="exit" presetSubtype="4" fill="hold" nodeType="afterEffect">
                                  <p:stCondLst>
                                    <p:cond delay="0"/>
                                  </p:stCondLst>
                                  <p:childTnLst>
                                    <p:anim calcmode="lin" valueType="num">
                                      <p:cBhvr additive="base">
                                        <p:cTn id="59" dur="250"/>
                                        <p:tgtEl>
                                          <p:spTgt spid="49"/>
                                        </p:tgtEl>
                                        <p:attrNameLst>
                                          <p:attrName>ppt_x</p:attrName>
                                        </p:attrNameLst>
                                      </p:cBhvr>
                                      <p:tavLst>
                                        <p:tav tm="0">
                                          <p:val>
                                            <p:strVal val="ppt_x"/>
                                          </p:val>
                                        </p:tav>
                                        <p:tav tm="100000">
                                          <p:val>
                                            <p:strVal val="ppt_x"/>
                                          </p:val>
                                        </p:tav>
                                      </p:tavLst>
                                    </p:anim>
                                    <p:anim calcmode="lin" valueType="num">
                                      <p:cBhvr additive="base">
                                        <p:cTn id="60" dur="250"/>
                                        <p:tgtEl>
                                          <p:spTgt spid="49"/>
                                        </p:tgtEl>
                                        <p:attrNameLst>
                                          <p:attrName>ppt_y</p:attrName>
                                        </p:attrNameLst>
                                      </p:cBhvr>
                                      <p:tavLst>
                                        <p:tav tm="0">
                                          <p:val>
                                            <p:strVal val="ppt_y"/>
                                          </p:val>
                                        </p:tav>
                                        <p:tav tm="100000">
                                          <p:val>
                                            <p:strVal val="1+ppt_h/2"/>
                                          </p:val>
                                        </p:tav>
                                      </p:tavLst>
                                    </p:anim>
                                    <p:set>
                                      <p:cBhvr>
                                        <p:cTn id="61" dur="1" fill="hold">
                                          <p:stCondLst>
                                            <p:cond delay="249"/>
                                          </p:stCondLst>
                                        </p:cTn>
                                        <p:tgtEl>
                                          <p:spTgt spid="49"/>
                                        </p:tgtEl>
                                        <p:attrNameLst>
                                          <p:attrName>style.visibility</p:attrName>
                                        </p:attrNameLst>
                                      </p:cBhvr>
                                      <p:to>
                                        <p:strVal val="hidden"/>
                                      </p:to>
                                    </p:set>
                                  </p:childTnLst>
                                </p:cTn>
                              </p:par>
                            </p:childTnLst>
                          </p:cTn>
                        </p:par>
                        <p:par>
                          <p:cTn id="62" fill="hold">
                            <p:stCondLst>
                              <p:cond delay="1500"/>
                            </p:stCondLst>
                            <p:childTnLst>
                              <p:par>
                                <p:cTn id="63" presetID="2" presetClass="exit" presetSubtype="4" fill="hold" nodeType="afterEffect">
                                  <p:stCondLst>
                                    <p:cond delay="0"/>
                                  </p:stCondLst>
                                  <p:childTnLst>
                                    <p:anim calcmode="lin" valueType="num">
                                      <p:cBhvr additive="base">
                                        <p:cTn id="64" dur="250"/>
                                        <p:tgtEl>
                                          <p:spTgt spid="219"/>
                                        </p:tgtEl>
                                        <p:attrNameLst>
                                          <p:attrName>ppt_x</p:attrName>
                                        </p:attrNameLst>
                                      </p:cBhvr>
                                      <p:tavLst>
                                        <p:tav tm="0">
                                          <p:val>
                                            <p:strVal val="ppt_x"/>
                                          </p:val>
                                        </p:tav>
                                        <p:tav tm="100000">
                                          <p:val>
                                            <p:strVal val="ppt_x"/>
                                          </p:val>
                                        </p:tav>
                                      </p:tavLst>
                                    </p:anim>
                                    <p:anim calcmode="lin" valueType="num">
                                      <p:cBhvr additive="base">
                                        <p:cTn id="65" dur="250"/>
                                        <p:tgtEl>
                                          <p:spTgt spid="219"/>
                                        </p:tgtEl>
                                        <p:attrNameLst>
                                          <p:attrName>ppt_y</p:attrName>
                                        </p:attrNameLst>
                                      </p:cBhvr>
                                      <p:tavLst>
                                        <p:tav tm="0">
                                          <p:val>
                                            <p:strVal val="ppt_y"/>
                                          </p:val>
                                        </p:tav>
                                        <p:tav tm="100000">
                                          <p:val>
                                            <p:strVal val="1+ppt_h/2"/>
                                          </p:val>
                                        </p:tav>
                                      </p:tavLst>
                                    </p:anim>
                                    <p:set>
                                      <p:cBhvr>
                                        <p:cTn id="66" dur="1" fill="hold">
                                          <p:stCondLst>
                                            <p:cond delay="249"/>
                                          </p:stCondLst>
                                        </p:cTn>
                                        <p:tgtEl>
                                          <p:spTgt spid="219"/>
                                        </p:tgtEl>
                                        <p:attrNameLst>
                                          <p:attrName>style.visibility</p:attrName>
                                        </p:attrNameLst>
                                      </p:cBhvr>
                                      <p:to>
                                        <p:strVal val="hidden"/>
                                      </p:to>
                                    </p:set>
                                  </p:childTnLst>
                                </p:cTn>
                              </p:par>
                              <p:par>
                                <p:cTn id="67" presetID="2" presetClass="exit" presetSubtype="4" fill="hold" grpId="1" nodeType="withEffect">
                                  <p:stCondLst>
                                    <p:cond delay="0"/>
                                  </p:stCondLst>
                                  <p:childTnLst>
                                    <p:anim calcmode="lin" valueType="num">
                                      <p:cBhvr additive="base">
                                        <p:cTn id="68" dur="250"/>
                                        <p:tgtEl>
                                          <p:spTgt spid="220"/>
                                        </p:tgtEl>
                                        <p:attrNameLst>
                                          <p:attrName>ppt_x</p:attrName>
                                        </p:attrNameLst>
                                      </p:cBhvr>
                                      <p:tavLst>
                                        <p:tav tm="0">
                                          <p:val>
                                            <p:strVal val="ppt_x"/>
                                          </p:val>
                                        </p:tav>
                                        <p:tav tm="100000">
                                          <p:val>
                                            <p:strVal val="ppt_x"/>
                                          </p:val>
                                        </p:tav>
                                      </p:tavLst>
                                    </p:anim>
                                    <p:anim calcmode="lin" valueType="num">
                                      <p:cBhvr additive="base">
                                        <p:cTn id="69" dur="250"/>
                                        <p:tgtEl>
                                          <p:spTgt spid="220"/>
                                        </p:tgtEl>
                                        <p:attrNameLst>
                                          <p:attrName>ppt_y</p:attrName>
                                        </p:attrNameLst>
                                      </p:cBhvr>
                                      <p:tavLst>
                                        <p:tav tm="0">
                                          <p:val>
                                            <p:strVal val="ppt_y"/>
                                          </p:val>
                                        </p:tav>
                                        <p:tav tm="100000">
                                          <p:val>
                                            <p:strVal val="1+ppt_h/2"/>
                                          </p:val>
                                        </p:tav>
                                      </p:tavLst>
                                    </p:anim>
                                    <p:set>
                                      <p:cBhvr>
                                        <p:cTn id="70" dur="1" fill="hold">
                                          <p:stCondLst>
                                            <p:cond delay="249"/>
                                          </p:stCondLst>
                                        </p:cTn>
                                        <p:tgtEl>
                                          <p:spTgt spid="220"/>
                                        </p:tgtEl>
                                        <p:attrNameLst>
                                          <p:attrName>style.visibility</p:attrName>
                                        </p:attrNameLst>
                                      </p:cBhvr>
                                      <p:to>
                                        <p:strVal val="hidden"/>
                                      </p:to>
                                    </p:set>
                                  </p:childTnLst>
                                </p:cTn>
                              </p:par>
                            </p:childTnLst>
                          </p:cTn>
                        </p:par>
                        <p:par>
                          <p:cTn id="71" fill="hold">
                            <p:stCondLst>
                              <p:cond delay="2000"/>
                            </p:stCondLst>
                            <p:childTnLst>
                              <p:par>
                                <p:cTn id="72" presetID="2" presetClass="exit" presetSubtype="4" fill="hold" nodeType="afterEffect">
                                  <p:stCondLst>
                                    <p:cond delay="0"/>
                                  </p:stCondLst>
                                  <p:childTnLst>
                                    <p:anim calcmode="lin" valueType="num">
                                      <p:cBhvr additive="base">
                                        <p:cTn id="73" dur="250"/>
                                        <p:tgtEl>
                                          <p:spTgt spid="218"/>
                                        </p:tgtEl>
                                        <p:attrNameLst>
                                          <p:attrName>ppt_x</p:attrName>
                                        </p:attrNameLst>
                                      </p:cBhvr>
                                      <p:tavLst>
                                        <p:tav tm="0">
                                          <p:val>
                                            <p:strVal val="ppt_x"/>
                                          </p:val>
                                        </p:tav>
                                        <p:tav tm="100000">
                                          <p:val>
                                            <p:strVal val="ppt_x"/>
                                          </p:val>
                                        </p:tav>
                                      </p:tavLst>
                                    </p:anim>
                                    <p:anim calcmode="lin" valueType="num">
                                      <p:cBhvr additive="base">
                                        <p:cTn id="74" dur="250"/>
                                        <p:tgtEl>
                                          <p:spTgt spid="218"/>
                                        </p:tgtEl>
                                        <p:attrNameLst>
                                          <p:attrName>ppt_y</p:attrName>
                                        </p:attrNameLst>
                                      </p:cBhvr>
                                      <p:tavLst>
                                        <p:tav tm="0">
                                          <p:val>
                                            <p:strVal val="ppt_y"/>
                                          </p:val>
                                        </p:tav>
                                        <p:tav tm="100000">
                                          <p:val>
                                            <p:strVal val="1+ppt_h/2"/>
                                          </p:val>
                                        </p:tav>
                                      </p:tavLst>
                                    </p:anim>
                                    <p:set>
                                      <p:cBhvr>
                                        <p:cTn id="75" dur="1" fill="hold">
                                          <p:stCondLst>
                                            <p:cond delay="249"/>
                                          </p:stCondLst>
                                        </p:cTn>
                                        <p:tgtEl>
                                          <p:spTgt spid="218"/>
                                        </p:tgtEl>
                                        <p:attrNameLst>
                                          <p:attrName>style.visibility</p:attrName>
                                        </p:attrNameLst>
                                      </p:cBhvr>
                                      <p:to>
                                        <p:strVal val="hidden"/>
                                      </p:to>
                                    </p:set>
                                  </p:childTnLst>
                                </p:cTn>
                              </p:par>
                              <p:par>
                                <p:cTn id="76" presetID="2" presetClass="exit" presetSubtype="4" fill="hold" grpId="1" nodeType="withEffect">
                                  <p:stCondLst>
                                    <p:cond delay="0"/>
                                  </p:stCondLst>
                                  <p:childTnLst>
                                    <p:anim calcmode="lin" valueType="num">
                                      <p:cBhvr additive="base">
                                        <p:cTn id="77" dur="250"/>
                                        <p:tgtEl>
                                          <p:spTgt spid="221"/>
                                        </p:tgtEl>
                                        <p:attrNameLst>
                                          <p:attrName>ppt_x</p:attrName>
                                        </p:attrNameLst>
                                      </p:cBhvr>
                                      <p:tavLst>
                                        <p:tav tm="0">
                                          <p:val>
                                            <p:strVal val="ppt_x"/>
                                          </p:val>
                                        </p:tav>
                                        <p:tav tm="100000">
                                          <p:val>
                                            <p:strVal val="ppt_x"/>
                                          </p:val>
                                        </p:tav>
                                      </p:tavLst>
                                    </p:anim>
                                    <p:anim calcmode="lin" valueType="num">
                                      <p:cBhvr additive="base">
                                        <p:cTn id="78" dur="250"/>
                                        <p:tgtEl>
                                          <p:spTgt spid="221"/>
                                        </p:tgtEl>
                                        <p:attrNameLst>
                                          <p:attrName>ppt_y</p:attrName>
                                        </p:attrNameLst>
                                      </p:cBhvr>
                                      <p:tavLst>
                                        <p:tav tm="0">
                                          <p:val>
                                            <p:strVal val="ppt_y"/>
                                          </p:val>
                                        </p:tav>
                                        <p:tav tm="100000">
                                          <p:val>
                                            <p:strVal val="1+ppt_h/2"/>
                                          </p:val>
                                        </p:tav>
                                      </p:tavLst>
                                    </p:anim>
                                    <p:set>
                                      <p:cBhvr>
                                        <p:cTn id="79" dur="1" fill="hold">
                                          <p:stCondLst>
                                            <p:cond delay="249"/>
                                          </p:stCondLst>
                                        </p:cTn>
                                        <p:tgtEl>
                                          <p:spTgt spid="2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P spid="220" grpId="0" bldLvl="0" animBg="1"/>
      <p:bldP spid="220" grpId="1" bldLvl="0" animBg="1"/>
      <p:bldP spid="221" grpId="0" bldLvl="0" animBg="1"/>
      <p:bldP spid="221" grpId="1"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90728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《中共中央国务院关于加强和完善城乡社区治理的意见》</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6" name="组合 5"/>
          <p:cNvGrpSpPr/>
          <p:nvPr/>
        </p:nvGrpSpPr>
        <p:grpSpPr>
          <a:xfrm>
            <a:off x="6252835" y="3260141"/>
            <a:ext cx="5150485" cy="2861310"/>
            <a:chOff x="6252835" y="1990141"/>
            <a:chExt cx="5150485" cy="2861310"/>
          </a:xfrm>
        </p:grpSpPr>
        <p:sp>
          <p:nvSpPr>
            <p:cNvPr id="12" name="任意多边形 11"/>
            <p:cNvSpPr/>
            <p:nvPr/>
          </p:nvSpPr>
          <p:spPr>
            <a:xfrm rot="2774622">
              <a:off x="6252835" y="2111269"/>
              <a:ext cx="389337" cy="389337"/>
            </a:xfrm>
            <a:custGeom>
              <a:avLst/>
              <a:gdLst>
                <a:gd name="connsiteX0" fmla="*/ 851193 w 1702386"/>
                <a:gd name="connsiteY0" fmla="*/ 582034 h 1702386"/>
                <a:gd name="connsiteX1" fmla="*/ 1120351 w 1702386"/>
                <a:gd name="connsiteY1" fmla="*/ 851192 h 1702386"/>
                <a:gd name="connsiteX2" fmla="*/ 851193 w 1702386"/>
                <a:gd name="connsiteY2" fmla="*/ 1120350 h 1702386"/>
                <a:gd name="connsiteX3" fmla="*/ 582035 w 1702386"/>
                <a:gd name="connsiteY3" fmla="*/ 851192 h 1702386"/>
                <a:gd name="connsiteX4" fmla="*/ 851193 w 1702386"/>
                <a:gd name="connsiteY4" fmla="*/ 582034 h 1702386"/>
                <a:gd name="connsiteX5" fmla="*/ 851193 w 1702386"/>
                <a:gd name="connsiteY5" fmla="*/ 312876 h 1702386"/>
                <a:gd name="connsiteX6" fmla="*/ 312877 w 1702386"/>
                <a:gd name="connsiteY6" fmla="*/ 851192 h 1702386"/>
                <a:gd name="connsiteX7" fmla="*/ 851193 w 1702386"/>
                <a:gd name="connsiteY7" fmla="*/ 1389508 h 1702386"/>
                <a:gd name="connsiteX8" fmla="*/ 1389509 w 1702386"/>
                <a:gd name="connsiteY8" fmla="*/ 851192 h 1702386"/>
                <a:gd name="connsiteX9" fmla="*/ 851193 w 1702386"/>
                <a:gd name="connsiteY9" fmla="*/ 312876 h 1702386"/>
                <a:gd name="connsiteX10" fmla="*/ 851194 w 1702386"/>
                <a:gd name="connsiteY10" fmla="*/ 0 h 1702386"/>
                <a:gd name="connsiteX11" fmla="*/ 1702386 w 1702386"/>
                <a:gd name="connsiteY11" fmla="*/ 0 h 1702386"/>
                <a:gd name="connsiteX12" fmla="*/ 1702386 w 1702386"/>
                <a:gd name="connsiteY12" fmla="*/ 851193 h 1702386"/>
                <a:gd name="connsiteX13" fmla="*/ 851193 w 1702386"/>
                <a:gd name="connsiteY13" fmla="*/ 1702386 h 1702386"/>
                <a:gd name="connsiteX14" fmla="*/ 0 w 1702386"/>
                <a:gd name="connsiteY14" fmla="*/ 851193 h 1702386"/>
                <a:gd name="connsiteX15" fmla="*/ 1 w 1702386"/>
                <a:gd name="connsiteY15" fmla="*/ 851193 h 1702386"/>
                <a:gd name="connsiteX16" fmla="*/ 851194 w 1702386"/>
                <a:gd name="connsiteY16" fmla="*/ 0 h 170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02386" h="1702386">
                  <a:moveTo>
                    <a:pt x="851193" y="582034"/>
                  </a:moveTo>
                  <a:cubicBezTo>
                    <a:pt x="999845" y="582034"/>
                    <a:pt x="1120351" y="702540"/>
                    <a:pt x="1120351" y="851192"/>
                  </a:cubicBezTo>
                  <a:cubicBezTo>
                    <a:pt x="1120351" y="999844"/>
                    <a:pt x="999845" y="1120350"/>
                    <a:pt x="851193" y="1120350"/>
                  </a:cubicBezTo>
                  <a:cubicBezTo>
                    <a:pt x="702541" y="1120350"/>
                    <a:pt x="582035" y="999844"/>
                    <a:pt x="582035" y="851192"/>
                  </a:cubicBezTo>
                  <a:cubicBezTo>
                    <a:pt x="582035" y="702540"/>
                    <a:pt x="702541" y="582034"/>
                    <a:pt x="851193" y="582034"/>
                  </a:cubicBezTo>
                  <a:close/>
                  <a:moveTo>
                    <a:pt x="851193" y="312876"/>
                  </a:moveTo>
                  <a:cubicBezTo>
                    <a:pt x="553889" y="312876"/>
                    <a:pt x="312877" y="553888"/>
                    <a:pt x="312877" y="851192"/>
                  </a:cubicBezTo>
                  <a:cubicBezTo>
                    <a:pt x="312877" y="1148496"/>
                    <a:pt x="553889" y="1389508"/>
                    <a:pt x="851193" y="1389508"/>
                  </a:cubicBezTo>
                  <a:cubicBezTo>
                    <a:pt x="1148497" y="1389508"/>
                    <a:pt x="1389509" y="1148496"/>
                    <a:pt x="1389509" y="851192"/>
                  </a:cubicBezTo>
                  <a:cubicBezTo>
                    <a:pt x="1389509" y="553888"/>
                    <a:pt x="1148497" y="312876"/>
                    <a:pt x="851193" y="312876"/>
                  </a:cubicBezTo>
                  <a:close/>
                  <a:moveTo>
                    <a:pt x="851194" y="0"/>
                  </a:moveTo>
                  <a:lnTo>
                    <a:pt x="1702386" y="0"/>
                  </a:lnTo>
                  <a:lnTo>
                    <a:pt x="1702386" y="851193"/>
                  </a:lnTo>
                  <a:cubicBezTo>
                    <a:pt x="1702386" y="1321294"/>
                    <a:pt x="1321294" y="1702386"/>
                    <a:pt x="851193" y="1702386"/>
                  </a:cubicBezTo>
                  <a:cubicBezTo>
                    <a:pt x="381092" y="1702386"/>
                    <a:pt x="0" y="1321294"/>
                    <a:pt x="0" y="851193"/>
                  </a:cubicBezTo>
                  <a:lnTo>
                    <a:pt x="1" y="851193"/>
                  </a:lnTo>
                  <a:cubicBezTo>
                    <a:pt x="1" y="381092"/>
                    <a:pt x="381093" y="0"/>
                    <a:pt x="851194"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a:off x="6723370" y="1990141"/>
              <a:ext cx="4679950" cy="2861310"/>
            </a:xfrm>
            <a:prstGeom prst="rect">
              <a:avLst/>
            </a:prstGeom>
          </p:spPr>
          <p:txBody>
            <a:bodyPr wrap="square">
              <a:spAutoFit/>
            </a:bodyPr>
            <a:lstStyle/>
            <a:p>
              <a:pPr fontAlgn="auto">
                <a:lnSpc>
                  <a:spcPct val="150000"/>
                </a:lnSpc>
              </a:pPr>
              <a:r>
                <a:rPr lang="zh-CN" altLang="zh-CN" sz="2400" b="1" kern="100" dirty="0">
                  <a:solidFill>
                    <a:srgbClr val="C00000"/>
                  </a:solidFill>
                  <a:latin typeface="黑体" panose="02010609060101010101" charset="-122"/>
                  <a:ea typeface="黑体" panose="02010609060101010101" charset="-122"/>
                  <a:cs typeface="Times New Roman" panose="02020603050405020304" pitchFamily="18" charset="0"/>
                </a:rPr>
                <a:t>当前的问题</a:t>
              </a:r>
              <a:r>
                <a:rPr lang="en-US" altLang="zh-CN" sz="2400" b="1" kern="100" dirty="0">
                  <a:solidFill>
                    <a:srgbClr val="C00000"/>
                  </a:solidFill>
                  <a:latin typeface="黑体" panose="02010609060101010101" charset="-122"/>
                  <a:ea typeface="黑体" panose="02010609060101010101" charset="-122"/>
                  <a:cs typeface="Times New Roman" panose="02020603050405020304" pitchFamily="18" charset="0"/>
                </a:rPr>
                <a:t>——</a:t>
              </a:r>
              <a:r>
                <a:rPr lang="zh-CN" altLang="en-US" sz="2400" b="1" i="1" kern="100" dirty="0">
                  <a:solidFill>
                    <a:srgbClr val="C00000"/>
                  </a:solidFill>
                  <a:latin typeface="黑体" panose="02010609060101010101" charset="-122"/>
                  <a:ea typeface="黑体" panose="02010609060101010101" charset="-122"/>
                  <a:cs typeface="Times New Roman" panose="02020603050405020304" pitchFamily="18" charset="0"/>
                </a:rPr>
                <a:t>出台背景</a:t>
              </a:r>
              <a:r>
                <a:rPr lang="zh-CN" altLang="zh-CN" sz="2400" b="1" kern="100" dirty="0">
                  <a:solidFill>
                    <a:srgbClr val="C00000"/>
                  </a:solidFill>
                  <a:latin typeface="黑体" panose="02010609060101010101" charset="-122"/>
                  <a:ea typeface="黑体" panose="02010609060101010101" charset="-122"/>
                  <a:cs typeface="Times New Roman" panose="02020603050405020304" pitchFamily="18" charset="0"/>
                </a:rPr>
                <a:t>：</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00B050"/>
                </a:buClr>
                <a:buFont typeface="Wingdings" panose="05000000000000000000" charset="0"/>
                <a:buChar char="m"/>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政府包办过多</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00B050"/>
                </a:buClr>
                <a:buFont typeface="Wingdings" panose="05000000000000000000" charset="0"/>
                <a:buChar char="m"/>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居民参与意识增强</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00B050"/>
                </a:buClr>
                <a:buFont typeface="Wingdings" panose="05000000000000000000" charset="0"/>
                <a:buChar char="m"/>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社会力量参与缺乏长效机制</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00B050"/>
                </a:buClr>
                <a:buFont typeface="Wingdings" panose="05000000000000000000" charset="0"/>
                <a:buChar char="m"/>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居民参与缺乏组织化渠道</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pic>
        <p:nvPicPr>
          <p:cNvPr id="10" name="图片 9"/>
          <p:cNvPicPr>
            <a:picLocks noChangeAspect="1"/>
          </p:cNvPicPr>
          <p:nvPr/>
        </p:nvPicPr>
        <p:blipFill>
          <a:blip r:embed="rId1"/>
          <a:stretch>
            <a:fillRect/>
          </a:stretch>
        </p:blipFill>
        <p:spPr>
          <a:xfrm>
            <a:off x="1056005" y="1250315"/>
            <a:ext cx="5182870" cy="2009775"/>
          </a:xfrm>
          <a:prstGeom prst="rect">
            <a:avLst/>
          </a:prstGeom>
        </p:spPr>
      </p:pic>
      <p:pic>
        <p:nvPicPr>
          <p:cNvPr id="11" name="图片 10"/>
          <p:cNvPicPr>
            <a:picLocks noChangeAspect="1"/>
          </p:cNvPicPr>
          <p:nvPr/>
        </p:nvPicPr>
        <p:blipFill>
          <a:blip r:embed="rId2"/>
          <a:stretch>
            <a:fillRect/>
          </a:stretch>
        </p:blipFill>
        <p:spPr>
          <a:xfrm>
            <a:off x="1059180" y="3260090"/>
            <a:ext cx="5182870" cy="2952750"/>
          </a:xfrm>
          <a:prstGeom prst="rect">
            <a:avLst/>
          </a:prstGeom>
        </p:spPr>
      </p:pic>
      <p:sp>
        <p:nvSpPr>
          <p:cNvPr id="13" name="文本框 12"/>
          <p:cNvSpPr txBox="1"/>
          <p:nvPr/>
        </p:nvSpPr>
        <p:spPr>
          <a:xfrm>
            <a:off x="6319520" y="1250315"/>
            <a:ext cx="5083810" cy="1753235"/>
          </a:xfrm>
          <a:prstGeom prst="rect">
            <a:avLst/>
          </a:prstGeom>
          <a:solidFill>
            <a:schemeClr val="accent2">
              <a:lumMod val="20000"/>
              <a:lumOff val="80000"/>
            </a:schemeClr>
          </a:solidFill>
          <a:ln>
            <a:solidFill>
              <a:srgbClr val="C00000"/>
            </a:solidFill>
          </a:ln>
        </p:spPr>
        <p:txBody>
          <a:bodyPr wrap="square" rtlCol="0" anchor="t">
            <a:spAutoFit/>
          </a:bodyPr>
          <a:lstStyle/>
          <a:p>
            <a:pPr fontAlgn="auto">
              <a:lnSpc>
                <a:spcPct val="150000"/>
              </a:lnSpc>
            </a:pPr>
            <a:r>
              <a:rPr lang="zh-CN" altLang="en-US" sz="2400" b="1">
                <a:solidFill>
                  <a:srgbClr val="002060"/>
                </a:solidFill>
                <a:latin typeface="黑体" panose="02010609060101010101" charset="-122"/>
                <a:ea typeface="黑体" panose="02010609060101010101" charset="-122"/>
              </a:rPr>
              <a:t>总体目标：</a:t>
            </a:r>
            <a:r>
              <a:rPr lang="zh-CN" altLang="en-US" sz="2400">
                <a:latin typeface="Times New Roman" panose="02020603050405020304" pitchFamily="18" charset="0"/>
                <a:ea typeface="楷体" panose="02010609060101010101" charset="-122"/>
                <a:cs typeface="Times New Roman" panose="02020603050405020304" pitchFamily="18" charset="0"/>
              </a:rPr>
              <a:t>到2020年，基本形成基层党组织领导、基层政府主导的多方参与、共同治理的城乡社区治理体系</a:t>
            </a:r>
            <a:endParaRPr lang="zh-CN" altLang="en-US" sz="2400">
              <a:latin typeface="Times New Roman" panose="02020603050405020304" pitchFamily="18" charset="0"/>
              <a:ea typeface="楷体" panose="02010609060101010101"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xit" presetSubtype="4" fill="hold" nodeType="afterEffect">
                                  <p:stCondLst>
                                    <p:cond delay="0"/>
                                  </p:stCondLst>
                                  <p:childTnLst>
                                    <p:anim calcmode="lin" valueType="num">
                                      <p:cBhvr additive="base">
                                        <p:cTn id="21" dur="500"/>
                                        <p:tgtEl>
                                          <p:spTgt spid="6"/>
                                        </p:tgtEl>
                                        <p:attrNameLst>
                                          <p:attrName>ppt_x</p:attrName>
                                        </p:attrNameLst>
                                      </p:cBhvr>
                                      <p:tavLst>
                                        <p:tav tm="0">
                                          <p:val>
                                            <p:strVal val="ppt_x"/>
                                          </p:val>
                                        </p:tav>
                                        <p:tav tm="100000">
                                          <p:val>
                                            <p:strVal val="ppt_x"/>
                                          </p:val>
                                        </p:tav>
                                      </p:tavLst>
                                    </p:anim>
                                    <p:anim calcmode="lin" valueType="num">
                                      <p:cBhvr additive="base">
                                        <p:cTn id="22" dur="500"/>
                                        <p:tgtEl>
                                          <p:spTgt spid="6"/>
                                        </p:tgtEl>
                                        <p:attrNameLst>
                                          <p:attrName>ppt_y</p:attrName>
                                        </p:attrNameLst>
                                      </p:cBhvr>
                                      <p:tavLst>
                                        <p:tav tm="0">
                                          <p:val>
                                            <p:strVal val="ppt_y"/>
                                          </p:val>
                                        </p:tav>
                                        <p:tav tm="100000">
                                          <p:val>
                                            <p:strVal val="1+ppt_h/2"/>
                                          </p:val>
                                        </p:tav>
                                      </p:tavLst>
                                    </p:anim>
                                    <p:set>
                                      <p:cBhvr>
                                        <p:cTn id="23" dur="1" fill="hold">
                                          <p:stCondLst>
                                            <p:cond delay="499"/>
                                          </p:stCondLst>
                                        </p:cTn>
                                        <p:tgtEl>
                                          <p:spTgt spid="6"/>
                                        </p:tgtEl>
                                        <p:attrNameLst>
                                          <p:attrName>style.visibility</p:attrName>
                                        </p:attrNameLst>
                                      </p:cBhvr>
                                      <p:to>
                                        <p:strVal val="hidden"/>
                                      </p:to>
                                    </p:set>
                                  </p:childTnLst>
                                </p:cTn>
                              </p:par>
                            </p:childTnLst>
                          </p:cTn>
                        </p:par>
                        <p:par>
                          <p:cTn id="24" fill="hold">
                            <p:stCondLst>
                              <p:cond delay="2000"/>
                            </p:stCondLst>
                            <p:childTnLst>
                              <p:par>
                                <p:cTn id="25" presetID="2" presetClass="exit" presetSubtype="4" fill="hold" nodeType="afterEffect">
                                  <p:stCondLst>
                                    <p:cond delay="0"/>
                                  </p:stCondLst>
                                  <p:childTnLst>
                                    <p:anim calcmode="lin" valueType="num">
                                      <p:cBhvr additive="base">
                                        <p:cTn id="26" dur="500"/>
                                        <p:tgtEl>
                                          <p:spTgt spid="2"/>
                                        </p:tgtEl>
                                        <p:attrNameLst>
                                          <p:attrName>ppt_x</p:attrName>
                                        </p:attrNameLst>
                                      </p:cBhvr>
                                      <p:tavLst>
                                        <p:tav tm="0">
                                          <p:val>
                                            <p:strVal val="ppt_x"/>
                                          </p:val>
                                        </p:tav>
                                        <p:tav tm="100000">
                                          <p:val>
                                            <p:strVal val="ppt_x"/>
                                          </p:val>
                                        </p:tav>
                                      </p:tavLst>
                                    </p:anim>
                                    <p:anim calcmode="lin" valueType="num">
                                      <p:cBhvr additive="base">
                                        <p:cTn id="27" dur="500"/>
                                        <p:tgtEl>
                                          <p:spTgt spid="2"/>
                                        </p:tgtEl>
                                        <p:attrNameLst>
                                          <p:attrName>ppt_y</p:attrName>
                                        </p:attrNameLst>
                                      </p:cBhvr>
                                      <p:tavLst>
                                        <p:tav tm="0">
                                          <p:val>
                                            <p:strVal val="ppt_y"/>
                                          </p:val>
                                        </p:tav>
                                        <p:tav tm="100000">
                                          <p:val>
                                            <p:strVal val="1+ppt_h/2"/>
                                          </p:val>
                                        </p:tav>
                                      </p:tavLst>
                                    </p:anim>
                                    <p:set>
                                      <p:cBhvr>
                                        <p:cTn id="28" dur="1" fill="hold">
                                          <p:stCondLst>
                                            <p:cond delay="499"/>
                                          </p:stCondLst>
                                        </p:cTn>
                                        <p:tgtEl>
                                          <p:spTgt spid="2"/>
                                        </p:tgtEl>
                                        <p:attrNameLst>
                                          <p:attrName>style.visibility</p:attrName>
                                        </p:attrNameLst>
                                      </p:cBhvr>
                                      <p:to>
                                        <p:strVal val="hidden"/>
                                      </p:to>
                                    </p:set>
                                  </p:childTnLst>
                                </p:cTn>
                              </p:par>
                            </p:childTnLst>
                          </p:cTn>
                        </p:par>
                        <p:par>
                          <p:cTn id="29" fill="hold">
                            <p:stCondLst>
                              <p:cond delay="2500"/>
                            </p:stCondLst>
                            <p:childTnLst>
                              <p:par>
                                <p:cTn id="30" presetID="2" presetClass="exit" presetSubtype="4" fill="hold" grpId="0" nodeType="afterEffect">
                                  <p:stCondLst>
                                    <p:cond delay="0"/>
                                  </p:stCondLst>
                                  <p:childTnLst>
                                    <p:anim calcmode="lin" valueType="num">
                                      <p:cBhvr additive="base">
                                        <p:cTn id="31" dur="500"/>
                                        <p:tgtEl>
                                          <p:spTgt spid="5"/>
                                        </p:tgtEl>
                                        <p:attrNameLst>
                                          <p:attrName>ppt_x</p:attrName>
                                        </p:attrNameLst>
                                      </p:cBhvr>
                                      <p:tavLst>
                                        <p:tav tm="0">
                                          <p:val>
                                            <p:strVal val="ppt_x"/>
                                          </p:val>
                                        </p:tav>
                                        <p:tav tm="100000">
                                          <p:val>
                                            <p:strVal val="ppt_x"/>
                                          </p:val>
                                        </p:tav>
                                      </p:tavLst>
                                    </p:anim>
                                    <p:anim calcmode="lin" valueType="num">
                                      <p:cBhvr additive="base">
                                        <p:cTn id="32" dur="500"/>
                                        <p:tgtEl>
                                          <p:spTgt spid="5"/>
                                        </p:tgtEl>
                                        <p:attrNameLst>
                                          <p:attrName>ppt_y</p:attrName>
                                        </p:attrNameLst>
                                      </p:cBhvr>
                                      <p:tavLst>
                                        <p:tav tm="0">
                                          <p:val>
                                            <p:strVal val="ppt_y"/>
                                          </p:val>
                                        </p:tav>
                                        <p:tav tm="100000">
                                          <p:val>
                                            <p:strVal val="1+ppt_h/2"/>
                                          </p:val>
                                        </p:tav>
                                      </p:tavLst>
                                    </p:anim>
                                    <p:set>
                                      <p:cBhvr>
                                        <p:cTn id="3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4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55688" y="10119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58724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任务一：健全完善城乡社区治理体系</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71" name="组合 70"/>
          <p:cNvGrpSpPr/>
          <p:nvPr/>
        </p:nvGrpSpPr>
        <p:grpSpPr>
          <a:xfrm>
            <a:off x="1203007" y="1432878"/>
            <a:ext cx="1685925" cy="1685925"/>
            <a:chOff x="1059916" y="2586038"/>
            <a:chExt cx="1685925" cy="1685925"/>
          </a:xfrm>
        </p:grpSpPr>
        <p:sp>
          <p:nvSpPr>
            <p:cNvPr id="6" name="椭圆 5"/>
            <p:cNvSpPr/>
            <p:nvPr/>
          </p:nvSpPr>
          <p:spPr>
            <a:xfrm>
              <a:off x="1059916" y="2586038"/>
              <a:ext cx="1685925" cy="1685925"/>
            </a:xfrm>
            <a:prstGeom prst="ellipse">
              <a:avLst/>
            </a:prstGeom>
            <a:solidFill>
              <a:schemeClr val="accent1">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饼形 63"/>
            <p:cNvSpPr/>
            <p:nvPr/>
          </p:nvSpPr>
          <p:spPr>
            <a:xfrm>
              <a:off x="1178933" y="2703909"/>
              <a:ext cx="1450182" cy="1450182"/>
            </a:xfrm>
            <a:prstGeom prst="pie">
              <a:avLst>
                <a:gd name="adj1" fmla="val 20028227"/>
                <a:gd name="adj2" fmla="val 16200000"/>
              </a:avLst>
            </a:prstGeom>
            <a:gradFill flip="none" rotWithShape="1">
              <a:gsLst>
                <a:gs pos="0">
                  <a:schemeClr val="accent1">
                    <a:lumMod val="60000"/>
                    <a:lumOff val="40000"/>
                  </a:schemeClr>
                </a:gs>
                <a:gs pos="66000">
                  <a:schemeClr val="accent1">
                    <a:lumMod val="75000"/>
                  </a:schemeClr>
                </a:gs>
                <a:gs pos="100000">
                  <a:schemeClr val="accent1">
                    <a:lumMod val="75000"/>
                  </a:scheme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2" name="组合 71"/>
          <p:cNvGrpSpPr/>
          <p:nvPr/>
        </p:nvGrpSpPr>
        <p:grpSpPr>
          <a:xfrm>
            <a:off x="3898370" y="1432878"/>
            <a:ext cx="1685925" cy="1685925"/>
            <a:chOff x="3483567" y="2586038"/>
            <a:chExt cx="1685925" cy="1685925"/>
          </a:xfrm>
        </p:grpSpPr>
        <p:sp>
          <p:nvSpPr>
            <p:cNvPr id="65" name="椭圆 64"/>
            <p:cNvSpPr/>
            <p:nvPr/>
          </p:nvSpPr>
          <p:spPr>
            <a:xfrm>
              <a:off x="3483567" y="2586038"/>
              <a:ext cx="1685925" cy="1685925"/>
            </a:xfrm>
            <a:prstGeom prst="ellipse">
              <a:avLst/>
            </a:prstGeom>
            <a:solidFill>
              <a:schemeClr val="accent1">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饼形 65"/>
            <p:cNvSpPr/>
            <p:nvPr/>
          </p:nvSpPr>
          <p:spPr>
            <a:xfrm>
              <a:off x="3602584" y="2703909"/>
              <a:ext cx="1450182" cy="1450182"/>
            </a:xfrm>
            <a:prstGeom prst="pie">
              <a:avLst>
                <a:gd name="adj1" fmla="val 2904593"/>
                <a:gd name="adj2" fmla="val 16200000"/>
              </a:avLst>
            </a:prstGeom>
            <a:gradFill flip="none" rotWithShape="1">
              <a:gsLst>
                <a:gs pos="0">
                  <a:schemeClr val="accent1">
                    <a:lumMod val="60000"/>
                    <a:lumOff val="40000"/>
                  </a:schemeClr>
                </a:gs>
                <a:gs pos="66000">
                  <a:schemeClr val="accent1">
                    <a:lumMod val="75000"/>
                  </a:schemeClr>
                </a:gs>
                <a:gs pos="100000">
                  <a:schemeClr val="accent1">
                    <a:lumMod val="75000"/>
                  </a:scheme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3" name="组合 72"/>
          <p:cNvGrpSpPr/>
          <p:nvPr/>
        </p:nvGrpSpPr>
        <p:grpSpPr>
          <a:xfrm>
            <a:off x="6607703" y="1432878"/>
            <a:ext cx="1685925" cy="1685925"/>
            <a:chOff x="5788201" y="2586038"/>
            <a:chExt cx="1685925" cy="1685925"/>
          </a:xfrm>
        </p:grpSpPr>
        <p:sp>
          <p:nvSpPr>
            <p:cNvPr id="67" name="椭圆 66"/>
            <p:cNvSpPr/>
            <p:nvPr/>
          </p:nvSpPr>
          <p:spPr>
            <a:xfrm>
              <a:off x="5788201" y="2586038"/>
              <a:ext cx="1685925" cy="1685925"/>
            </a:xfrm>
            <a:prstGeom prst="ellipse">
              <a:avLst/>
            </a:prstGeom>
            <a:solidFill>
              <a:schemeClr val="accent1">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饼形 67"/>
            <p:cNvSpPr/>
            <p:nvPr/>
          </p:nvSpPr>
          <p:spPr>
            <a:xfrm>
              <a:off x="5907218" y="2703909"/>
              <a:ext cx="1450182" cy="1450182"/>
            </a:xfrm>
            <a:prstGeom prst="pie">
              <a:avLst>
                <a:gd name="adj1" fmla="val 8317594"/>
                <a:gd name="adj2" fmla="val 16200000"/>
              </a:avLst>
            </a:prstGeom>
            <a:gradFill flip="none" rotWithShape="1">
              <a:gsLst>
                <a:gs pos="0">
                  <a:schemeClr val="accent1">
                    <a:lumMod val="60000"/>
                    <a:lumOff val="40000"/>
                  </a:schemeClr>
                </a:gs>
                <a:gs pos="66000">
                  <a:schemeClr val="accent1">
                    <a:lumMod val="75000"/>
                  </a:schemeClr>
                </a:gs>
                <a:gs pos="100000">
                  <a:schemeClr val="accent1">
                    <a:lumMod val="75000"/>
                  </a:scheme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4" name="组合 73"/>
          <p:cNvGrpSpPr/>
          <p:nvPr/>
        </p:nvGrpSpPr>
        <p:grpSpPr>
          <a:xfrm>
            <a:off x="9317037" y="1432878"/>
            <a:ext cx="1685925" cy="1685925"/>
            <a:chOff x="8092835" y="2586038"/>
            <a:chExt cx="1685925" cy="1685925"/>
          </a:xfrm>
        </p:grpSpPr>
        <p:sp>
          <p:nvSpPr>
            <p:cNvPr id="69" name="椭圆 68"/>
            <p:cNvSpPr/>
            <p:nvPr/>
          </p:nvSpPr>
          <p:spPr>
            <a:xfrm>
              <a:off x="8092835" y="2586038"/>
              <a:ext cx="1685925" cy="1685925"/>
            </a:xfrm>
            <a:prstGeom prst="ellipse">
              <a:avLst/>
            </a:prstGeom>
            <a:solidFill>
              <a:schemeClr val="accent1">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饼形 69"/>
            <p:cNvSpPr/>
            <p:nvPr/>
          </p:nvSpPr>
          <p:spPr>
            <a:xfrm>
              <a:off x="8211852" y="2703909"/>
              <a:ext cx="1450182" cy="1450182"/>
            </a:xfrm>
            <a:prstGeom prst="pie">
              <a:avLst>
                <a:gd name="adj1" fmla="val 11473035"/>
                <a:gd name="adj2" fmla="val 16200000"/>
              </a:avLst>
            </a:prstGeom>
            <a:gradFill flip="none" rotWithShape="1">
              <a:gsLst>
                <a:gs pos="0">
                  <a:schemeClr val="accent1">
                    <a:lumMod val="60000"/>
                    <a:lumOff val="40000"/>
                  </a:schemeClr>
                </a:gs>
                <a:gs pos="66000">
                  <a:schemeClr val="accent1">
                    <a:lumMod val="75000"/>
                  </a:schemeClr>
                </a:gs>
                <a:gs pos="100000">
                  <a:schemeClr val="accent1">
                    <a:lumMod val="75000"/>
                  </a:scheme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0" name="组合 79"/>
          <p:cNvGrpSpPr/>
          <p:nvPr/>
        </p:nvGrpSpPr>
        <p:grpSpPr>
          <a:xfrm>
            <a:off x="979505" y="3354220"/>
            <a:ext cx="1972310" cy="1460500"/>
            <a:chOff x="979505" y="4243220"/>
            <a:chExt cx="1972310" cy="1460500"/>
          </a:xfrm>
        </p:grpSpPr>
        <p:sp>
          <p:nvSpPr>
            <p:cNvPr id="77" name="文本框 76"/>
            <p:cNvSpPr txBox="1"/>
            <p:nvPr/>
          </p:nvSpPr>
          <p:spPr>
            <a:xfrm>
              <a:off x="1362585" y="4243220"/>
              <a:ext cx="1102360" cy="36830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rPr>
                <a:t>领导核心</a:t>
              </a:r>
              <a:endPar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endParaRPr>
            </a:p>
          </p:txBody>
        </p:sp>
        <p:sp>
          <p:nvSpPr>
            <p:cNvPr id="79" name="矩形 78"/>
            <p:cNvSpPr/>
            <p:nvPr/>
          </p:nvSpPr>
          <p:spPr>
            <a:xfrm>
              <a:off x="979505" y="4873775"/>
              <a:ext cx="1972310" cy="829945"/>
            </a:xfrm>
            <a:prstGeom prst="rect">
              <a:avLst/>
            </a:prstGeom>
          </p:spPr>
          <p:txBody>
            <a:bodyPr wrap="square">
              <a:spAutoFit/>
            </a:bodyPr>
            <a:lstStyle/>
            <a:p>
              <a:pPr algn="ctr"/>
              <a:r>
                <a:rPr lang="zh-CN" altLang="zh-CN" sz="2400"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充分发挥：</a:t>
              </a:r>
              <a:r>
                <a:rPr lang="zh-CN" altLang="zh-CN" sz="2400" kern="100" dirty="0">
                  <a:latin typeface="仿宋" panose="02010609060101010101" charset="-122"/>
                  <a:ea typeface="仿宋" panose="02010609060101010101" charset="-122"/>
                  <a:cs typeface="Times New Roman" panose="02020603050405020304" pitchFamily="18" charset="0"/>
                </a:rPr>
                <a:t>基层党组织</a:t>
              </a:r>
              <a:endParaRPr lang="zh-CN" altLang="zh-CN" sz="2400" kern="100" dirty="0">
                <a:latin typeface="仿宋" panose="02010609060101010101" charset="-122"/>
                <a:ea typeface="仿宋" panose="02010609060101010101" charset="-122"/>
                <a:cs typeface="Times New Roman" panose="02020603050405020304" pitchFamily="18" charset="0"/>
              </a:endParaRPr>
            </a:p>
          </p:txBody>
        </p:sp>
      </p:grpSp>
      <p:grpSp>
        <p:nvGrpSpPr>
          <p:cNvPr id="81" name="组合 80"/>
          <p:cNvGrpSpPr/>
          <p:nvPr/>
        </p:nvGrpSpPr>
        <p:grpSpPr>
          <a:xfrm>
            <a:off x="3821553" y="3354220"/>
            <a:ext cx="1839558" cy="1460468"/>
            <a:chOff x="1112220" y="4243220"/>
            <a:chExt cx="1839558" cy="1460468"/>
          </a:xfrm>
        </p:grpSpPr>
        <p:sp>
          <p:nvSpPr>
            <p:cNvPr id="82" name="文本框 81"/>
            <p:cNvSpPr txBox="1"/>
            <p:nvPr/>
          </p:nvSpPr>
          <p:spPr>
            <a:xfrm>
              <a:off x="1362585" y="4243220"/>
              <a:ext cx="1102360" cy="36830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rPr>
                <a:t>主导作用</a:t>
              </a:r>
              <a:endPar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endParaRPr>
            </a:p>
          </p:txBody>
        </p:sp>
        <p:sp>
          <p:nvSpPr>
            <p:cNvPr id="83" name="矩形 82"/>
            <p:cNvSpPr/>
            <p:nvPr/>
          </p:nvSpPr>
          <p:spPr>
            <a:xfrm>
              <a:off x="1112220" y="4873743"/>
              <a:ext cx="1839558" cy="829945"/>
            </a:xfrm>
            <a:prstGeom prst="rect">
              <a:avLst/>
            </a:prstGeom>
          </p:spPr>
          <p:txBody>
            <a:bodyPr wrap="square">
              <a:spAutoFit/>
            </a:bodyPr>
            <a:lstStyle/>
            <a:p>
              <a:pPr algn="ctr"/>
              <a:r>
                <a:rPr lang="zh-CN" altLang="zh-CN" sz="2400"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有效发挥：</a:t>
              </a:r>
              <a:r>
                <a:rPr lang="zh-CN" altLang="zh-CN" sz="2400" kern="100" dirty="0">
                  <a:latin typeface="仿宋" panose="02010609060101010101" charset="-122"/>
                  <a:ea typeface="仿宋" panose="02010609060101010101" charset="-122"/>
                  <a:cs typeface="Times New Roman" panose="02020603050405020304" pitchFamily="18" charset="0"/>
                </a:rPr>
                <a:t>基层政府</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84" name="组合 83"/>
          <p:cNvGrpSpPr/>
          <p:nvPr/>
        </p:nvGrpSpPr>
        <p:grpSpPr>
          <a:xfrm>
            <a:off x="6211481" y="3354220"/>
            <a:ext cx="2482850" cy="1460500"/>
            <a:chOff x="792815" y="4243220"/>
            <a:chExt cx="2482850" cy="1460500"/>
          </a:xfrm>
        </p:grpSpPr>
        <p:sp>
          <p:nvSpPr>
            <p:cNvPr id="85" name="文本框 84"/>
            <p:cNvSpPr txBox="1"/>
            <p:nvPr/>
          </p:nvSpPr>
          <p:spPr>
            <a:xfrm>
              <a:off x="1362585" y="4243220"/>
              <a:ext cx="1102360" cy="36830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rPr>
                <a:t>基础作用</a:t>
              </a:r>
              <a:endPar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endParaRPr>
            </a:p>
          </p:txBody>
        </p:sp>
        <p:sp>
          <p:nvSpPr>
            <p:cNvPr id="86" name="矩形 85"/>
            <p:cNvSpPr/>
            <p:nvPr/>
          </p:nvSpPr>
          <p:spPr>
            <a:xfrm>
              <a:off x="792815" y="4873775"/>
              <a:ext cx="2482850" cy="829945"/>
            </a:xfrm>
            <a:prstGeom prst="rect">
              <a:avLst/>
            </a:prstGeom>
          </p:spPr>
          <p:txBody>
            <a:bodyPr wrap="square">
              <a:spAutoFit/>
            </a:bodyPr>
            <a:lstStyle/>
            <a:p>
              <a:pPr algn="ctr"/>
              <a:r>
                <a:rPr lang="zh-CN" altLang="zh-CN" sz="2400"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注重发挥：</a:t>
              </a:r>
              <a:r>
                <a:rPr lang="zh-CN" altLang="zh-CN" sz="2400" kern="100" dirty="0">
                  <a:latin typeface="仿宋" panose="02010609060101010101" charset="-122"/>
                  <a:ea typeface="仿宋" panose="02010609060101010101" charset="-122"/>
                  <a:cs typeface="Times New Roman" panose="02020603050405020304" pitchFamily="18" charset="0"/>
                </a:rPr>
                <a:t>基层群众性自治组织</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87" name="组合 86"/>
          <p:cNvGrpSpPr/>
          <p:nvPr/>
        </p:nvGrpSpPr>
        <p:grpSpPr>
          <a:xfrm>
            <a:off x="9244075" y="3354220"/>
            <a:ext cx="1839558" cy="1460468"/>
            <a:chOff x="1112220" y="4243220"/>
            <a:chExt cx="1839558" cy="1460468"/>
          </a:xfrm>
        </p:grpSpPr>
        <p:sp>
          <p:nvSpPr>
            <p:cNvPr id="88" name="文本框 87"/>
            <p:cNvSpPr txBox="1"/>
            <p:nvPr/>
          </p:nvSpPr>
          <p:spPr>
            <a:xfrm>
              <a:off x="1362585" y="4243220"/>
              <a:ext cx="1102360" cy="36830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rPr>
                <a:t>协同作用</a:t>
              </a:r>
              <a:endParaRPr lang="zh-CN" altLang="en-US" sz="1800" b="1" dirty="0">
                <a:solidFill>
                  <a:schemeClr val="accent1">
                    <a:lumMod val="75000"/>
                  </a:schemeClr>
                </a:solidFill>
                <a:latin typeface="方正正黑简体" panose="02000000000000000000" pitchFamily="2" charset="-122"/>
                <a:ea typeface="方正正黑简体" panose="02000000000000000000" pitchFamily="2" charset="-122"/>
              </a:endParaRPr>
            </a:p>
          </p:txBody>
        </p:sp>
        <p:sp>
          <p:nvSpPr>
            <p:cNvPr id="89" name="矩形 88"/>
            <p:cNvSpPr/>
            <p:nvPr/>
          </p:nvSpPr>
          <p:spPr>
            <a:xfrm>
              <a:off x="1112220" y="4873743"/>
              <a:ext cx="1839558" cy="829945"/>
            </a:xfrm>
            <a:prstGeom prst="rect">
              <a:avLst/>
            </a:prstGeom>
          </p:spPr>
          <p:txBody>
            <a:bodyPr wrap="square">
              <a:spAutoFit/>
            </a:bodyPr>
            <a:lstStyle/>
            <a:p>
              <a:pPr algn="ctr"/>
              <a:r>
                <a:rPr lang="zh-CN" altLang="zh-CN" sz="2400"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统筹发挥：</a:t>
              </a:r>
              <a:r>
                <a:rPr lang="zh-CN" altLang="zh-CN" sz="2400" kern="100" dirty="0">
                  <a:latin typeface="仿宋" panose="02010609060101010101" charset="-122"/>
                  <a:ea typeface="仿宋" panose="02010609060101010101" charset="-122"/>
                  <a:cs typeface="Times New Roman" panose="02020603050405020304" pitchFamily="18" charset="0"/>
                </a:rPr>
                <a:t>社会力量</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sp>
        <p:nvSpPr>
          <p:cNvPr id="7" name="文本框 6"/>
          <p:cNvSpPr txBox="1"/>
          <p:nvPr/>
        </p:nvSpPr>
        <p:spPr>
          <a:xfrm>
            <a:off x="8138795" y="4829175"/>
            <a:ext cx="4043045" cy="1014730"/>
          </a:xfrm>
          <a:prstGeom prst="rect">
            <a:avLst/>
          </a:prstGeom>
          <a:solidFill>
            <a:schemeClr val="accent6">
              <a:lumMod val="40000"/>
              <a:lumOff val="60000"/>
            </a:schemeClr>
          </a:solidFill>
          <a:ln w="12700" cmpd="sng">
            <a:solidFill>
              <a:srgbClr val="00B050"/>
            </a:solidFill>
            <a:prstDash val="sysDot"/>
          </a:ln>
        </p:spPr>
        <p:txBody>
          <a:bodyPr wrap="square" rtlCol="0" anchor="t">
            <a:spAutoFit/>
          </a:bodyPr>
          <a:lstStyle/>
          <a:p>
            <a:pPr marL="342900" indent="-342900">
              <a:buClr>
                <a:srgbClr val="C00000"/>
              </a:buClr>
              <a:buFont typeface="Wingdings" panose="05000000000000000000" charset="0"/>
              <a:buChar char="m"/>
            </a:pPr>
            <a:r>
              <a:rPr lang="zh-CN" altLang="en-US" sz="2000">
                <a:latin typeface="Times New Roman" panose="02020603050405020304" pitchFamily="18" charset="0"/>
                <a:cs typeface="Times New Roman" panose="02020603050405020304" pitchFamily="18" charset="0"/>
              </a:rPr>
              <a:t>“三社联动”；</a:t>
            </a:r>
            <a:endParaRPr lang="zh-CN" altLang="en-US" sz="2000">
              <a:latin typeface="Times New Roman" panose="02020603050405020304" pitchFamily="18" charset="0"/>
              <a:cs typeface="Times New Roman" panose="02020603050405020304" pitchFamily="18" charset="0"/>
            </a:endParaRPr>
          </a:p>
          <a:p>
            <a:pPr marL="342900" indent="-342900">
              <a:buClr>
                <a:srgbClr val="C00000"/>
              </a:buClr>
              <a:buFont typeface="Wingdings" panose="05000000000000000000" charset="0"/>
              <a:buChar char="m"/>
            </a:pPr>
            <a:r>
              <a:rPr lang="zh-CN" altLang="en-US" sz="2000">
                <a:latin typeface="Times New Roman" panose="02020603050405020304" pitchFamily="18" charset="0"/>
                <a:cs typeface="Times New Roman" panose="02020603050405020304" pitchFamily="18" charset="0"/>
              </a:rPr>
              <a:t>驻社区机关企事业单位、其他社会力量和市场主体参与治理。</a:t>
            </a:r>
            <a:endParaRPr lang="zh-CN" altLang="en-US" sz="2000">
              <a:latin typeface="Times New Roman" panose="02020603050405020304" pitchFamily="18" charset="0"/>
              <a:cs typeface="Times New Roman" panose="02020603050405020304" pitchFamily="18" charset="0"/>
            </a:endParaRPr>
          </a:p>
        </p:txBody>
      </p:sp>
      <p:pic>
        <p:nvPicPr>
          <p:cNvPr id="8" name="图片 7"/>
          <p:cNvPicPr>
            <a:picLocks noChangeAspect="1"/>
          </p:cNvPicPr>
          <p:nvPr/>
        </p:nvPicPr>
        <p:blipFill>
          <a:blip r:embed="rId1"/>
          <a:stretch>
            <a:fillRect/>
          </a:stretch>
        </p:blipFill>
        <p:spPr>
          <a:xfrm>
            <a:off x="1016000" y="5018405"/>
            <a:ext cx="6412865" cy="1843405"/>
          </a:xfrm>
          <a:prstGeom prst="rect">
            <a:avLst/>
          </a:prstGeom>
        </p:spPr>
      </p:pic>
      <p:sp>
        <p:nvSpPr>
          <p:cNvPr id="9" name="文本框 8"/>
          <p:cNvSpPr txBox="1"/>
          <p:nvPr/>
        </p:nvSpPr>
        <p:spPr>
          <a:xfrm>
            <a:off x="6781165" y="6151880"/>
            <a:ext cx="4355465" cy="398780"/>
          </a:xfrm>
          <a:prstGeom prst="rect">
            <a:avLst/>
          </a:prstGeom>
          <a:noFill/>
        </p:spPr>
        <p:txBody>
          <a:bodyPr wrap="square" rtlCol="0" anchor="t">
            <a:spAutoFit/>
          </a:bodyPr>
          <a:lstStyle/>
          <a:p>
            <a:r>
              <a:rPr lang="zh-CN" altLang="en-US" sz="2000">
                <a:latin typeface="Times New Roman" panose="02020603050405020304" pitchFamily="18" charset="0"/>
                <a:cs typeface="Times New Roman" panose="02020603050405020304" pitchFamily="18" charset="0"/>
              </a:rPr>
              <a:t>《中国市场》（智库版），2012-5-20</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anim calcmode="lin" valueType="num">
                                      <p:cBhvr>
                                        <p:cTn id="20" dur="500" fill="hold"/>
                                        <p:tgtEl>
                                          <p:spTgt spid="71"/>
                                        </p:tgtEl>
                                        <p:attrNameLst>
                                          <p:attrName>ppt_x</p:attrName>
                                        </p:attrNameLst>
                                      </p:cBhvr>
                                      <p:tavLst>
                                        <p:tav tm="0">
                                          <p:val>
                                            <p:strVal val="#ppt_x"/>
                                          </p:val>
                                        </p:tav>
                                        <p:tav tm="100000">
                                          <p:val>
                                            <p:strVal val="#ppt_x"/>
                                          </p:val>
                                        </p:tav>
                                      </p:tavLst>
                                    </p:anim>
                                    <p:anim calcmode="lin" valueType="num">
                                      <p:cBhvr>
                                        <p:cTn id="21" dur="500" fill="hold"/>
                                        <p:tgtEl>
                                          <p:spTgt spid="7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500"/>
                                        <p:tgtEl>
                                          <p:spTgt spid="72"/>
                                        </p:tgtEl>
                                      </p:cBhvr>
                                    </p:animEffect>
                                    <p:anim calcmode="lin" valueType="num">
                                      <p:cBhvr>
                                        <p:cTn id="26" dur="500" fill="hold"/>
                                        <p:tgtEl>
                                          <p:spTgt spid="72"/>
                                        </p:tgtEl>
                                        <p:attrNameLst>
                                          <p:attrName>ppt_x</p:attrName>
                                        </p:attrNameLst>
                                      </p:cBhvr>
                                      <p:tavLst>
                                        <p:tav tm="0">
                                          <p:val>
                                            <p:strVal val="#ppt_x"/>
                                          </p:val>
                                        </p:tav>
                                        <p:tav tm="100000">
                                          <p:val>
                                            <p:strVal val="#ppt_x"/>
                                          </p:val>
                                        </p:tav>
                                      </p:tavLst>
                                    </p:anim>
                                    <p:anim calcmode="lin" valueType="num">
                                      <p:cBhvr>
                                        <p:cTn id="27" dur="5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anim calcmode="lin" valueType="num">
                                      <p:cBhvr>
                                        <p:cTn id="32" dur="500" fill="hold"/>
                                        <p:tgtEl>
                                          <p:spTgt spid="73"/>
                                        </p:tgtEl>
                                        <p:attrNameLst>
                                          <p:attrName>ppt_x</p:attrName>
                                        </p:attrNameLst>
                                      </p:cBhvr>
                                      <p:tavLst>
                                        <p:tav tm="0">
                                          <p:val>
                                            <p:strVal val="#ppt_x"/>
                                          </p:val>
                                        </p:tav>
                                        <p:tav tm="100000">
                                          <p:val>
                                            <p:strVal val="#ppt_x"/>
                                          </p:val>
                                        </p:tav>
                                      </p:tavLst>
                                    </p:anim>
                                    <p:anim calcmode="lin" valueType="num">
                                      <p:cBhvr>
                                        <p:cTn id="33" dur="500" fill="hold"/>
                                        <p:tgtEl>
                                          <p:spTgt spid="7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500"/>
                                        <p:tgtEl>
                                          <p:spTgt spid="74"/>
                                        </p:tgtEl>
                                      </p:cBhvr>
                                    </p:animEffect>
                                    <p:anim calcmode="lin" valueType="num">
                                      <p:cBhvr>
                                        <p:cTn id="38" dur="500" fill="hold"/>
                                        <p:tgtEl>
                                          <p:spTgt spid="74"/>
                                        </p:tgtEl>
                                        <p:attrNameLst>
                                          <p:attrName>ppt_x</p:attrName>
                                        </p:attrNameLst>
                                      </p:cBhvr>
                                      <p:tavLst>
                                        <p:tav tm="0">
                                          <p:val>
                                            <p:strVal val="#ppt_x"/>
                                          </p:val>
                                        </p:tav>
                                        <p:tav tm="100000">
                                          <p:val>
                                            <p:strVal val="#ppt_x"/>
                                          </p:val>
                                        </p:tav>
                                      </p:tavLst>
                                    </p:anim>
                                    <p:anim calcmode="lin" valueType="num">
                                      <p:cBhvr>
                                        <p:cTn id="39" dur="500" fill="hold"/>
                                        <p:tgtEl>
                                          <p:spTgt spid="7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anim calcmode="lin" valueType="num">
                                      <p:cBhvr>
                                        <p:cTn id="44" dur="500" fill="hold"/>
                                        <p:tgtEl>
                                          <p:spTgt spid="80"/>
                                        </p:tgtEl>
                                        <p:attrNameLst>
                                          <p:attrName>ppt_x</p:attrName>
                                        </p:attrNameLst>
                                      </p:cBhvr>
                                      <p:tavLst>
                                        <p:tav tm="0">
                                          <p:val>
                                            <p:strVal val="#ppt_x"/>
                                          </p:val>
                                        </p:tav>
                                        <p:tav tm="100000">
                                          <p:val>
                                            <p:strVal val="#ppt_x"/>
                                          </p:val>
                                        </p:tav>
                                      </p:tavLst>
                                    </p:anim>
                                    <p:anim calcmode="lin" valueType="num">
                                      <p:cBhvr>
                                        <p:cTn id="45" dur="500" fill="hold"/>
                                        <p:tgtEl>
                                          <p:spTgt spid="80"/>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500"/>
                                        <p:tgtEl>
                                          <p:spTgt spid="81"/>
                                        </p:tgtEl>
                                      </p:cBhvr>
                                    </p:animEffect>
                                    <p:anim calcmode="lin" valueType="num">
                                      <p:cBhvr>
                                        <p:cTn id="50" dur="500" fill="hold"/>
                                        <p:tgtEl>
                                          <p:spTgt spid="81"/>
                                        </p:tgtEl>
                                        <p:attrNameLst>
                                          <p:attrName>ppt_x</p:attrName>
                                        </p:attrNameLst>
                                      </p:cBhvr>
                                      <p:tavLst>
                                        <p:tav tm="0">
                                          <p:val>
                                            <p:strVal val="#ppt_x"/>
                                          </p:val>
                                        </p:tav>
                                        <p:tav tm="100000">
                                          <p:val>
                                            <p:strVal val="#ppt_x"/>
                                          </p:val>
                                        </p:tav>
                                      </p:tavLst>
                                    </p:anim>
                                    <p:anim calcmode="lin" valueType="num">
                                      <p:cBhvr>
                                        <p:cTn id="51" dur="500" fill="hold"/>
                                        <p:tgtEl>
                                          <p:spTgt spid="81"/>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anim calcmode="lin" valueType="num">
                                      <p:cBhvr>
                                        <p:cTn id="56" dur="500" fill="hold"/>
                                        <p:tgtEl>
                                          <p:spTgt spid="84"/>
                                        </p:tgtEl>
                                        <p:attrNameLst>
                                          <p:attrName>ppt_x</p:attrName>
                                        </p:attrNameLst>
                                      </p:cBhvr>
                                      <p:tavLst>
                                        <p:tav tm="0">
                                          <p:val>
                                            <p:strVal val="#ppt_x"/>
                                          </p:val>
                                        </p:tav>
                                        <p:tav tm="100000">
                                          <p:val>
                                            <p:strVal val="#ppt_x"/>
                                          </p:val>
                                        </p:tav>
                                      </p:tavLst>
                                    </p:anim>
                                    <p:anim calcmode="lin" valueType="num">
                                      <p:cBhvr>
                                        <p:cTn id="57" dur="500" fill="hold"/>
                                        <p:tgtEl>
                                          <p:spTgt spid="84"/>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fade">
                                      <p:cBhvr>
                                        <p:cTn id="61" dur="500"/>
                                        <p:tgtEl>
                                          <p:spTgt spid="87"/>
                                        </p:tgtEl>
                                      </p:cBhvr>
                                    </p:animEffect>
                                    <p:anim calcmode="lin" valueType="num">
                                      <p:cBhvr>
                                        <p:cTn id="62" dur="500" fill="hold"/>
                                        <p:tgtEl>
                                          <p:spTgt spid="87"/>
                                        </p:tgtEl>
                                        <p:attrNameLst>
                                          <p:attrName>ppt_x</p:attrName>
                                        </p:attrNameLst>
                                      </p:cBhvr>
                                      <p:tavLst>
                                        <p:tav tm="0">
                                          <p:val>
                                            <p:strVal val="#ppt_x"/>
                                          </p:val>
                                        </p:tav>
                                        <p:tav tm="100000">
                                          <p:val>
                                            <p:strVal val="#ppt_x"/>
                                          </p:val>
                                        </p:tav>
                                      </p:tavLst>
                                    </p:anim>
                                    <p:anim calcmode="lin" valueType="num">
                                      <p:cBhvr>
                                        <p:cTn id="63" dur="5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xit" presetSubtype="0" fill="hold" grpId="1" nodeType="clickEffect">
                                  <p:stCondLst>
                                    <p:cond delay="0"/>
                                  </p:stCondLst>
                                  <p:childTnLst>
                                    <p:animEffect transition="out" filter="fade">
                                      <p:cBhvr>
                                        <p:cTn id="67" dur="250"/>
                                        <p:tgtEl>
                                          <p:spTgt spid="5"/>
                                        </p:tgtEl>
                                      </p:cBhvr>
                                    </p:animEffect>
                                    <p:anim calcmode="lin" valueType="num">
                                      <p:cBhvr>
                                        <p:cTn id="68" dur="250"/>
                                        <p:tgtEl>
                                          <p:spTgt spid="5"/>
                                        </p:tgtEl>
                                        <p:attrNameLst>
                                          <p:attrName>ppt_x</p:attrName>
                                        </p:attrNameLst>
                                      </p:cBhvr>
                                      <p:tavLst>
                                        <p:tav tm="0">
                                          <p:val>
                                            <p:strVal val="ppt_x"/>
                                          </p:val>
                                        </p:tav>
                                        <p:tav tm="100000">
                                          <p:val>
                                            <p:strVal val="ppt_x"/>
                                          </p:val>
                                        </p:tav>
                                      </p:tavLst>
                                    </p:anim>
                                    <p:anim calcmode="lin" valueType="num">
                                      <p:cBhvr>
                                        <p:cTn id="69" dur="250"/>
                                        <p:tgtEl>
                                          <p:spTgt spid="5"/>
                                        </p:tgtEl>
                                        <p:attrNameLst>
                                          <p:attrName>ppt_y</p:attrName>
                                        </p:attrNameLst>
                                      </p:cBhvr>
                                      <p:tavLst>
                                        <p:tav tm="0">
                                          <p:val>
                                            <p:strVal val="ppt_y"/>
                                          </p:val>
                                        </p:tav>
                                        <p:tav tm="100000">
                                          <p:val>
                                            <p:strVal val="ppt_y+.1"/>
                                          </p:val>
                                        </p:tav>
                                      </p:tavLst>
                                    </p:anim>
                                    <p:set>
                                      <p:cBhvr>
                                        <p:cTn id="70" dur="1" fill="hold">
                                          <p:stCondLst>
                                            <p:cond delay="249"/>
                                          </p:stCondLst>
                                        </p:cTn>
                                        <p:tgtEl>
                                          <p:spTgt spid="5"/>
                                        </p:tgtEl>
                                        <p:attrNameLst>
                                          <p:attrName>style.visibility</p:attrName>
                                        </p:attrNameLst>
                                      </p:cBhvr>
                                      <p:to>
                                        <p:strVal val="hidden"/>
                                      </p:to>
                                    </p:set>
                                  </p:childTnLst>
                                </p:cTn>
                              </p:par>
                            </p:childTnLst>
                          </p:cTn>
                        </p:par>
                        <p:par>
                          <p:cTn id="71" fill="hold">
                            <p:stCondLst>
                              <p:cond delay="500"/>
                            </p:stCondLst>
                            <p:childTnLst>
                              <p:par>
                                <p:cTn id="72" presetID="42" presetClass="exit" presetSubtype="0" fill="hold" nodeType="afterEffect">
                                  <p:stCondLst>
                                    <p:cond delay="0"/>
                                  </p:stCondLst>
                                  <p:childTnLst>
                                    <p:animEffect transition="out" filter="fade">
                                      <p:cBhvr>
                                        <p:cTn id="73" dur="250"/>
                                        <p:tgtEl>
                                          <p:spTgt spid="2"/>
                                        </p:tgtEl>
                                      </p:cBhvr>
                                    </p:animEffect>
                                    <p:anim calcmode="lin" valueType="num">
                                      <p:cBhvr>
                                        <p:cTn id="74" dur="250"/>
                                        <p:tgtEl>
                                          <p:spTgt spid="2"/>
                                        </p:tgtEl>
                                        <p:attrNameLst>
                                          <p:attrName>ppt_x</p:attrName>
                                        </p:attrNameLst>
                                      </p:cBhvr>
                                      <p:tavLst>
                                        <p:tav tm="0">
                                          <p:val>
                                            <p:strVal val="ppt_x"/>
                                          </p:val>
                                        </p:tav>
                                        <p:tav tm="100000">
                                          <p:val>
                                            <p:strVal val="ppt_x"/>
                                          </p:val>
                                        </p:tav>
                                      </p:tavLst>
                                    </p:anim>
                                    <p:anim calcmode="lin" valueType="num">
                                      <p:cBhvr>
                                        <p:cTn id="75" dur="250"/>
                                        <p:tgtEl>
                                          <p:spTgt spid="2"/>
                                        </p:tgtEl>
                                        <p:attrNameLst>
                                          <p:attrName>ppt_y</p:attrName>
                                        </p:attrNameLst>
                                      </p:cBhvr>
                                      <p:tavLst>
                                        <p:tav tm="0">
                                          <p:val>
                                            <p:strVal val="ppt_y"/>
                                          </p:val>
                                        </p:tav>
                                        <p:tav tm="100000">
                                          <p:val>
                                            <p:strVal val="ppt_y+.1"/>
                                          </p:val>
                                        </p:tav>
                                      </p:tavLst>
                                    </p:anim>
                                    <p:set>
                                      <p:cBhvr>
                                        <p:cTn id="76" dur="1" fill="hold">
                                          <p:stCondLst>
                                            <p:cond delay="249"/>
                                          </p:stCondLst>
                                        </p:cTn>
                                        <p:tgtEl>
                                          <p:spTgt spid="2"/>
                                        </p:tgtEl>
                                        <p:attrNameLst>
                                          <p:attrName>style.visibility</p:attrName>
                                        </p:attrNameLst>
                                      </p:cBhvr>
                                      <p:to>
                                        <p:strVal val="hidden"/>
                                      </p:to>
                                    </p:set>
                                  </p:childTnLst>
                                </p:cTn>
                              </p:par>
                            </p:childTnLst>
                          </p:cTn>
                        </p:par>
                        <p:par>
                          <p:cTn id="77" fill="hold">
                            <p:stCondLst>
                              <p:cond delay="1000"/>
                            </p:stCondLst>
                            <p:childTnLst>
                              <p:par>
                                <p:cTn id="78" presetID="42" presetClass="exit" presetSubtype="0" fill="hold" nodeType="afterEffect">
                                  <p:stCondLst>
                                    <p:cond delay="0"/>
                                  </p:stCondLst>
                                  <p:childTnLst>
                                    <p:animEffect transition="out" filter="fade">
                                      <p:cBhvr>
                                        <p:cTn id="79" dur="250"/>
                                        <p:tgtEl>
                                          <p:spTgt spid="71"/>
                                        </p:tgtEl>
                                      </p:cBhvr>
                                    </p:animEffect>
                                    <p:anim calcmode="lin" valueType="num">
                                      <p:cBhvr>
                                        <p:cTn id="80" dur="250"/>
                                        <p:tgtEl>
                                          <p:spTgt spid="71"/>
                                        </p:tgtEl>
                                        <p:attrNameLst>
                                          <p:attrName>ppt_x</p:attrName>
                                        </p:attrNameLst>
                                      </p:cBhvr>
                                      <p:tavLst>
                                        <p:tav tm="0">
                                          <p:val>
                                            <p:strVal val="ppt_x"/>
                                          </p:val>
                                        </p:tav>
                                        <p:tav tm="100000">
                                          <p:val>
                                            <p:strVal val="ppt_x"/>
                                          </p:val>
                                        </p:tav>
                                      </p:tavLst>
                                    </p:anim>
                                    <p:anim calcmode="lin" valueType="num">
                                      <p:cBhvr>
                                        <p:cTn id="81" dur="250"/>
                                        <p:tgtEl>
                                          <p:spTgt spid="71"/>
                                        </p:tgtEl>
                                        <p:attrNameLst>
                                          <p:attrName>ppt_y</p:attrName>
                                        </p:attrNameLst>
                                      </p:cBhvr>
                                      <p:tavLst>
                                        <p:tav tm="0">
                                          <p:val>
                                            <p:strVal val="ppt_y"/>
                                          </p:val>
                                        </p:tav>
                                        <p:tav tm="100000">
                                          <p:val>
                                            <p:strVal val="ppt_y+.1"/>
                                          </p:val>
                                        </p:tav>
                                      </p:tavLst>
                                    </p:anim>
                                    <p:set>
                                      <p:cBhvr>
                                        <p:cTn id="82" dur="1" fill="hold">
                                          <p:stCondLst>
                                            <p:cond delay="249"/>
                                          </p:stCondLst>
                                        </p:cTn>
                                        <p:tgtEl>
                                          <p:spTgt spid="71"/>
                                        </p:tgtEl>
                                        <p:attrNameLst>
                                          <p:attrName>style.visibility</p:attrName>
                                        </p:attrNameLst>
                                      </p:cBhvr>
                                      <p:to>
                                        <p:strVal val="hidden"/>
                                      </p:to>
                                    </p:set>
                                  </p:childTnLst>
                                </p:cTn>
                              </p:par>
                            </p:childTnLst>
                          </p:cTn>
                        </p:par>
                        <p:par>
                          <p:cTn id="83" fill="hold">
                            <p:stCondLst>
                              <p:cond delay="1500"/>
                            </p:stCondLst>
                            <p:childTnLst>
                              <p:par>
                                <p:cTn id="84" presetID="42" presetClass="exit" presetSubtype="0" fill="hold" nodeType="afterEffect">
                                  <p:stCondLst>
                                    <p:cond delay="0"/>
                                  </p:stCondLst>
                                  <p:childTnLst>
                                    <p:animEffect transition="out" filter="fade">
                                      <p:cBhvr>
                                        <p:cTn id="85" dur="250"/>
                                        <p:tgtEl>
                                          <p:spTgt spid="72"/>
                                        </p:tgtEl>
                                      </p:cBhvr>
                                    </p:animEffect>
                                    <p:anim calcmode="lin" valueType="num">
                                      <p:cBhvr>
                                        <p:cTn id="86" dur="250"/>
                                        <p:tgtEl>
                                          <p:spTgt spid="72"/>
                                        </p:tgtEl>
                                        <p:attrNameLst>
                                          <p:attrName>ppt_x</p:attrName>
                                        </p:attrNameLst>
                                      </p:cBhvr>
                                      <p:tavLst>
                                        <p:tav tm="0">
                                          <p:val>
                                            <p:strVal val="ppt_x"/>
                                          </p:val>
                                        </p:tav>
                                        <p:tav tm="100000">
                                          <p:val>
                                            <p:strVal val="ppt_x"/>
                                          </p:val>
                                        </p:tav>
                                      </p:tavLst>
                                    </p:anim>
                                    <p:anim calcmode="lin" valueType="num">
                                      <p:cBhvr>
                                        <p:cTn id="87" dur="250"/>
                                        <p:tgtEl>
                                          <p:spTgt spid="72"/>
                                        </p:tgtEl>
                                        <p:attrNameLst>
                                          <p:attrName>ppt_y</p:attrName>
                                        </p:attrNameLst>
                                      </p:cBhvr>
                                      <p:tavLst>
                                        <p:tav tm="0">
                                          <p:val>
                                            <p:strVal val="ppt_y"/>
                                          </p:val>
                                        </p:tav>
                                        <p:tav tm="100000">
                                          <p:val>
                                            <p:strVal val="ppt_y+.1"/>
                                          </p:val>
                                        </p:tav>
                                      </p:tavLst>
                                    </p:anim>
                                    <p:set>
                                      <p:cBhvr>
                                        <p:cTn id="88" dur="1" fill="hold">
                                          <p:stCondLst>
                                            <p:cond delay="249"/>
                                          </p:stCondLst>
                                        </p:cTn>
                                        <p:tgtEl>
                                          <p:spTgt spid="72"/>
                                        </p:tgtEl>
                                        <p:attrNameLst>
                                          <p:attrName>style.visibility</p:attrName>
                                        </p:attrNameLst>
                                      </p:cBhvr>
                                      <p:to>
                                        <p:strVal val="hidden"/>
                                      </p:to>
                                    </p:set>
                                  </p:childTnLst>
                                </p:cTn>
                              </p:par>
                            </p:childTnLst>
                          </p:cTn>
                        </p:par>
                        <p:par>
                          <p:cTn id="89" fill="hold">
                            <p:stCondLst>
                              <p:cond delay="2000"/>
                            </p:stCondLst>
                            <p:childTnLst>
                              <p:par>
                                <p:cTn id="90" presetID="42" presetClass="exit" presetSubtype="0" fill="hold" nodeType="afterEffect">
                                  <p:stCondLst>
                                    <p:cond delay="0"/>
                                  </p:stCondLst>
                                  <p:childTnLst>
                                    <p:animEffect transition="out" filter="fade">
                                      <p:cBhvr>
                                        <p:cTn id="91" dur="250"/>
                                        <p:tgtEl>
                                          <p:spTgt spid="73"/>
                                        </p:tgtEl>
                                      </p:cBhvr>
                                    </p:animEffect>
                                    <p:anim calcmode="lin" valueType="num">
                                      <p:cBhvr>
                                        <p:cTn id="92" dur="250"/>
                                        <p:tgtEl>
                                          <p:spTgt spid="73"/>
                                        </p:tgtEl>
                                        <p:attrNameLst>
                                          <p:attrName>ppt_x</p:attrName>
                                        </p:attrNameLst>
                                      </p:cBhvr>
                                      <p:tavLst>
                                        <p:tav tm="0">
                                          <p:val>
                                            <p:strVal val="ppt_x"/>
                                          </p:val>
                                        </p:tav>
                                        <p:tav tm="100000">
                                          <p:val>
                                            <p:strVal val="ppt_x"/>
                                          </p:val>
                                        </p:tav>
                                      </p:tavLst>
                                    </p:anim>
                                    <p:anim calcmode="lin" valueType="num">
                                      <p:cBhvr>
                                        <p:cTn id="93" dur="250"/>
                                        <p:tgtEl>
                                          <p:spTgt spid="73"/>
                                        </p:tgtEl>
                                        <p:attrNameLst>
                                          <p:attrName>ppt_y</p:attrName>
                                        </p:attrNameLst>
                                      </p:cBhvr>
                                      <p:tavLst>
                                        <p:tav tm="0">
                                          <p:val>
                                            <p:strVal val="ppt_y"/>
                                          </p:val>
                                        </p:tav>
                                        <p:tav tm="100000">
                                          <p:val>
                                            <p:strVal val="ppt_y+.1"/>
                                          </p:val>
                                        </p:tav>
                                      </p:tavLst>
                                    </p:anim>
                                    <p:set>
                                      <p:cBhvr>
                                        <p:cTn id="94" dur="1" fill="hold">
                                          <p:stCondLst>
                                            <p:cond delay="249"/>
                                          </p:stCondLst>
                                        </p:cTn>
                                        <p:tgtEl>
                                          <p:spTgt spid="73"/>
                                        </p:tgtEl>
                                        <p:attrNameLst>
                                          <p:attrName>style.visibility</p:attrName>
                                        </p:attrNameLst>
                                      </p:cBhvr>
                                      <p:to>
                                        <p:strVal val="hidden"/>
                                      </p:to>
                                    </p:set>
                                  </p:childTnLst>
                                </p:cTn>
                              </p:par>
                            </p:childTnLst>
                          </p:cTn>
                        </p:par>
                        <p:par>
                          <p:cTn id="95" fill="hold">
                            <p:stCondLst>
                              <p:cond delay="2500"/>
                            </p:stCondLst>
                            <p:childTnLst>
                              <p:par>
                                <p:cTn id="96" presetID="42" presetClass="exit" presetSubtype="0" fill="hold" nodeType="afterEffect">
                                  <p:stCondLst>
                                    <p:cond delay="0"/>
                                  </p:stCondLst>
                                  <p:childTnLst>
                                    <p:animEffect transition="out" filter="fade">
                                      <p:cBhvr>
                                        <p:cTn id="97" dur="250"/>
                                        <p:tgtEl>
                                          <p:spTgt spid="74"/>
                                        </p:tgtEl>
                                      </p:cBhvr>
                                    </p:animEffect>
                                    <p:anim calcmode="lin" valueType="num">
                                      <p:cBhvr>
                                        <p:cTn id="98" dur="250"/>
                                        <p:tgtEl>
                                          <p:spTgt spid="74"/>
                                        </p:tgtEl>
                                        <p:attrNameLst>
                                          <p:attrName>ppt_x</p:attrName>
                                        </p:attrNameLst>
                                      </p:cBhvr>
                                      <p:tavLst>
                                        <p:tav tm="0">
                                          <p:val>
                                            <p:strVal val="ppt_x"/>
                                          </p:val>
                                        </p:tav>
                                        <p:tav tm="100000">
                                          <p:val>
                                            <p:strVal val="ppt_x"/>
                                          </p:val>
                                        </p:tav>
                                      </p:tavLst>
                                    </p:anim>
                                    <p:anim calcmode="lin" valueType="num">
                                      <p:cBhvr>
                                        <p:cTn id="99" dur="250"/>
                                        <p:tgtEl>
                                          <p:spTgt spid="74"/>
                                        </p:tgtEl>
                                        <p:attrNameLst>
                                          <p:attrName>ppt_y</p:attrName>
                                        </p:attrNameLst>
                                      </p:cBhvr>
                                      <p:tavLst>
                                        <p:tav tm="0">
                                          <p:val>
                                            <p:strVal val="ppt_y"/>
                                          </p:val>
                                        </p:tav>
                                        <p:tav tm="100000">
                                          <p:val>
                                            <p:strVal val="ppt_y+.1"/>
                                          </p:val>
                                        </p:tav>
                                      </p:tavLst>
                                    </p:anim>
                                    <p:set>
                                      <p:cBhvr>
                                        <p:cTn id="100" dur="1" fill="hold">
                                          <p:stCondLst>
                                            <p:cond delay="249"/>
                                          </p:stCondLst>
                                        </p:cTn>
                                        <p:tgtEl>
                                          <p:spTgt spid="74"/>
                                        </p:tgtEl>
                                        <p:attrNameLst>
                                          <p:attrName>style.visibility</p:attrName>
                                        </p:attrNameLst>
                                      </p:cBhvr>
                                      <p:to>
                                        <p:strVal val="hidden"/>
                                      </p:to>
                                    </p:set>
                                  </p:childTnLst>
                                </p:cTn>
                              </p:par>
                            </p:childTnLst>
                          </p:cTn>
                        </p:par>
                        <p:par>
                          <p:cTn id="101" fill="hold">
                            <p:stCondLst>
                              <p:cond delay="3000"/>
                            </p:stCondLst>
                            <p:childTnLst>
                              <p:par>
                                <p:cTn id="102" presetID="42" presetClass="exit" presetSubtype="0" fill="hold" nodeType="afterEffect">
                                  <p:stCondLst>
                                    <p:cond delay="0"/>
                                  </p:stCondLst>
                                  <p:childTnLst>
                                    <p:animEffect transition="out" filter="fade">
                                      <p:cBhvr>
                                        <p:cTn id="103" dur="250"/>
                                        <p:tgtEl>
                                          <p:spTgt spid="80"/>
                                        </p:tgtEl>
                                      </p:cBhvr>
                                    </p:animEffect>
                                    <p:anim calcmode="lin" valueType="num">
                                      <p:cBhvr>
                                        <p:cTn id="104" dur="250"/>
                                        <p:tgtEl>
                                          <p:spTgt spid="80"/>
                                        </p:tgtEl>
                                        <p:attrNameLst>
                                          <p:attrName>ppt_x</p:attrName>
                                        </p:attrNameLst>
                                      </p:cBhvr>
                                      <p:tavLst>
                                        <p:tav tm="0">
                                          <p:val>
                                            <p:strVal val="ppt_x"/>
                                          </p:val>
                                        </p:tav>
                                        <p:tav tm="100000">
                                          <p:val>
                                            <p:strVal val="ppt_x"/>
                                          </p:val>
                                        </p:tav>
                                      </p:tavLst>
                                    </p:anim>
                                    <p:anim calcmode="lin" valueType="num">
                                      <p:cBhvr>
                                        <p:cTn id="105" dur="250"/>
                                        <p:tgtEl>
                                          <p:spTgt spid="80"/>
                                        </p:tgtEl>
                                        <p:attrNameLst>
                                          <p:attrName>ppt_y</p:attrName>
                                        </p:attrNameLst>
                                      </p:cBhvr>
                                      <p:tavLst>
                                        <p:tav tm="0">
                                          <p:val>
                                            <p:strVal val="ppt_y"/>
                                          </p:val>
                                        </p:tav>
                                        <p:tav tm="100000">
                                          <p:val>
                                            <p:strVal val="ppt_y+.1"/>
                                          </p:val>
                                        </p:tav>
                                      </p:tavLst>
                                    </p:anim>
                                    <p:set>
                                      <p:cBhvr>
                                        <p:cTn id="106" dur="1" fill="hold">
                                          <p:stCondLst>
                                            <p:cond delay="249"/>
                                          </p:stCondLst>
                                        </p:cTn>
                                        <p:tgtEl>
                                          <p:spTgt spid="80"/>
                                        </p:tgtEl>
                                        <p:attrNameLst>
                                          <p:attrName>style.visibility</p:attrName>
                                        </p:attrNameLst>
                                      </p:cBhvr>
                                      <p:to>
                                        <p:strVal val="hidden"/>
                                      </p:to>
                                    </p:set>
                                  </p:childTnLst>
                                </p:cTn>
                              </p:par>
                            </p:childTnLst>
                          </p:cTn>
                        </p:par>
                        <p:par>
                          <p:cTn id="107" fill="hold">
                            <p:stCondLst>
                              <p:cond delay="3500"/>
                            </p:stCondLst>
                            <p:childTnLst>
                              <p:par>
                                <p:cTn id="108" presetID="42" presetClass="exit" presetSubtype="0" fill="hold" nodeType="afterEffect">
                                  <p:stCondLst>
                                    <p:cond delay="0"/>
                                  </p:stCondLst>
                                  <p:childTnLst>
                                    <p:animEffect transition="out" filter="fade">
                                      <p:cBhvr>
                                        <p:cTn id="109" dur="250"/>
                                        <p:tgtEl>
                                          <p:spTgt spid="81"/>
                                        </p:tgtEl>
                                      </p:cBhvr>
                                    </p:animEffect>
                                    <p:anim calcmode="lin" valueType="num">
                                      <p:cBhvr>
                                        <p:cTn id="110" dur="250"/>
                                        <p:tgtEl>
                                          <p:spTgt spid="81"/>
                                        </p:tgtEl>
                                        <p:attrNameLst>
                                          <p:attrName>ppt_x</p:attrName>
                                        </p:attrNameLst>
                                      </p:cBhvr>
                                      <p:tavLst>
                                        <p:tav tm="0">
                                          <p:val>
                                            <p:strVal val="ppt_x"/>
                                          </p:val>
                                        </p:tav>
                                        <p:tav tm="100000">
                                          <p:val>
                                            <p:strVal val="ppt_x"/>
                                          </p:val>
                                        </p:tav>
                                      </p:tavLst>
                                    </p:anim>
                                    <p:anim calcmode="lin" valueType="num">
                                      <p:cBhvr>
                                        <p:cTn id="111" dur="250"/>
                                        <p:tgtEl>
                                          <p:spTgt spid="81"/>
                                        </p:tgtEl>
                                        <p:attrNameLst>
                                          <p:attrName>ppt_y</p:attrName>
                                        </p:attrNameLst>
                                      </p:cBhvr>
                                      <p:tavLst>
                                        <p:tav tm="0">
                                          <p:val>
                                            <p:strVal val="ppt_y"/>
                                          </p:val>
                                        </p:tav>
                                        <p:tav tm="100000">
                                          <p:val>
                                            <p:strVal val="ppt_y+.1"/>
                                          </p:val>
                                        </p:tav>
                                      </p:tavLst>
                                    </p:anim>
                                    <p:set>
                                      <p:cBhvr>
                                        <p:cTn id="112" dur="1" fill="hold">
                                          <p:stCondLst>
                                            <p:cond delay="249"/>
                                          </p:stCondLst>
                                        </p:cTn>
                                        <p:tgtEl>
                                          <p:spTgt spid="81"/>
                                        </p:tgtEl>
                                        <p:attrNameLst>
                                          <p:attrName>style.visibility</p:attrName>
                                        </p:attrNameLst>
                                      </p:cBhvr>
                                      <p:to>
                                        <p:strVal val="hidden"/>
                                      </p:to>
                                    </p:set>
                                  </p:childTnLst>
                                </p:cTn>
                              </p:par>
                            </p:childTnLst>
                          </p:cTn>
                        </p:par>
                        <p:par>
                          <p:cTn id="113" fill="hold">
                            <p:stCondLst>
                              <p:cond delay="4000"/>
                            </p:stCondLst>
                            <p:childTnLst>
                              <p:par>
                                <p:cTn id="114" presetID="42" presetClass="exit" presetSubtype="0" fill="hold" nodeType="afterEffect">
                                  <p:stCondLst>
                                    <p:cond delay="0"/>
                                  </p:stCondLst>
                                  <p:childTnLst>
                                    <p:animEffect transition="out" filter="fade">
                                      <p:cBhvr>
                                        <p:cTn id="115" dur="250"/>
                                        <p:tgtEl>
                                          <p:spTgt spid="84"/>
                                        </p:tgtEl>
                                      </p:cBhvr>
                                    </p:animEffect>
                                    <p:anim calcmode="lin" valueType="num">
                                      <p:cBhvr>
                                        <p:cTn id="116" dur="250"/>
                                        <p:tgtEl>
                                          <p:spTgt spid="84"/>
                                        </p:tgtEl>
                                        <p:attrNameLst>
                                          <p:attrName>ppt_x</p:attrName>
                                        </p:attrNameLst>
                                      </p:cBhvr>
                                      <p:tavLst>
                                        <p:tav tm="0">
                                          <p:val>
                                            <p:strVal val="ppt_x"/>
                                          </p:val>
                                        </p:tav>
                                        <p:tav tm="100000">
                                          <p:val>
                                            <p:strVal val="ppt_x"/>
                                          </p:val>
                                        </p:tav>
                                      </p:tavLst>
                                    </p:anim>
                                    <p:anim calcmode="lin" valueType="num">
                                      <p:cBhvr>
                                        <p:cTn id="117" dur="250"/>
                                        <p:tgtEl>
                                          <p:spTgt spid="84"/>
                                        </p:tgtEl>
                                        <p:attrNameLst>
                                          <p:attrName>ppt_y</p:attrName>
                                        </p:attrNameLst>
                                      </p:cBhvr>
                                      <p:tavLst>
                                        <p:tav tm="0">
                                          <p:val>
                                            <p:strVal val="ppt_y"/>
                                          </p:val>
                                        </p:tav>
                                        <p:tav tm="100000">
                                          <p:val>
                                            <p:strVal val="ppt_y+.1"/>
                                          </p:val>
                                        </p:tav>
                                      </p:tavLst>
                                    </p:anim>
                                    <p:set>
                                      <p:cBhvr>
                                        <p:cTn id="118" dur="1" fill="hold">
                                          <p:stCondLst>
                                            <p:cond delay="249"/>
                                          </p:stCondLst>
                                        </p:cTn>
                                        <p:tgtEl>
                                          <p:spTgt spid="84"/>
                                        </p:tgtEl>
                                        <p:attrNameLst>
                                          <p:attrName>style.visibility</p:attrName>
                                        </p:attrNameLst>
                                      </p:cBhvr>
                                      <p:to>
                                        <p:strVal val="hidden"/>
                                      </p:to>
                                    </p:set>
                                  </p:childTnLst>
                                </p:cTn>
                              </p:par>
                            </p:childTnLst>
                          </p:cTn>
                        </p:par>
                        <p:par>
                          <p:cTn id="119" fill="hold">
                            <p:stCondLst>
                              <p:cond delay="4500"/>
                            </p:stCondLst>
                            <p:childTnLst>
                              <p:par>
                                <p:cTn id="120" presetID="42" presetClass="exit" presetSubtype="0" fill="hold" nodeType="afterEffect">
                                  <p:stCondLst>
                                    <p:cond delay="0"/>
                                  </p:stCondLst>
                                  <p:childTnLst>
                                    <p:animEffect transition="out" filter="fade">
                                      <p:cBhvr>
                                        <p:cTn id="121" dur="250"/>
                                        <p:tgtEl>
                                          <p:spTgt spid="87"/>
                                        </p:tgtEl>
                                      </p:cBhvr>
                                    </p:animEffect>
                                    <p:anim calcmode="lin" valueType="num">
                                      <p:cBhvr>
                                        <p:cTn id="122" dur="250"/>
                                        <p:tgtEl>
                                          <p:spTgt spid="87"/>
                                        </p:tgtEl>
                                        <p:attrNameLst>
                                          <p:attrName>ppt_x</p:attrName>
                                        </p:attrNameLst>
                                      </p:cBhvr>
                                      <p:tavLst>
                                        <p:tav tm="0">
                                          <p:val>
                                            <p:strVal val="ppt_x"/>
                                          </p:val>
                                        </p:tav>
                                        <p:tav tm="100000">
                                          <p:val>
                                            <p:strVal val="ppt_x"/>
                                          </p:val>
                                        </p:tav>
                                      </p:tavLst>
                                    </p:anim>
                                    <p:anim calcmode="lin" valueType="num">
                                      <p:cBhvr>
                                        <p:cTn id="123" dur="250"/>
                                        <p:tgtEl>
                                          <p:spTgt spid="87"/>
                                        </p:tgtEl>
                                        <p:attrNameLst>
                                          <p:attrName>ppt_y</p:attrName>
                                        </p:attrNameLst>
                                      </p:cBhvr>
                                      <p:tavLst>
                                        <p:tav tm="0">
                                          <p:val>
                                            <p:strVal val="ppt_y"/>
                                          </p:val>
                                        </p:tav>
                                        <p:tav tm="100000">
                                          <p:val>
                                            <p:strVal val="ppt_y+.1"/>
                                          </p:val>
                                        </p:tav>
                                      </p:tavLst>
                                    </p:anim>
                                    <p:set>
                                      <p:cBhvr>
                                        <p:cTn id="124" dur="1" fill="hold">
                                          <p:stCondLst>
                                            <p:cond delay="24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316633" y="1475803"/>
            <a:ext cx="1906542" cy="1906541"/>
          </a:xfrm>
          <a:prstGeom prst="ellipse">
            <a:avLst/>
          </a:prstGeom>
          <a:solidFill>
            <a:srgbClr val="72808B"/>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3" name="椭圆 12"/>
          <p:cNvSpPr/>
          <p:nvPr/>
        </p:nvSpPr>
        <p:spPr>
          <a:xfrm>
            <a:off x="4596097" y="2337027"/>
            <a:ext cx="2930883" cy="2930883"/>
          </a:xfrm>
          <a:prstGeom prst="ellipse">
            <a:avLst/>
          </a:prstGeom>
          <a:solidFill>
            <a:srgbClr val="1E4A72">
              <a:alpha val="87000"/>
            </a:srgb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5" name="同心圆 14"/>
          <p:cNvSpPr/>
          <p:nvPr/>
        </p:nvSpPr>
        <p:spPr>
          <a:xfrm>
            <a:off x="8249285" y="3764280"/>
            <a:ext cx="1339215" cy="1196340"/>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grpSp>
        <p:nvGrpSpPr>
          <p:cNvPr id="19" name="组合 18"/>
          <p:cNvGrpSpPr/>
          <p:nvPr/>
        </p:nvGrpSpPr>
        <p:grpSpPr>
          <a:xfrm>
            <a:off x="1055688" y="1126210"/>
            <a:ext cx="10080625" cy="103239"/>
            <a:chOff x="6618518" y="1126210"/>
            <a:chExt cx="10080625" cy="103239"/>
          </a:xfrm>
        </p:grpSpPr>
        <p:sp>
          <p:nvSpPr>
            <p:cNvPr id="20" name="矩形 19"/>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1058966" y="549275"/>
            <a:ext cx="72948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任务二：提升城乡社区治理水平</a:t>
            </a:r>
            <a:r>
              <a:rPr lang="en-US" altLang="zh-CN" sz="2800" dirty="0">
                <a:latin typeface="方正正中黑简体" panose="02000000000000000000" pitchFamily="2" charset="-122"/>
                <a:ea typeface="方正正中黑简体" panose="02000000000000000000" pitchFamily="2" charset="-122"/>
              </a:rPr>
              <a:t>——</a:t>
            </a:r>
            <a:r>
              <a:rPr lang="zh-CN" altLang="en-US" sz="2800" dirty="0">
                <a:latin typeface="方正正中黑简体" panose="02000000000000000000" pitchFamily="2" charset="-122"/>
                <a:ea typeface="方正正中黑简体" panose="02000000000000000000" pitchFamily="2" charset="-122"/>
              </a:rPr>
              <a:t>六种能力</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6" name="组合 5"/>
          <p:cNvGrpSpPr/>
          <p:nvPr/>
        </p:nvGrpSpPr>
        <p:grpSpPr>
          <a:xfrm>
            <a:off x="7098030" y="1668144"/>
            <a:ext cx="2575560" cy="1383665"/>
            <a:chOff x="7097762" y="1914883"/>
            <a:chExt cx="1848086" cy="1096504"/>
          </a:xfrm>
        </p:grpSpPr>
        <p:sp>
          <p:nvSpPr>
            <p:cNvPr id="14" name="同心圆 13"/>
            <p:cNvSpPr/>
            <p:nvPr/>
          </p:nvSpPr>
          <p:spPr>
            <a:xfrm>
              <a:off x="7849344" y="1914883"/>
              <a:ext cx="1096504" cy="1096504"/>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cxnSp>
          <p:nvCxnSpPr>
            <p:cNvPr id="25" name="直接连接符 24"/>
            <p:cNvCxnSpPr>
              <a:stCxn id="13" idx="7"/>
              <a:endCxn id="14" idx="2"/>
            </p:cNvCxnSpPr>
            <p:nvPr/>
          </p:nvCxnSpPr>
          <p:spPr>
            <a:xfrm flipV="1">
              <a:off x="7097762" y="2463310"/>
              <a:ext cx="751354" cy="321554"/>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7493635" y="2639694"/>
            <a:ext cx="4370705" cy="2148840"/>
            <a:chOff x="7493552" y="2656337"/>
            <a:chExt cx="3918385" cy="1700246"/>
          </a:xfrm>
        </p:grpSpPr>
        <p:sp>
          <p:nvSpPr>
            <p:cNvPr id="17" name="同心圆 16"/>
            <p:cNvSpPr/>
            <p:nvPr/>
          </p:nvSpPr>
          <p:spPr>
            <a:xfrm>
              <a:off x="9470108" y="2656337"/>
              <a:ext cx="1941829" cy="1700246"/>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cxnSp>
          <p:nvCxnSpPr>
            <p:cNvPr id="29" name="直接连接符 28"/>
            <p:cNvCxnSpPr>
              <a:endCxn id="17" idx="2"/>
            </p:cNvCxnSpPr>
            <p:nvPr/>
          </p:nvCxnSpPr>
          <p:spPr>
            <a:xfrm>
              <a:off x="7493552" y="3423933"/>
              <a:ext cx="1976667" cy="82527"/>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7097762" y="4838692"/>
            <a:ext cx="1888284" cy="1470033"/>
            <a:chOff x="7097762" y="4838692"/>
            <a:chExt cx="1888284" cy="1470033"/>
          </a:xfrm>
        </p:grpSpPr>
        <p:sp>
          <p:nvSpPr>
            <p:cNvPr id="16" name="同心圆 15"/>
            <p:cNvSpPr/>
            <p:nvPr/>
          </p:nvSpPr>
          <p:spPr>
            <a:xfrm>
              <a:off x="7526979" y="4849658"/>
              <a:ext cx="1459067" cy="1459067"/>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cxnSp>
          <p:nvCxnSpPr>
            <p:cNvPr id="36" name="直接连接符 35"/>
            <p:cNvCxnSpPr>
              <a:stCxn id="13" idx="5"/>
            </p:cNvCxnSpPr>
            <p:nvPr/>
          </p:nvCxnSpPr>
          <p:spPr>
            <a:xfrm>
              <a:off x="7097762" y="4838692"/>
              <a:ext cx="507951" cy="338146"/>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椭圆 11"/>
          <p:cNvSpPr/>
          <p:nvPr/>
        </p:nvSpPr>
        <p:spPr>
          <a:xfrm>
            <a:off x="2638954" y="2932880"/>
            <a:ext cx="2306533" cy="2306533"/>
          </a:xfrm>
          <a:prstGeom prst="ellipse">
            <a:avLst/>
          </a:prstGeom>
          <a:solidFill>
            <a:schemeClr val="accent1">
              <a:lumMod val="75000"/>
              <a:alpha val="8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grpSp>
        <p:nvGrpSpPr>
          <p:cNvPr id="4" name="组合 3"/>
          <p:cNvGrpSpPr/>
          <p:nvPr/>
        </p:nvGrpSpPr>
        <p:grpSpPr>
          <a:xfrm>
            <a:off x="2822134" y="3204125"/>
            <a:ext cx="1941352" cy="1645512"/>
            <a:chOff x="2822134" y="3204125"/>
            <a:chExt cx="1941352" cy="1645512"/>
          </a:xfrm>
        </p:grpSpPr>
        <p:sp>
          <p:nvSpPr>
            <p:cNvPr id="24" name="文本框 23"/>
            <p:cNvSpPr txBox="1"/>
            <p:nvPr/>
          </p:nvSpPr>
          <p:spPr>
            <a:xfrm>
              <a:off x="2910006" y="3204125"/>
              <a:ext cx="1713230" cy="829945"/>
            </a:xfrm>
            <a:prstGeom prst="rect">
              <a:avLst/>
            </a:prstGeom>
            <a:noFill/>
          </p:spPr>
          <p:txBody>
            <a:bodyPr wrap="none" rtlCol="0">
              <a:spAutoFit/>
            </a:bodyPr>
            <a:lstStyle/>
            <a:p>
              <a:pPr algn="l"/>
              <a:r>
                <a:rPr lang="zh-CN" altLang="en-US" sz="2400" b="1" dirty="0" smtClean="0">
                  <a:solidFill>
                    <a:schemeClr val="bg1"/>
                  </a:solidFill>
                  <a:latin typeface="方正正中黑简体" panose="02000000000000000000" pitchFamily="2" charset="-122"/>
                  <a:ea typeface="方正正中黑简体" panose="02000000000000000000" pitchFamily="2" charset="-122"/>
                </a:rPr>
                <a:t>增强社区居</a:t>
              </a:r>
              <a:endParaRPr lang="zh-CN" altLang="en-US" sz="2400" b="1" dirty="0" smtClean="0">
                <a:solidFill>
                  <a:schemeClr val="bg1"/>
                </a:solidFill>
                <a:latin typeface="方正正中黑简体" panose="02000000000000000000" pitchFamily="2" charset="-122"/>
                <a:ea typeface="方正正中黑简体" panose="02000000000000000000" pitchFamily="2" charset="-122"/>
              </a:endParaRPr>
            </a:p>
            <a:p>
              <a:pPr algn="l"/>
              <a:r>
                <a:rPr lang="zh-CN" altLang="en-US" sz="2400" b="1" dirty="0" smtClean="0">
                  <a:solidFill>
                    <a:schemeClr val="bg1"/>
                  </a:solidFill>
                  <a:latin typeface="方正正中黑简体" panose="02000000000000000000" pitchFamily="2" charset="-122"/>
                  <a:ea typeface="方正正中黑简体" panose="02000000000000000000" pitchFamily="2" charset="-122"/>
                </a:rPr>
                <a:t>民参与能力</a:t>
              </a:r>
              <a:endParaRPr lang="zh-CN" altLang="en-US" sz="2400" b="1" dirty="0" smtClean="0">
                <a:solidFill>
                  <a:schemeClr val="bg1"/>
                </a:solidFill>
                <a:latin typeface="方正正中黑简体" panose="02000000000000000000" pitchFamily="2" charset="-122"/>
                <a:ea typeface="方正正中黑简体" panose="02000000000000000000" pitchFamily="2" charset="-122"/>
              </a:endParaRPr>
            </a:p>
          </p:txBody>
        </p:sp>
        <p:sp>
          <p:nvSpPr>
            <p:cNvPr id="28" name="矩形 27"/>
            <p:cNvSpPr/>
            <p:nvPr/>
          </p:nvSpPr>
          <p:spPr>
            <a:xfrm>
              <a:off x="2822134" y="3896502"/>
              <a:ext cx="1941352" cy="953135"/>
            </a:xfrm>
            <a:prstGeom prst="rect">
              <a:avLst/>
            </a:prstGeom>
          </p:spPr>
          <p:txBody>
            <a:bodyPr wrap="square">
              <a:spAutoFit/>
            </a:bodyPr>
            <a:lstStyle/>
            <a:p>
              <a:pPr algn="ctr"/>
              <a:r>
                <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探索将居民群众参与社区治理、维护公共利益情况纳入社会信用体系</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5" name="组合 4"/>
          <p:cNvGrpSpPr/>
          <p:nvPr/>
        </p:nvGrpSpPr>
        <p:grpSpPr>
          <a:xfrm>
            <a:off x="4958101" y="2822663"/>
            <a:ext cx="2327689" cy="1418036"/>
            <a:chOff x="4958101" y="2822663"/>
            <a:chExt cx="2327689" cy="1418036"/>
          </a:xfrm>
        </p:grpSpPr>
        <p:sp>
          <p:nvSpPr>
            <p:cNvPr id="27" name="文本框 26"/>
            <p:cNvSpPr txBox="1"/>
            <p:nvPr/>
          </p:nvSpPr>
          <p:spPr>
            <a:xfrm>
              <a:off x="5456244" y="2822663"/>
              <a:ext cx="1612900" cy="521970"/>
            </a:xfrm>
            <a:prstGeom prst="rect">
              <a:avLst/>
            </a:prstGeom>
            <a:noFill/>
          </p:spPr>
          <p:txBody>
            <a:bodyPr wrap="none" rtlCol="0">
              <a:spAutoFit/>
            </a:bodyPr>
            <a:lstStyle/>
            <a:p>
              <a:r>
                <a:rPr lang="zh-CN" altLang="en-US" sz="2800" b="1" dirty="0">
                  <a:solidFill>
                    <a:schemeClr val="bg1"/>
                  </a:solidFill>
                  <a:latin typeface="方正正中黑简体" panose="02000000000000000000" pitchFamily="2" charset="-122"/>
                  <a:ea typeface="方正正中黑简体" panose="02000000000000000000" pitchFamily="2" charset="-122"/>
                </a:rPr>
                <a:t>治理水平</a:t>
              </a:r>
              <a:endParaRPr lang="zh-CN" altLang="en-US" sz="2800" b="1" dirty="0">
                <a:solidFill>
                  <a:schemeClr val="bg1"/>
                </a:solidFill>
                <a:latin typeface="方正正中黑简体" panose="02000000000000000000" pitchFamily="2" charset="-122"/>
                <a:ea typeface="方正正中黑简体" panose="02000000000000000000" pitchFamily="2" charset="-122"/>
              </a:endParaRPr>
            </a:p>
          </p:txBody>
        </p:sp>
        <p:sp>
          <p:nvSpPr>
            <p:cNvPr id="30" name="矩形 29"/>
            <p:cNvSpPr/>
            <p:nvPr/>
          </p:nvSpPr>
          <p:spPr>
            <a:xfrm>
              <a:off x="4958101" y="3410754"/>
              <a:ext cx="2327689" cy="829945"/>
            </a:xfrm>
            <a:prstGeom prst="rect">
              <a:avLst/>
            </a:prstGeom>
          </p:spPr>
          <p:txBody>
            <a:bodyPr wrap="square">
              <a:spAutoFit/>
            </a:bodyPr>
            <a:lstStyle/>
            <a:p>
              <a:pPr algn="ctr">
                <a:spcAft>
                  <a:spcPts val="0"/>
                </a:spcAft>
              </a:pPr>
              <a:r>
                <a:rPr lang="zh-CN" altLang="zh-CN" sz="2400" b="1" kern="100" dirty="0">
                  <a:solidFill>
                    <a:srgbClr val="00B050"/>
                  </a:solidFill>
                  <a:latin typeface="楷体" panose="02010609060101010101" charset="-122"/>
                  <a:ea typeface="楷体" panose="02010609060101010101" charset="-122"/>
                  <a:cs typeface="Times New Roman" panose="02020603050405020304" pitchFamily="18" charset="0"/>
                </a:rPr>
                <a:t>不断提升城乡社区治理水平</a:t>
              </a:r>
              <a:endParaRPr lang="zh-CN" altLang="zh-CN" sz="2400" b="1" kern="100" dirty="0">
                <a:solidFill>
                  <a:srgbClr val="00B050"/>
                </a:solidFill>
                <a:latin typeface="楷体" panose="02010609060101010101" charset="-122"/>
                <a:ea typeface="楷体" panose="02010609060101010101" charset="-122"/>
                <a:cs typeface="Times New Roman" panose="02020603050405020304" pitchFamily="18" charset="0"/>
              </a:endParaRPr>
            </a:p>
          </p:txBody>
        </p:sp>
      </p:grpSp>
      <p:sp>
        <p:nvSpPr>
          <p:cNvPr id="31" name="矩形 30"/>
          <p:cNvSpPr/>
          <p:nvPr/>
        </p:nvSpPr>
        <p:spPr>
          <a:xfrm>
            <a:off x="9790430" y="3098165"/>
            <a:ext cx="1982470" cy="1537970"/>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提升社区矛盾预防化解能力；</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党代会代表、人大代表、政协委员联系社区</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32" name="矩形 31"/>
          <p:cNvSpPr/>
          <p:nvPr/>
        </p:nvSpPr>
        <p:spPr>
          <a:xfrm>
            <a:off x="7621481" y="5214343"/>
            <a:ext cx="1270064" cy="1014730"/>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增强社区信息化应用能力</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8" name="文本框 7"/>
          <p:cNvSpPr txBox="1"/>
          <p:nvPr/>
        </p:nvSpPr>
        <p:spPr>
          <a:xfrm>
            <a:off x="8273415" y="1868805"/>
            <a:ext cx="1424305" cy="1014730"/>
          </a:xfrm>
          <a:prstGeom prst="rect">
            <a:avLst/>
          </a:prstGeom>
          <a:noFill/>
        </p:spPr>
        <p:txBody>
          <a:bodyPr wrap="square" rtlCol="0">
            <a:spAutoFit/>
          </a:bodyPr>
          <a:lstStyle/>
          <a:p>
            <a:pPr algn="l"/>
            <a:r>
              <a:rPr lang="zh-CN" altLang="en-US" sz="2000" dirty="0">
                <a:latin typeface="方正兰亭细黑_GBK" panose="02000000000000000000" pitchFamily="2" charset="-122"/>
                <a:ea typeface="方正兰亭细黑_GBK" panose="02000000000000000000" pitchFamily="2" charset="-122"/>
              </a:rPr>
              <a:t>强化社区文化引领能力</a:t>
            </a:r>
            <a:endParaRPr lang="zh-CN" altLang="en-US" sz="2000" dirty="0">
              <a:latin typeface="方正兰亭细黑_GBK" panose="02000000000000000000" pitchFamily="2" charset="-122"/>
              <a:ea typeface="方正兰亭细黑_GBK" panose="02000000000000000000" pitchFamily="2" charset="-122"/>
            </a:endParaRPr>
          </a:p>
        </p:txBody>
      </p:sp>
      <p:grpSp>
        <p:nvGrpSpPr>
          <p:cNvPr id="10" name="组合 9"/>
          <p:cNvGrpSpPr/>
          <p:nvPr/>
        </p:nvGrpSpPr>
        <p:grpSpPr>
          <a:xfrm>
            <a:off x="7482205" y="3895725"/>
            <a:ext cx="2107565" cy="1014730"/>
            <a:chOff x="7482205" y="3895725"/>
            <a:chExt cx="2107565" cy="1014730"/>
          </a:xfrm>
        </p:grpSpPr>
        <p:cxnSp>
          <p:nvCxnSpPr>
            <p:cNvPr id="33" name="直接连接符 32"/>
            <p:cNvCxnSpPr/>
            <p:nvPr/>
          </p:nvCxnSpPr>
          <p:spPr>
            <a:xfrm>
              <a:off x="7482205" y="4022090"/>
              <a:ext cx="796290" cy="191770"/>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8354695" y="3895725"/>
              <a:ext cx="1235075" cy="1014730"/>
            </a:xfrm>
            <a:prstGeom prst="rect">
              <a:avLst/>
            </a:prstGeom>
            <a:noFill/>
          </p:spPr>
          <p:txBody>
            <a:bodyPr wrap="square" rtlCol="0">
              <a:spAutoFit/>
            </a:bodyPr>
            <a:lstStyle/>
            <a:p>
              <a:r>
                <a:rPr lang="zh-CN" altLang="en-US" sz="2000" dirty="0">
                  <a:latin typeface="方正兰亭细黑_GBK" panose="02000000000000000000" pitchFamily="2" charset="-122"/>
                  <a:ea typeface="方正兰亭细黑_GBK" panose="02000000000000000000" pitchFamily="2" charset="-122"/>
                </a:rPr>
                <a:t>增强社区依法办事能力</a:t>
              </a:r>
              <a:endParaRPr lang="zh-CN" altLang="en-US" sz="2000" dirty="0">
                <a:latin typeface="方正兰亭细黑_GBK" panose="02000000000000000000" pitchFamily="2" charset="-122"/>
                <a:ea typeface="方正兰亭细黑_GBK" panose="02000000000000000000" pitchFamily="2" charset="-122"/>
              </a:endParaRPr>
            </a:p>
          </p:txBody>
        </p:sp>
      </p:grpSp>
      <p:grpSp>
        <p:nvGrpSpPr>
          <p:cNvPr id="2" name="组合 1"/>
          <p:cNvGrpSpPr/>
          <p:nvPr/>
        </p:nvGrpSpPr>
        <p:grpSpPr>
          <a:xfrm>
            <a:off x="2415112" y="1726398"/>
            <a:ext cx="1713230" cy="1188723"/>
            <a:chOff x="2415112" y="1726398"/>
            <a:chExt cx="1713230" cy="1188723"/>
          </a:xfrm>
        </p:grpSpPr>
        <p:sp>
          <p:nvSpPr>
            <p:cNvPr id="3" name="文本框 2"/>
            <p:cNvSpPr txBox="1"/>
            <p:nvPr/>
          </p:nvSpPr>
          <p:spPr>
            <a:xfrm>
              <a:off x="2415112" y="1726398"/>
              <a:ext cx="1713230" cy="829945"/>
            </a:xfrm>
            <a:prstGeom prst="rect">
              <a:avLst/>
            </a:prstGeom>
            <a:noFill/>
          </p:spPr>
          <p:txBody>
            <a:bodyPr wrap="none" rtlCol="0">
              <a:spAutoFit/>
            </a:bodyPr>
            <a:lstStyle/>
            <a:p>
              <a:pPr algn="l"/>
              <a:r>
                <a:rPr lang="zh-CN" altLang="en-US" sz="2400" b="1" dirty="0" smtClean="0">
                  <a:solidFill>
                    <a:schemeClr val="bg1"/>
                  </a:solidFill>
                  <a:latin typeface="方正正中黑简体" panose="02000000000000000000" pitchFamily="2" charset="-122"/>
                  <a:ea typeface="方正正中黑简体" panose="02000000000000000000" pitchFamily="2" charset="-122"/>
                </a:rPr>
                <a:t>提高社区服</a:t>
              </a:r>
              <a:endParaRPr lang="zh-CN" altLang="en-US" sz="2400" b="1" dirty="0" smtClean="0">
                <a:solidFill>
                  <a:schemeClr val="bg1"/>
                </a:solidFill>
                <a:latin typeface="方正正中黑简体" panose="02000000000000000000" pitchFamily="2" charset="-122"/>
                <a:ea typeface="方正正中黑简体" panose="02000000000000000000" pitchFamily="2" charset="-122"/>
              </a:endParaRPr>
            </a:p>
            <a:p>
              <a:pPr algn="l"/>
              <a:r>
                <a:rPr lang="zh-CN" altLang="en-US" sz="2400" b="1" dirty="0" smtClean="0">
                  <a:solidFill>
                    <a:schemeClr val="bg1"/>
                  </a:solidFill>
                  <a:latin typeface="方正正中黑简体" panose="02000000000000000000" pitchFamily="2" charset="-122"/>
                  <a:ea typeface="方正正中黑简体" panose="02000000000000000000" pitchFamily="2" charset="-122"/>
                </a:rPr>
                <a:t>务供给能力</a:t>
              </a:r>
              <a:endParaRPr lang="zh-CN" altLang="en-US" sz="2400" b="1" dirty="0" smtClean="0">
                <a:solidFill>
                  <a:schemeClr val="bg1"/>
                </a:solidFill>
                <a:latin typeface="方正正中黑简体" panose="02000000000000000000" pitchFamily="2" charset="-122"/>
                <a:ea typeface="方正正中黑简体" panose="02000000000000000000" pitchFamily="2" charset="-122"/>
              </a:endParaRPr>
            </a:p>
          </p:txBody>
        </p:sp>
        <p:sp>
          <p:nvSpPr>
            <p:cNvPr id="37" name="矩形 36"/>
            <p:cNvSpPr/>
            <p:nvPr/>
          </p:nvSpPr>
          <p:spPr>
            <a:xfrm>
              <a:off x="2515943" y="2454746"/>
              <a:ext cx="1593126" cy="460375"/>
            </a:xfrm>
            <a:prstGeom prst="rect">
              <a:avLst/>
            </a:prstGeom>
          </p:spPr>
          <p:txBody>
            <a:bodyPr wrap="square">
              <a:spAutoFit/>
            </a:bodyPr>
            <a:lstStyle/>
            <a:p>
              <a:pPr algn="ctr"/>
              <a:r>
                <a:rPr lang="zh-CN" altLang="zh-CN" sz="12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鼓励和引导各类市场主体参与社区服务业</a:t>
              </a:r>
              <a:endParaRPr lang="zh-CN" altLang="zh-CN" sz="12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sp>
        <p:nvSpPr>
          <p:cNvPr id="11" name="文本框 10"/>
          <p:cNvSpPr txBox="1"/>
          <p:nvPr/>
        </p:nvSpPr>
        <p:spPr>
          <a:xfrm>
            <a:off x="1055370" y="5441315"/>
            <a:ext cx="5029835" cy="398780"/>
          </a:xfrm>
          <a:prstGeom prst="rect">
            <a:avLst/>
          </a:prstGeom>
          <a:noFill/>
          <a:ln>
            <a:solidFill>
              <a:schemeClr val="accent2"/>
            </a:solidFill>
          </a:ln>
        </p:spPr>
        <p:txBody>
          <a:bodyPr wrap="square" rtlCol="0" anchor="t">
            <a:spAutoFit/>
          </a:bodyPr>
          <a:lstStyle/>
          <a:p>
            <a:r>
              <a:rPr lang="zh-CN" altLang="en-US" sz="2000">
                <a:sym typeface="+mn-ea"/>
              </a:rPr>
              <a:t>“</a:t>
            </a:r>
            <a:r>
              <a:rPr lang="zh-CN" altLang="en-US" sz="2000"/>
              <a:t>熟人型、组织化”</a:t>
            </a:r>
            <a:r>
              <a:rPr lang="zh-CN" altLang="en-US" sz="2000">
                <a:latin typeface="Arial" panose="020B0604020202020204" pitchFamily="34" charset="0"/>
                <a:cs typeface="Arial" panose="020B0604020202020204" pitchFamily="34" charset="0"/>
              </a:rPr>
              <a:t>→</a:t>
            </a:r>
            <a:r>
              <a:rPr lang="zh-CN" altLang="en-US" sz="2000"/>
              <a:t>“陌生型、原子化”</a:t>
            </a:r>
            <a:endParaRPr lang="en-US" altLang="zh-CN" sz="2000"/>
          </a:p>
        </p:txBody>
      </p:sp>
      <p:sp>
        <p:nvSpPr>
          <p:cNvPr id="23" name="文本框 22"/>
          <p:cNvSpPr txBox="1"/>
          <p:nvPr/>
        </p:nvSpPr>
        <p:spPr>
          <a:xfrm>
            <a:off x="6994525" y="1229995"/>
            <a:ext cx="4700905" cy="398780"/>
          </a:xfrm>
          <a:prstGeom prst="rect">
            <a:avLst/>
          </a:prstGeom>
          <a:noFill/>
          <a:ln>
            <a:solidFill>
              <a:srgbClr val="92D050"/>
            </a:solidFill>
          </a:ln>
        </p:spPr>
        <p:txBody>
          <a:bodyPr wrap="square" rtlCol="0" anchor="t">
            <a:spAutoFit/>
          </a:bodyPr>
          <a:lstStyle/>
          <a:p>
            <a:r>
              <a:rPr lang="zh-CN" altLang="en-US" sz="2000"/>
              <a:t>家园文化，民风民俗、和睦的邻伴关系</a:t>
            </a:r>
            <a:endParaRPr lang="zh-CN" altLang="en-US" sz="2000"/>
          </a:p>
        </p:txBody>
      </p:sp>
      <p:sp>
        <p:nvSpPr>
          <p:cNvPr id="34" name="文本框 33"/>
          <p:cNvSpPr txBox="1"/>
          <p:nvPr/>
        </p:nvSpPr>
        <p:spPr>
          <a:xfrm>
            <a:off x="9083675" y="4939030"/>
            <a:ext cx="2989580" cy="706755"/>
          </a:xfrm>
          <a:prstGeom prst="rect">
            <a:avLst/>
          </a:prstGeom>
          <a:noFill/>
          <a:ln>
            <a:solidFill>
              <a:srgbClr val="7030A0"/>
            </a:solidFill>
          </a:ln>
        </p:spPr>
        <p:txBody>
          <a:bodyPr wrap="square" rtlCol="0" anchor="t">
            <a:spAutoFit/>
          </a:bodyPr>
          <a:lstStyle/>
          <a:p>
            <a:r>
              <a:rPr lang="zh-CN" altLang="en-US" sz="2000"/>
              <a:t>法治：法律至上、良法、法官独立、正义</a:t>
            </a:r>
            <a:endParaRPr lang="zh-CN" altLang="en-US" sz="2000"/>
          </a:p>
        </p:txBody>
      </p:sp>
      <p:sp>
        <p:nvSpPr>
          <p:cNvPr id="38" name="文本框 37"/>
          <p:cNvSpPr txBox="1"/>
          <p:nvPr/>
        </p:nvSpPr>
        <p:spPr>
          <a:xfrm>
            <a:off x="9698355" y="1675765"/>
            <a:ext cx="2375535" cy="1014730"/>
          </a:xfrm>
          <a:prstGeom prst="rect">
            <a:avLst/>
          </a:prstGeom>
          <a:noFill/>
          <a:ln>
            <a:solidFill>
              <a:srgbClr val="002060"/>
            </a:solidFill>
          </a:ln>
        </p:spPr>
        <p:txBody>
          <a:bodyPr wrap="square" rtlCol="0" anchor="t">
            <a:spAutoFit/>
          </a:bodyPr>
          <a:lstStyle/>
          <a:p>
            <a:r>
              <a:rPr lang="zh-CN" altLang="en-US" sz="2000"/>
              <a:t>综治能力、人民调解能力、专业队伍矛盾调处能力</a:t>
            </a:r>
            <a:endParaRPr lang="zh-CN" altLang="en-US" sz="2000"/>
          </a:p>
        </p:txBody>
      </p:sp>
      <p:sp>
        <p:nvSpPr>
          <p:cNvPr id="39" name="文本框 38"/>
          <p:cNvSpPr txBox="1"/>
          <p:nvPr/>
        </p:nvSpPr>
        <p:spPr>
          <a:xfrm>
            <a:off x="6499860" y="6308725"/>
            <a:ext cx="4636770" cy="398780"/>
          </a:xfrm>
          <a:prstGeom prst="rect">
            <a:avLst/>
          </a:prstGeom>
          <a:noFill/>
          <a:ln>
            <a:solidFill>
              <a:srgbClr val="00B0F0"/>
            </a:solidFill>
          </a:ln>
        </p:spPr>
        <p:txBody>
          <a:bodyPr wrap="square" rtlCol="0" anchor="t">
            <a:spAutoFit/>
          </a:bodyPr>
          <a:lstStyle/>
          <a:p>
            <a:r>
              <a:rPr lang="zh-CN" altLang="en-US" sz="2000">
                <a:sym typeface="+mn-ea"/>
              </a:rPr>
              <a:t>“</a:t>
            </a:r>
            <a:r>
              <a:rPr lang="zh-CN" altLang="en-US" sz="2000"/>
              <a:t>互联网+”工程 </a:t>
            </a:r>
            <a:r>
              <a:rPr lang="en-US" altLang="zh-CN" sz="2000"/>
              <a:t>+ </a:t>
            </a:r>
            <a:r>
              <a:rPr lang="zh-CN" altLang="en-US" sz="2000"/>
              <a:t>智慧社区、智能社区</a:t>
            </a:r>
            <a:endParaRPr lang="zh-CN" altLang="en-US" sz="2000"/>
          </a:p>
        </p:txBody>
      </p:sp>
      <p:sp>
        <p:nvSpPr>
          <p:cNvPr id="40" name="文本框 39"/>
          <p:cNvSpPr txBox="1"/>
          <p:nvPr/>
        </p:nvSpPr>
        <p:spPr>
          <a:xfrm>
            <a:off x="1058545" y="1229995"/>
            <a:ext cx="4626610" cy="398780"/>
          </a:xfrm>
          <a:prstGeom prst="rect">
            <a:avLst/>
          </a:prstGeom>
          <a:noFill/>
          <a:ln>
            <a:solidFill>
              <a:schemeClr val="accent2"/>
            </a:solidFill>
          </a:ln>
        </p:spPr>
        <p:txBody>
          <a:bodyPr wrap="square" rtlCol="0" anchor="t">
            <a:spAutoFit/>
          </a:bodyPr>
          <a:lstStyle/>
          <a:p>
            <a:r>
              <a:rPr lang="zh-CN" altLang="en-US" sz="2000">
                <a:latin typeface="Arial" panose="020B0604020202020204" pitchFamily="34" charset="0"/>
                <a:cs typeface="Arial" panose="020B0604020202020204" pitchFamily="34" charset="0"/>
              </a:rPr>
              <a:t>敬业、专业、效率</a:t>
            </a:r>
            <a:r>
              <a:rPr lang="zh-CN" altLang="en-US" sz="2000">
                <a:latin typeface="Arial" panose="020B0604020202020204" pitchFamily="34" charset="0"/>
                <a:cs typeface="Arial" panose="020B0604020202020204" pitchFamily="34" charset="0"/>
                <a:sym typeface="+mn-ea"/>
              </a:rPr>
              <a:t>、领导力</a:t>
            </a:r>
            <a:r>
              <a:rPr lang="zh-CN" altLang="en-US" sz="2000">
                <a:latin typeface="Arial" panose="020B0604020202020204" pitchFamily="34" charset="0"/>
                <a:cs typeface="Arial" panose="020B0604020202020204" pitchFamily="34" charset="0"/>
              </a:rPr>
              <a:t>、公共精神</a:t>
            </a:r>
            <a:endParaRPr lang="en-US" altLang="zh-CN" sz="20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500"/>
                                        <p:tgtEl>
                                          <p:spTgt spid="22"/>
                                        </p:tgtEl>
                                      </p:cBhvr>
                                    </p:animEffect>
                                  </p:childTnLst>
                                </p:cTn>
                              </p:par>
                              <p:par>
                                <p:cTn id="8" presetID="21"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heel(1)">
                                      <p:cBhvr>
                                        <p:cTn id="10" dur="500"/>
                                        <p:tgtEl>
                                          <p:spTgt spid="19"/>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heel(1)">
                                      <p:cBhvr>
                                        <p:cTn id="14" dur="500"/>
                                        <p:tgtEl>
                                          <p:spTgt spid="9"/>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heel(1)">
                                      <p:cBhvr>
                                        <p:cTn id="17" dur="500"/>
                                        <p:tgtEl>
                                          <p:spTgt spid="13"/>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500"/>
                                        <p:tgtEl>
                                          <p:spTgt spid="12"/>
                                        </p:tgtEl>
                                      </p:cBhvr>
                                    </p:animEffect>
                                  </p:childTnLst>
                                </p:cTn>
                              </p:par>
                              <p:par>
                                <p:cTn id="21" presetID="21" presetClass="entr" presetSubtype="1"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500"/>
                                        <p:tgtEl>
                                          <p:spTgt spid="4"/>
                                        </p:tgtEl>
                                      </p:cBhvr>
                                    </p:animEffect>
                                  </p:childTnLst>
                                </p:cTn>
                              </p:par>
                              <p:par>
                                <p:cTn id="24" presetID="21" presetClass="entr" presetSubtype="1"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500"/>
                                        <p:tgtEl>
                                          <p:spTgt spid="5"/>
                                        </p:tgtEl>
                                      </p:cBhvr>
                                    </p:animEffect>
                                  </p:childTnLst>
                                </p:cTn>
                              </p:par>
                              <p:par>
                                <p:cTn id="27" presetID="21" presetClass="entr" presetSubtype="1"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heel(1)">
                                      <p:cBhvr>
                                        <p:cTn id="29" dur="500"/>
                                        <p:tgtEl>
                                          <p:spTgt spid="2"/>
                                        </p:tgtEl>
                                      </p:cBhvr>
                                    </p:animEffect>
                                  </p:childTnLst>
                                </p:cTn>
                              </p:par>
                            </p:childTnLst>
                          </p:cTn>
                        </p:par>
                        <p:par>
                          <p:cTn id="30" fill="hold">
                            <p:stCondLst>
                              <p:cond delay="1000"/>
                            </p:stCondLst>
                            <p:childTnLst>
                              <p:par>
                                <p:cTn id="31" presetID="21" presetClass="entr" presetSubtype="1"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heel(1)">
                                      <p:cBhvr>
                                        <p:cTn id="33" dur="500"/>
                                        <p:tgtEl>
                                          <p:spTgt spid="6"/>
                                        </p:tgtEl>
                                      </p:cBhvr>
                                    </p:animEffect>
                                  </p:childTnLst>
                                </p:cTn>
                              </p:par>
                              <p:par>
                                <p:cTn id="34" presetID="21" presetClass="entr" presetSubtype="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500"/>
                                        <p:tgtEl>
                                          <p:spTgt spid="7"/>
                                        </p:tgtEl>
                                      </p:cBhvr>
                                    </p:animEffect>
                                  </p:childTnLst>
                                </p:cTn>
                              </p:par>
                              <p:par>
                                <p:cTn id="37" presetID="21" presetClass="entr" presetSubtype="1"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heel(1)">
                                      <p:cBhvr>
                                        <p:cTn id="39" dur="500"/>
                                        <p:tgtEl>
                                          <p:spTgt spid="18"/>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heel(1)">
                                      <p:cBhvr>
                                        <p:cTn id="42" dur="500"/>
                                        <p:tgtEl>
                                          <p:spTgt spid="15"/>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heel(1)">
                                      <p:cBhvr>
                                        <p:cTn id="45" dur="500"/>
                                        <p:tgtEl>
                                          <p:spTgt spid="31"/>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heel(1)">
                                      <p:cBhvr>
                                        <p:cTn id="48" dur="500"/>
                                        <p:tgtEl>
                                          <p:spTgt spid="32"/>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heel(1)">
                                      <p:cBhvr>
                                        <p:cTn id="51" dur="500"/>
                                        <p:tgtEl>
                                          <p:spTgt spid="8"/>
                                        </p:tgtEl>
                                      </p:cBhvr>
                                    </p:animEffect>
                                  </p:childTnLst>
                                </p:cTn>
                              </p:par>
                              <p:par>
                                <p:cTn id="52" presetID="21" presetClass="entr" presetSubtype="1"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heel(1)">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xit" presetSubtype="4" fill="hold" grpId="1" nodeType="clickEffect">
                                  <p:stCondLst>
                                    <p:cond delay="0"/>
                                  </p:stCondLst>
                                  <p:childTnLst>
                                    <p:anim calcmode="lin" valueType="num">
                                      <p:cBhvr additive="base">
                                        <p:cTn id="58" dur="500"/>
                                        <p:tgtEl>
                                          <p:spTgt spid="9"/>
                                        </p:tgtEl>
                                        <p:attrNameLst>
                                          <p:attrName>ppt_x</p:attrName>
                                        </p:attrNameLst>
                                      </p:cBhvr>
                                      <p:tavLst>
                                        <p:tav tm="0">
                                          <p:val>
                                            <p:strVal val="ppt_x"/>
                                          </p:val>
                                        </p:tav>
                                        <p:tav tm="100000">
                                          <p:val>
                                            <p:strVal val="ppt_x"/>
                                          </p:val>
                                        </p:tav>
                                      </p:tavLst>
                                    </p:anim>
                                    <p:anim calcmode="lin" valueType="num">
                                      <p:cBhvr additive="base">
                                        <p:cTn id="59" dur="500"/>
                                        <p:tgtEl>
                                          <p:spTgt spid="9"/>
                                        </p:tgtEl>
                                        <p:attrNameLst>
                                          <p:attrName>ppt_y</p:attrName>
                                        </p:attrNameLst>
                                      </p:cBhvr>
                                      <p:tavLst>
                                        <p:tav tm="0">
                                          <p:val>
                                            <p:strVal val="ppt_y"/>
                                          </p:val>
                                        </p:tav>
                                        <p:tav tm="100000">
                                          <p:val>
                                            <p:strVal val="1+ppt_h/2"/>
                                          </p:val>
                                        </p:tav>
                                      </p:tavLst>
                                    </p:anim>
                                    <p:set>
                                      <p:cBhvr>
                                        <p:cTn id="60" dur="1" fill="hold">
                                          <p:stCondLst>
                                            <p:cond delay="499"/>
                                          </p:stCondLst>
                                        </p:cTn>
                                        <p:tgtEl>
                                          <p:spTgt spid="9"/>
                                        </p:tgtEl>
                                        <p:attrNameLst>
                                          <p:attrName>style.visibility</p:attrName>
                                        </p:attrNameLst>
                                      </p:cBhvr>
                                      <p:to>
                                        <p:strVal val="hidden"/>
                                      </p:to>
                                    </p:set>
                                  </p:childTnLst>
                                </p:cTn>
                              </p:par>
                              <p:par>
                                <p:cTn id="61" presetID="2" presetClass="exit" presetSubtype="4" fill="hold" grpId="1" nodeType="withEffect">
                                  <p:stCondLst>
                                    <p:cond delay="0"/>
                                  </p:stCondLst>
                                  <p:childTnLst>
                                    <p:anim calcmode="lin" valueType="num">
                                      <p:cBhvr additive="base">
                                        <p:cTn id="62" dur="500"/>
                                        <p:tgtEl>
                                          <p:spTgt spid="13"/>
                                        </p:tgtEl>
                                        <p:attrNameLst>
                                          <p:attrName>ppt_x</p:attrName>
                                        </p:attrNameLst>
                                      </p:cBhvr>
                                      <p:tavLst>
                                        <p:tav tm="0">
                                          <p:val>
                                            <p:strVal val="ppt_x"/>
                                          </p:val>
                                        </p:tav>
                                        <p:tav tm="100000">
                                          <p:val>
                                            <p:strVal val="ppt_x"/>
                                          </p:val>
                                        </p:tav>
                                      </p:tavLst>
                                    </p:anim>
                                    <p:anim calcmode="lin" valueType="num">
                                      <p:cBhvr additive="base">
                                        <p:cTn id="63" dur="500"/>
                                        <p:tgtEl>
                                          <p:spTgt spid="13"/>
                                        </p:tgtEl>
                                        <p:attrNameLst>
                                          <p:attrName>ppt_y</p:attrName>
                                        </p:attrNameLst>
                                      </p:cBhvr>
                                      <p:tavLst>
                                        <p:tav tm="0">
                                          <p:val>
                                            <p:strVal val="ppt_y"/>
                                          </p:val>
                                        </p:tav>
                                        <p:tav tm="100000">
                                          <p:val>
                                            <p:strVal val="1+ppt_h/2"/>
                                          </p:val>
                                        </p:tav>
                                      </p:tavLst>
                                    </p:anim>
                                    <p:set>
                                      <p:cBhvr>
                                        <p:cTn id="64" dur="1" fill="hold">
                                          <p:stCondLst>
                                            <p:cond delay="499"/>
                                          </p:stCondLst>
                                        </p:cTn>
                                        <p:tgtEl>
                                          <p:spTgt spid="13"/>
                                        </p:tgtEl>
                                        <p:attrNameLst>
                                          <p:attrName>style.visibility</p:attrName>
                                        </p:attrNameLst>
                                      </p:cBhvr>
                                      <p:to>
                                        <p:strVal val="hidden"/>
                                      </p:to>
                                    </p:set>
                                  </p:childTnLst>
                                </p:cTn>
                              </p:par>
                              <p:par>
                                <p:cTn id="65" presetID="2" presetClass="exit" presetSubtype="4" fill="hold" grpId="1" nodeType="withEffect">
                                  <p:stCondLst>
                                    <p:cond delay="0"/>
                                  </p:stCondLst>
                                  <p:childTnLst>
                                    <p:anim calcmode="lin" valueType="num">
                                      <p:cBhvr additive="base">
                                        <p:cTn id="66" dur="500"/>
                                        <p:tgtEl>
                                          <p:spTgt spid="15"/>
                                        </p:tgtEl>
                                        <p:attrNameLst>
                                          <p:attrName>ppt_x</p:attrName>
                                        </p:attrNameLst>
                                      </p:cBhvr>
                                      <p:tavLst>
                                        <p:tav tm="0">
                                          <p:val>
                                            <p:strVal val="ppt_x"/>
                                          </p:val>
                                        </p:tav>
                                        <p:tav tm="100000">
                                          <p:val>
                                            <p:strVal val="ppt_x"/>
                                          </p:val>
                                        </p:tav>
                                      </p:tavLst>
                                    </p:anim>
                                    <p:anim calcmode="lin" valueType="num">
                                      <p:cBhvr additive="base">
                                        <p:cTn id="67" dur="500"/>
                                        <p:tgtEl>
                                          <p:spTgt spid="15"/>
                                        </p:tgtEl>
                                        <p:attrNameLst>
                                          <p:attrName>ppt_y</p:attrName>
                                        </p:attrNameLst>
                                      </p:cBhvr>
                                      <p:tavLst>
                                        <p:tav tm="0">
                                          <p:val>
                                            <p:strVal val="ppt_y"/>
                                          </p:val>
                                        </p:tav>
                                        <p:tav tm="100000">
                                          <p:val>
                                            <p:strVal val="1+ppt_h/2"/>
                                          </p:val>
                                        </p:tav>
                                      </p:tavLst>
                                    </p:anim>
                                    <p:set>
                                      <p:cBhvr>
                                        <p:cTn id="68" dur="1" fill="hold">
                                          <p:stCondLst>
                                            <p:cond delay="499"/>
                                          </p:stCondLst>
                                        </p:cTn>
                                        <p:tgtEl>
                                          <p:spTgt spid="15"/>
                                        </p:tgtEl>
                                        <p:attrNameLst>
                                          <p:attrName>style.visibility</p:attrName>
                                        </p:attrNameLst>
                                      </p:cBhvr>
                                      <p:to>
                                        <p:strVal val="hidden"/>
                                      </p:to>
                                    </p:set>
                                  </p:childTnLst>
                                </p:cTn>
                              </p:par>
                              <p:par>
                                <p:cTn id="69" presetID="2" presetClass="exit" presetSubtype="4" fill="hold" nodeType="withEffect">
                                  <p:stCondLst>
                                    <p:cond delay="0"/>
                                  </p:stCondLst>
                                  <p:childTnLst>
                                    <p:anim calcmode="lin" valueType="num">
                                      <p:cBhvr additive="base">
                                        <p:cTn id="70" dur="500"/>
                                        <p:tgtEl>
                                          <p:spTgt spid="19"/>
                                        </p:tgtEl>
                                        <p:attrNameLst>
                                          <p:attrName>ppt_x</p:attrName>
                                        </p:attrNameLst>
                                      </p:cBhvr>
                                      <p:tavLst>
                                        <p:tav tm="0">
                                          <p:val>
                                            <p:strVal val="ppt_x"/>
                                          </p:val>
                                        </p:tav>
                                        <p:tav tm="100000">
                                          <p:val>
                                            <p:strVal val="ppt_x"/>
                                          </p:val>
                                        </p:tav>
                                      </p:tavLst>
                                    </p:anim>
                                    <p:anim calcmode="lin" valueType="num">
                                      <p:cBhvr additive="base">
                                        <p:cTn id="71" dur="500"/>
                                        <p:tgtEl>
                                          <p:spTgt spid="19"/>
                                        </p:tgtEl>
                                        <p:attrNameLst>
                                          <p:attrName>ppt_y</p:attrName>
                                        </p:attrNameLst>
                                      </p:cBhvr>
                                      <p:tavLst>
                                        <p:tav tm="0">
                                          <p:val>
                                            <p:strVal val="ppt_y"/>
                                          </p:val>
                                        </p:tav>
                                        <p:tav tm="100000">
                                          <p:val>
                                            <p:strVal val="1+ppt_h/2"/>
                                          </p:val>
                                        </p:tav>
                                      </p:tavLst>
                                    </p:anim>
                                    <p:set>
                                      <p:cBhvr>
                                        <p:cTn id="72" dur="1" fill="hold">
                                          <p:stCondLst>
                                            <p:cond delay="499"/>
                                          </p:stCondLst>
                                        </p:cTn>
                                        <p:tgtEl>
                                          <p:spTgt spid="19"/>
                                        </p:tgtEl>
                                        <p:attrNameLst>
                                          <p:attrName>style.visibility</p:attrName>
                                        </p:attrNameLst>
                                      </p:cBhvr>
                                      <p:to>
                                        <p:strVal val="hidden"/>
                                      </p:to>
                                    </p:set>
                                  </p:childTnLst>
                                </p:cTn>
                              </p:par>
                              <p:par>
                                <p:cTn id="73" presetID="2" presetClass="exit" presetSubtype="4" fill="hold" grpId="1" nodeType="withEffect">
                                  <p:stCondLst>
                                    <p:cond delay="0"/>
                                  </p:stCondLst>
                                  <p:childTnLst>
                                    <p:anim calcmode="lin" valueType="num">
                                      <p:cBhvr additive="base">
                                        <p:cTn id="74" dur="500"/>
                                        <p:tgtEl>
                                          <p:spTgt spid="22"/>
                                        </p:tgtEl>
                                        <p:attrNameLst>
                                          <p:attrName>ppt_x</p:attrName>
                                        </p:attrNameLst>
                                      </p:cBhvr>
                                      <p:tavLst>
                                        <p:tav tm="0">
                                          <p:val>
                                            <p:strVal val="ppt_x"/>
                                          </p:val>
                                        </p:tav>
                                        <p:tav tm="100000">
                                          <p:val>
                                            <p:strVal val="ppt_x"/>
                                          </p:val>
                                        </p:tav>
                                      </p:tavLst>
                                    </p:anim>
                                    <p:anim calcmode="lin" valueType="num">
                                      <p:cBhvr additive="base">
                                        <p:cTn id="75" dur="500"/>
                                        <p:tgtEl>
                                          <p:spTgt spid="22"/>
                                        </p:tgtEl>
                                        <p:attrNameLst>
                                          <p:attrName>ppt_y</p:attrName>
                                        </p:attrNameLst>
                                      </p:cBhvr>
                                      <p:tavLst>
                                        <p:tav tm="0">
                                          <p:val>
                                            <p:strVal val="ppt_y"/>
                                          </p:val>
                                        </p:tav>
                                        <p:tav tm="100000">
                                          <p:val>
                                            <p:strVal val="1+ppt_h/2"/>
                                          </p:val>
                                        </p:tav>
                                      </p:tavLst>
                                    </p:anim>
                                    <p:set>
                                      <p:cBhvr>
                                        <p:cTn id="76" dur="1" fill="hold">
                                          <p:stCondLst>
                                            <p:cond delay="499"/>
                                          </p:stCondLst>
                                        </p:cTn>
                                        <p:tgtEl>
                                          <p:spTgt spid="22"/>
                                        </p:tgtEl>
                                        <p:attrNameLst>
                                          <p:attrName>style.visibility</p:attrName>
                                        </p:attrNameLst>
                                      </p:cBhvr>
                                      <p:to>
                                        <p:strVal val="hidden"/>
                                      </p:to>
                                    </p:set>
                                  </p:childTnLst>
                                </p:cTn>
                              </p:par>
                              <p:par>
                                <p:cTn id="77" presetID="2" presetClass="exit" presetSubtype="4" fill="hold" nodeType="withEffect">
                                  <p:stCondLst>
                                    <p:cond delay="0"/>
                                  </p:stCondLst>
                                  <p:childTnLst>
                                    <p:anim calcmode="lin" valueType="num">
                                      <p:cBhvr additive="base">
                                        <p:cTn id="78" dur="500"/>
                                        <p:tgtEl>
                                          <p:spTgt spid="6"/>
                                        </p:tgtEl>
                                        <p:attrNameLst>
                                          <p:attrName>ppt_x</p:attrName>
                                        </p:attrNameLst>
                                      </p:cBhvr>
                                      <p:tavLst>
                                        <p:tav tm="0">
                                          <p:val>
                                            <p:strVal val="ppt_x"/>
                                          </p:val>
                                        </p:tav>
                                        <p:tav tm="100000">
                                          <p:val>
                                            <p:strVal val="ppt_x"/>
                                          </p:val>
                                        </p:tav>
                                      </p:tavLst>
                                    </p:anim>
                                    <p:anim calcmode="lin" valueType="num">
                                      <p:cBhvr additive="base">
                                        <p:cTn id="79" dur="500"/>
                                        <p:tgtEl>
                                          <p:spTgt spid="6"/>
                                        </p:tgtEl>
                                        <p:attrNameLst>
                                          <p:attrName>ppt_y</p:attrName>
                                        </p:attrNameLst>
                                      </p:cBhvr>
                                      <p:tavLst>
                                        <p:tav tm="0">
                                          <p:val>
                                            <p:strVal val="ppt_y"/>
                                          </p:val>
                                        </p:tav>
                                        <p:tav tm="100000">
                                          <p:val>
                                            <p:strVal val="1+ppt_h/2"/>
                                          </p:val>
                                        </p:tav>
                                      </p:tavLst>
                                    </p:anim>
                                    <p:set>
                                      <p:cBhvr>
                                        <p:cTn id="80" dur="1" fill="hold">
                                          <p:stCondLst>
                                            <p:cond delay="499"/>
                                          </p:stCondLst>
                                        </p:cTn>
                                        <p:tgtEl>
                                          <p:spTgt spid="6"/>
                                        </p:tgtEl>
                                        <p:attrNameLst>
                                          <p:attrName>style.visibility</p:attrName>
                                        </p:attrNameLst>
                                      </p:cBhvr>
                                      <p:to>
                                        <p:strVal val="hidden"/>
                                      </p:to>
                                    </p:set>
                                  </p:childTnLst>
                                </p:cTn>
                              </p:par>
                              <p:par>
                                <p:cTn id="81" presetID="2" presetClass="exit" presetSubtype="4" fill="hold" nodeType="withEffect">
                                  <p:stCondLst>
                                    <p:cond delay="0"/>
                                  </p:stCondLst>
                                  <p:childTnLst>
                                    <p:anim calcmode="lin" valueType="num">
                                      <p:cBhvr additive="base">
                                        <p:cTn id="82" dur="500"/>
                                        <p:tgtEl>
                                          <p:spTgt spid="7"/>
                                        </p:tgtEl>
                                        <p:attrNameLst>
                                          <p:attrName>ppt_x</p:attrName>
                                        </p:attrNameLst>
                                      </p:cBhvr>
                                      <p:tavLst>
                                        <p:tav tm="0">
                                          <p:val>
                                            <p:strVal val="ppt_x"/>
                                          </p:val>
                                        </p:tav>
                                        <p:tav tm="100000">
                                          <p:val>
                                            <p:strVal val="ppt_x"/>
                                          </p:val>
                                        </p:tav>
                                      </p:tavLst>
                                    </p:anim>
                                    <p:anim calcmode="lin" valueType="num">
                                      <p:cBhvr additive="base">
                                        <p:cTn id="83" dur="500"/>
                                        <p:tgtEl>
                                          <p:spTgt spid="7"/>
                                        </p:tgtEl>
                                        <p:attrNameLst>
                                          <p:attrName>ppt_y</p:attrName>
                                        </p:attrNameLst>
                                      </p:cBhvr>
                                      <p:tavLst>
                                        <p:tav tm="0">
                                          <p:val>
                                            <p:strVal val="ppt_y"/>
                                          </p:val>
                                        </p:tav>
                                        <p:tav tm="100000">
                                          <p:val>
                                            <p:strVal val="1+ppt_h/2"/>
                                          </p:val>
                                        </p:tav>
                                      </p:tavLst>
                                    </p:anim>
                                    <p:set>
                                      <p:cBhvr>
                                        <p:cTn id="84" dur="1" fill="hold">
                                          <p:stCondLst>
                                            <p:cond delay="499"/>
                                          </p:stCondLst>
                                        </p:cTn>
                                        <p:tgtEl>
                                          <p:spTgt spid="7"/>
                                        </p:tgtEl>
                                        <p:attrNameLst>
                                          <p:attrName>style.visibility</p:attrName>
                                        </p:attrNameLst>
                                      </p:cBhvr>
                                      <p:to>
                                        <p:strVal val="hidden"/>
                                      </p:to>
                                    </p:set>
                                  </p:childTnLst>
                                </p:cTn>
                              </p:par>
                              <p:par>
                                <p:cTn id="85" presetID="2" presetClass="exit" presetSubtype="4" fill="hold" nodeType="withEffect">
                                  <p:stCondLst>
                                    <p:cond delay="0"/>
                                  </p:stCondLst>
                                  <p:childTnLst>
                                    <p:anim calcmode="lin" valueType="num">
                                      <p:cBhvr additive="base">
                                        <p:cTn id="86" dur="500"/>
                                        <p:tgtEl>
                                          <p:spTgt spid="18"/>
                                        </p:tgtEl>
                                        <p:attrNameLst>
                                          <p:attrName>ppt_x</p:attrName>
                                        </p:attrNameLst>
                                      </p:cBhvr>
                                      <p:tavLst>
                                        <p:tav tm="0">
                                          <p:val>
                                            <p:strVal val="ppt_x"/>
                                          </p:val>
                                        </p:tav>
                                        <p:tav tm="100000">
                                          <p:val>
                                            <p:strVal val="ppt_x"/>
                                          </p:val>
                                        </p:tav>
                                      </p:tavLst>
                                    </p:anim>
                                    <p:anim calcmode="lin" valueType="num">
                                      <p:cBhvr additive="base">
                                        <p:cTn id="87" dur="500"/>
                                        <p:tgtEl>
                                          <p:spTgt spid="18"/>
                                        </p:tgtEl>
                                        <p:attrNameLst>
                                          <p:attrName>ppt_y</p:attrName>
                                        </p:attrNameLst>
                                      </p:cBhvr>
                                      <p:tavLst>
                                        <p:tav tm="0">
                                          <p:val>
                                            <p:strVal val="ppt_y"/>
                                          </p:val>
                                        </p:tav>
                                        <p:tav tm="100000">
                                          <p:val>
                                            <p:strVal val="1+ppt_h/2"/>
                                          </p:val>
                                        </p:tav>
                                      </p:tavLst>
                                    </p:anim>
                                    <p:set>
                                      <p:cBhvr>
                                        <p:cTn id="88" dur="1" fill="hold">
                                          <p:stCondLst>
                                            <p:cond delay="499"/>
                                          </p:stCondLst>
                                        </p:cTn>
                                        <p:tgtEl>
                                          <p:spTgt spid="18"/>
                                        </p:tgtEl>
                                        <p:attrNameLst>
                                          <p:attrName>style.visibility</p:attrName>
                                        </p:attrNameLst>
                                      </p:cBhvr>
                                      <p:to>
                                        <p:strVal val="hidden"/>
                                      </p:to>
                                    </p:set>
                                  </p:childTnLst>
                                </p:cTn>
                              </p:par>
                              <p:par>
                                <p:cTn id="89" presetID="2" presetClass="exit" presetSubtype="4" fill="hold" grpId="1" nodeType="withEffect">
                                  <p:stCondLst>
                                    <p:cond delay="0"/>
                                  </p:stCondLst>
                                  <p:childTnLst>
                                    <p:anim calcmode="lin" valueType="num">
                                      <p:cBhvr additive="base">
                                        <p:cTn id="90" dur="500"/>
                                        <p:tgtEl>
                                          <p:spTgt spid="12"/>
                                        </p:tgtEl>
                                        <p:attrNameLst>
                                          <p:attrName>ppt_x</p:attrName>
                                        </p:attrNameLst>
                                      </p:cBhvr>
                                      <p:tavLst>
                                        <p:tav tm="0">
                                          <p:val>
                                            <p:strVal val="ppt_x"/>
                                          </p:val>
                                        </p:tav>
                                        <p:tav tm="100000">
                                          <p:val>
                                            <p:strVal val="ppt_x"/>
                                          </p:val>
                                        </p:tav>
                                      </p:tavLst>
                                    </p:anim>
                                    <p:anim calcmode="lin" valueType="num">
                                      <p:cBhvr additive="base">
                                        <p:cTn id="91" dur="500"/>
                                        <p:tgtEl>
                                          <p:spTgt spid="12"/>
                                        </p:tgtEl>
                                        <p:attrNameLst>
                                          <p:attrName>ppt_y</p:attrName>
                                        </p:attrNameLst>
                                      </p:cBhvr>
                                      <p:tavLst>
                                        <p:tav tm="0">
                                          <p:val>
                                            <p:strVal val="ppt_y"/>
                                          </p:val>
                                        </p:tav>
                                        <p:tav tm="100000">
                                          <p:val>
                                            <p:strVal val="1+ppt_h/2"/>
                                          </p:val>
                                        </p:tav>
                                      </p:tavLst>
                                    </p:anim>
                                    <p:set>
                                      <p:cBhvr>
                                        <p:cTn id="92" dur="1" fill="hold">
                                          <p:stCondLst>
                                            <p:cond delay="499"/>
                                          </p:stCondLst>
                                        </p:cTn>
                                        <p:tgtEl>
                                          <p:spTgt spid="12"/>
                                        </p:tgtEl>
                                        <p:attrNameLst>
                                          <p:attrName>style.visibility</p:attrName>
                                        </p:attrNameLst>
                                      </p:cBhvr>
                                      <p:to>
                                        <p:strVal val="hidden"/>
                                      </p:to>
                                    </p:set>
                                  </p:childTnLst>
                                </p:cTn>
                              </p:par>
                              <p:par>
                                <p:cTn id="93" presetID="2" presetClass="exit" presetSubtype="4" fill="hold" nodeType="withEffect">
                                  <p:stCondLst>
                                    <p:cond delay="0"/>
                                  </p:stCondLst>
                                  <p:childTnLst>
                                    <p:anim calcmode="lin" valueType="num">
                                      <p:cBhvr additive="base">
                                        <p:cTn id="94" dur="500"/>
                                        <p:tgtEl>
                                          <p:spTgt spid="4"/>
                                        </p:tgtEl>
                                        <p:attrNameLst>
                                          <p:attrName>ppt_x</p:attrName>
                                        </p:attrNameLst>
                                      </p:cBhvr>
                                      <p:tavLst>
                                        <p:tav tm="0">
                                          <p:val>
                                            <p:strVal val="ppt_x"/>
                                          </p:val>
                                        </p:tav>
                                        <p:tav tm="100000">
                                          <p:val>
                                            <p:strVal val="ppt_x"/>
                                          </p:val>
                                        </p:tav>
                                      </p:tavLst>
                                    </p:anim>
                                    <p:anim calcmode="lin" valueType="num">
                                      <p:cBhvr additive="base">
                                        <p:cTn id="95" dur="500"/>
                                        <p:tgtEl>
                                          <p:spTgt spid="4"/>
                                        </p:tgtEl>
                                        <p:attrNameLst>
                                          <p:attrName>ppt_y</p:attrName>
                                        </p:attrNameLst>
                                      </p:cBhvr>
                                      <p:tavLst>
                                        <p:tav tm="0">
                                          <p:val>
                                            <p:strVal val="ppt_y"/>
                                          </p:val>
                                        </p:tav>
                                        <p:tav tm="100000">
                                          <p:val>
                                            <p:strVal val="1+ppt_h/2"/>
                                          </p:val>
                                        </p:tav>
                                      </p:tavLst>
                                    </p:anim>
                                    <p:set>
                                      <p:cBhvr>
                                        <p:cTn id="96" dur="1" fill="hold">
                                          <p:stCondLst>
                                            <p:cond delay="499"/>
                                          </p:stCondLst>
                                        </p:cTn>
                                        <p:tgtEl>
                                          <p:spTgt spid="4"/>
                                        </p:tgtEl>
                                        <p:attrNameLst>
                                          <p:attrName>style.visibility</p:attrName>
                                        </p:attrNameLst>
                                      </p:cBhvr>
                                      <p:to>
                                        <p:strVal val="hidden"/>
                                      </p:to>
                                    </p:set>
                                  </p:childTnLst>
                                </p:cTn>
                              </p:par>
                              <p:par>
                                <p:cTn id="97" presetID="2" presetClass="exit" presetSubtype="4" fill="hold" nodeType="withEffect">
                                  <p:stCondLst>
                                    <p:cond delay="0"/>
                                  </p:stCondLst>
                                  <p:childTnLst>
                                    <p:anim calcmode="lin" valueType="num">
                                      <p:cBhvr additive="base">
                                        <p:cTn id="98" dur="500"/>
                                        <p:tgtEl>
                                          <p:spTgt spid="5"/>
                                        </p:tgtEl>
                                        <p:attrNameLst>
                                          <p:attrName>ppt_x</p:attrName>
                                        </p:attrNameLst>
                                      </p:cBhvr>
                                      <p:tavLst>
                                        <p:tav tm="0">
                                          <p:val>
                                            <p:strVal val="ppt_x"/>
                                          </p:val>
                                        </p:tav>
                                        <p:tav tm="100000">
                                          <p:val>
                                            <p:strVal val="ppt_x"/>
                                          </p:val>
                                        </p:tav>
                                      </p:tavLst>
                                    </p:anim>
                                    <p:anim calcmode="lin" valueType="num">
                                      <p:cBhvr additive="base">
                                        <p:cTn id="99" dur="500"/>
                                        <p:tgtEl>
                                          <p:spTgt spid="5"/>
                                        </p:tgtEl>
                                        <p:attrNameLst>
                                          <p:attrName>ppt_y</p:attrName>
                                        </p:attrNameLst>
                                      </p:cBhvr>
                                      <p:tavLst>
                                        <p:tav tm="0">
                                          <p:val>
                                            <p:strVal val="ppt_y"/>
                                          </p:val>
                                        </p:tav>
                                        <p:tav tm="100000">
                                          <p:val>
                                            <p:strVal val="1+ppt_h/2"/>
                                          </p:val>
                                        </p:tav>
                                      </p:tavLst>
                                    </p:anim>
                                    <p:set>
                                      <p:cBhvr>
                                        <p:cTn id="100" dur="1" fill="hold">
                                          <p:stCondLst>
                                            <p:cond delay="499"/>
                                          </p:stCondLst>
                                        </p:cTn>
                                        <p:tgtEl>
                                          <p:spTgt spid="5"/>
                                        </p:tgtEl>
                                        <p:attrNameLst>
                                          <p:attrName>style.visibility</p:attrName>
                                        </p:attrNameLst>
                                      </p:cBhvr>
                                      <p:to>
                                        <p:strVal val="hidden"/>
                                      </p:to>
                                    </p:set>
                                  </p:childTnLst>
                                </p:cTn>
                              </p:par>
                              <p:par>
                                <p:cTn id="101" presetID="2" presetClass="exit" presetSubtype="4" fill="hold" grpId="1" nodeType="withEffect">
                                  <p:stCondLst>
                                    <p:cond delay="0"/>
                                  </p:stCondLst>
                                  <p:childTnLst>
                                    <p:anim calcmode="lin" valueType="num">
                                      <p:cBhvr additive="base">
                                        <p:cTn id="102" dur="500"/>
                                        <p:tgtEl>
                                          <p:spTgt spid="31"/>
                                        </p:tgtEl>
                                        <p:attrNameLst>
                                          <p:attrName>ppt_x</p:attrName>
                                        </p:attrNameLst>
                                      </p:cBhvr>
                                      <p:tavLst>
                                        <p:tav tm="0">
                                          <p:val>
                                            <p:strVal val="ppt_x"/>
                                          </p:val>
                                        </p:tav>
                                        <p:tav tm="100000">
                                          <p:val>
                                            <p:strVal val="ppt_x"/>
                                          </p:val>
                                        </p:tav>
                                      </p:tavLst>
                                    </p:anim>
                                    <p:anim calcmode="lin" valueType="num">
                                      <p:cBhvr additive="base">
                                        <p:cTn id="103" dur="500"/>
                                        <p:tgtEl>
                                          <p:spTgt spid="31"/>
                                        </p:tgtEl>
                                        <p:attrNameLst>
                                          <p:attrName>ppt_y</p:attrName>
                                        </p:attrNameLst>
                                      </p:cBhvr>
                                      <p:tavLst>
                                        <p:tav tm="0">
                                          <p:val>
                                            <p:strVal val="ppt_y"/>
                                          </p:val>
                                        </p:tav>
                                        <p:tav tm="100000">
                                          <p:val>
                                            <p:strVal val="1+ppt_h/2"/>
                                          </p:val>
                                        </p:tav>
                                      </p:tavLst>
                                    </p:anim>
                                    <p:set>
                                      <p:cBhvr>
                                        <p:cTn id="104" dur="1" fill="hold">
                                          <p:stCondLst>
                                            <p:cond delay="499"/>
                                          </p:stCondLst>
                                        </p:cTn>
                                        <p:tgtEl>
                                          <p:spTgt spid="31"/>
                                        </p:tgtEl>
                                        <p:attrNameLst>
                                          <p:attrName>style.visibility</p:attrName>
                                        </p:attrNameLst>
                                      </p:cBhvr>
                                      <p:to>
                                        <p:strVal val="hidden"/>
                                      </p:to>
                                    </p:set>
                                  </p:childTnLst>
                                </p:cTn>
                              </p:par>
                              <p:par>
                                <p:cTn id="105" presetID="2" presetClass="exit" presetSubtype="4" fill="hold" grpId="1" nodeType="withEffect">
                                  <p:stCondLst>
                                    <p:cond delay="0"/>
                                  </p:stCondLst>
                                  <p:childTnLst>
                                    <p:anim calcmode="lin" valueType="num">
                                      <p:cBhvr additive="base">
                                        <p:cTn id="106" dur="500"/>
                                        <p:tgtEl>
                                          <p:spTgt spid="32"/>
                                        </p:tgtEl>
                                        <p:attrNameLst>
                                          <p:attrName>ppt_x</p:attrName>
                                        </p:attrNameLst>
                                      </p:cBhvr>
                                      <p:tavLst>
                                        <p:tav tm="0">
                                          <p:val>
                                            <p:strVal val="ppt_x"/>
                                          </p:val>
                                        </p:tav>
                                        <p:tav tm="100000">
                                          <p:val>
                                            <p:strVal val="ppt_x"/>
                                          </p:val>
                                        </p:tav>
                                      </p:tavLst>
                                    </p:anim>
                                    <p:anim calcmode="lin" valueType="num">
                                      <p:cBhvr additive="base">
                                        <p:cTn id="107" dur="500"/>
                                        <p:tgtEl>
                                          <p:spTgt spid="32"/>
                                        </p:tgtEl>
                                        <p:attrNameLst>
                                          <p:attrName>ppt_y</p:attrName>
                                        </p:attrNameLst>
                                      </p:cBhvr>
                                      <p:tavLst>
                                        <p:tav tm="0">
                                          <p:val>
                                            <p:strVal val="ppt_y"/>
                                          </p:val>
                                        </p:tav>
                                        <p:tav tm="100000">
                                          <p:val>
                                            <p:strVal val="1+ppt_h/2"/>
                                          </p:val>
                                        </p:tav>
                                      </p:tavLst>
                                    </p:anim>
                                    <p:set>
                                      <p:cBhvr>
                                        <p:cTn id="108" dur="1" fill="hold">
                                          <p:stCondLst>
                                            <p:cond delay="499"/>
                                          </p:stCondLst>
                                        </p:cTn>
                                        <p:tgtEl>
                                          <p:spTgt spid="32"/>
                                        </p:tgtEl>
                                        <p:attrNameLst>
                                          <p:attrName>style.visibility</p:attrName>
                                        </p:attrNameLst>
                                      </p:cBhvr>
                                      <p:to>
                                        <p:strVal val="hidden"/>
                                      </p:to>
                                    </p:set>
                                  </p:childTnLst>
                                </p:cTn>
                              </p:par>
                              <p:par>
                                <p:cTn id="109" presetID="2" presetClass="exit" presetSubtype="4" fill="hold" grpId="1" nodeType="withEffect">
                                  <p:stCondLst>
                                    <p:cond delay="0"/>
                                  </p:stCondLst>
                                  <p:childTnLst>
                                    <p:anim calcmode="lin" valueType="num">
                                      <p:cBhvr additive="base">
                                        <p:cTn id="110" dur="500"/>
                                        <p:tgtEl>
                                          <p:spTgt spid="8"/>
                                        </p:tgtEl>
                                        <p:attrNameLst>
                                          <p:attrName>ppt_x</p:attrName>
                                        </p:attrNameLst>
                                      </p:cBhvr>
                                      <p:tavLst>
                                        <p:tav tm="0">
                                          <p:val>
                                            <p:strVal val="ppt_x"/>
                                          </p:val>
                                        </p:tav>
                                        <p:tav tm="100000">
                                          <p:val>
                                            <p:strVal val="ppt_x"/>
                                          </p:val>
                                        </p:tav>
                                      </p:tavLst>
                                    </p:anim>
                                    <p:anim calcmode="lin" valueType="num">
                                      <p:cBhvr additive="base">
                                        <p:cTn id="111" dur="500"/>
                                        <p:tgtEl>
                                          <p:spTgt spid="8"/>
                                        </p:tgtEl>
                                        <p:attrNameLst>
                                          <p:attrName>ppt_y</p:attrName>
                                        </p:attrNameLst>
                                      </p:cBhvr>
                                      <p:tavLst>
                                        <p:tav tm="0">
                                          <p:val>
                                            <p:strVal val="ppt_y"/>
                                          </p:val>
                                        </p:tav>
                                        <p:tav tm="100000">
                                          <p:val>
                                            <p:strVal val="1+ppt_h/2"/>
                                          </p:val>
                                        </p:tav>
                                      </p:tavLst>
                                    </p:anim>
                                    <p:set>
                                      <p:cBhvr>
                                        <p:cTn id="112" dur="1" fill="hold">
                                          <p:stCondLst>
                                            <p:cond delay="499"/>
                                          </p:stCondLst>
                                        </p:cTn>
                                        <p:tgtEl>
                                          <p:spTgt spid="8"/>
                                        </p:tgtEl>
                                        <p:attrNameLst>
                                          <p:attrName>style.visibility</p:attrName>
                                        </p:attrNameLst>
                                      </p:cBhvr>
                                      <p:to>
                                        <p:strVal val="hidden"/>
                                      </p:to>
                                    </p:set>
                                  </p:childTnLst>
                                </p:cTn>
                              </p:par>
                              <p:par>
                                <p:cTn id="113" presetID="2" presetClass="exit" presetSubtype="4" fill="hold" nodeType="withEffect">
                                  <p:stCondLst>
                                    <p:cond delay="0"/>
                                  </p:stCondLst>
                                  <p:childTnLst>
                                    <p:anim calcmode="lin" valueType="num">
                                      <p:cBhvr additive="base">
                                        <p:cTn id="114" dur="500"/>
                                        <p:tgtEl>
                                          <p:spTgt spid="10"/>
                                        </p:tgtEl>
                                        <p:attrNameLst>
                                          <p:attrName>ppt_x</p:attrName>
                                        </p:attrNameLst>
                                      </p:cBhvr>
                                      <p:tavLst>
                                        <p:tav tm="0">
                                          <p:val>
                                            <p:strVal val="ppt_x"/>
                                          </p:val>
                                        </p:tav>
                                        <p:tav tm="100000">
                                          <p:val>
                                            <p:strVal val="ppt_x"/>
                                          </p:val>
                                        </p:tav>
                                      </p:tavLst>
                                    </p:anim>
                                    <p:anim calcmode="lin" valueType="num">
                                      <p:cBhvr additive="base">
                                        <p:cTn id="115" dur="500"/>
                                        <p:tgtEl>
                                          <p:spTgt spid="10"/>
                                        </p:tgtEl>
                                        <p:attrNameLst>
                                          <p:attrName>ppt_y</p:attrName>
                                        </p:attrNameLst>
                                      </p:cBhvr>
                                      <p:tavLst>
                                        <p:tav tm="0">
                                          <p:val>
                                            <p:strVal val="ppt_y"/>
                                          </p:val>
                                        </p:tav>
                                        <p:tav tm="100000">
                                          <p:val>
                                            <p:strVal val="1+ppt_h/2"/>
                                          </p:val>
                                        </p:tav>
                                      </p:tavLst>
                                    </p:anim>
                                    <p:set>
                                      <p:cBhvr>
                                        <p:cTn id="116" dur="1" fill="hold">
                                          <p:stCondLst>
                                            <p:cond delay="499"/>
                                          </p:stCondLst>
                                        </p:cTn>
                                        <p:tgtEl>
                                          <p:spTgt spid="10"/>
                                        </p:tgtEl>
                                        <p:attrNameLst>
                                          <p:attrName>style.visibility</p:attrName>
                                        </p:attrNameLst>
                                      </p:cBhvr>
                                      <p:to>
                                        <p:strVal val="hidden"/>
                                      </p:to>
                                    </p:set>
                                  </p:childTnLst>
                                </p:cTn>
                              </p:par>
                              <p:par>
                                <p:cTn id="117" presetID="2" presetClass="exit" presetSubtype="4" fill="hold" nodeType="withEffect">
                                  <p:stCondLst>
                                    <p:cond delay="0"/>
                                  </p:stCondLst>
                                  <p:childTnLst>
                                    <p:anim calcmode="lin" valueType="num">
                                      <p:cBhvr additive="base">
                                        <p:cTn id="118" dur="500"/>
                                        <p:tgtEl>
                                          <p:spTgt spid="2"/>
                                        </p:tgtEl>
                                        <p:attrNameLst>
                                          <p:attrName>ppt_x</p:attrName>
                                        </p:attrNameLst>
                                      </p:cBhvr>
                                      <p:tavLst>
                                        <p:tav tm="0">
                                          <p:val>
                                            <p:strVal val="ppt_x"/>
                                          </p:val>
                                        </p:tav>
                                        <p:tav tm="100000">
                                          <p:val>
                                            <p:strVal val="ppt_x"/>
                                          </p:val>
                                        </p:tav>
                                      </p:tavLst>
                                    </p:anim>
                                    <p:anim calcmode="lin" valueType="num">
                                      <p:cBhvr additive="base">
                                        <p:cTn id="119" dur="500"/>
                                        <p:tgtEl>
                                          <p:spTgt spid="2"/>
                                        </p:tgtEl>
                                        <p:attrNameLst>
                                          <p:attrName>ppt_y</p:attrName>
                                        </p:attrNameLst>
                                      </p:cBhvr>
                                      <p:tavLst>
                                        <p:tav tm="0">
                                          <p:val>
                                            <p:strVal val="ppt_y"/>
                                          </p:val>
                                        </p:tav>
                                        <p:tav tm="100000">
                                          <p:val>
                                            <p:strVal val="1+ppt_h/2"/>
                                          </p:val>
                                        </p:tav>
                                      </p:tavLst>
                                    </p:anim>
                                    <p:set>
                                      <p:cBhvr>
                                        <p:cTn id="12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P spid="15" grpId="0" bldLvl="0" animBg="1"/>
      <p:bldP spid="15" grpId="1" bldLvl="0" animBg="1"/>
      <p:bldP spid="22" grpId="0"/>
      <p:bldP spid="22" grpId="1"/>
      <p:bldP spid="12" grpId="0" animBg="1"/>
      <p:bldP spid="12" grpId="1" animBg="1"/>
      <p:bldP spid="31" grpId="0"/>
      <p:bldP spid="31" grpId="1"/>
      <p:bldP spid="32" grpId="0"/>
      <p:bldP spid="32" grpId="1"/>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58724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任务三：着力补齐城乡社区治理短板</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10" name="组合 9"/>
          <p:cNvGrpSpPr/>
          <p:nvPr/>
        </p:nvGrpSpPr>
        <p:grpSpPr>
          <a:xfrm>
            <a:off x="1905030" y="1713931"/>
            <a:ext cx="3058856" cy="4219113"/>
            <a:chOff x="1501651" y="1902542"/>
            <a:chExt cx="2686891" cy="3706058"/>
          </a:xfrm>
          <a:effectLst>
            <a:outerShdw blurRad="114300" dist="63500" dir="2700000" algn="tl" rotWithShape="0">
              <a:schemeClr val="tx1">
                <a:lumMod val="75000"/>
                <a:lumOff val="25000"/>
                <a:alpha val="40000"/>
              </a:schemeClr>
            </a:outerShdw>
          </a:effectLst>
        </p:grpSpPr>
        <p:sp>
          <p:nvSpPr>
            <p:cNvPr id="6" name="圆角矩形 5"/>
            <p:cNvSpPr/>
            <p:nvPr/>
          </p:nvSpPr>
          <p:spPr>
            <a:xfrm>
              <a:off x="1501651" y="1902542"/>
              <a:ext cx="2686891" cy="3706058"/>
            </a:xfrm>
            <a:prstGeom prst="roundRect">
              <a:avLst>
                <a:gd name="adj" fmla="val 5689"/>
              </a:avLst>
            </a:prstGeom>
            <a:solidFill>
              <a:schemeClr val="bg1"/>
            </a:solidFill>
            <a:ln w="508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screen"/>
            <a:srcRect/>
            <a:stretch>
              <a:fillRect/>
            </a:stretch>
          </p:blipFill>
          <p:spPr>
            <a:xfrm>
              <a:off x="1677190" y="2062499"/>
              <a:ext cx="2335811" cy="3386144"/>
            </a:xfrm>
            <a:custGeom>
              <a:avLst/>
              <a:gdLst>
                <a:gd name="connsiteX0" fmla="*/ 0 w 2335811"/>
                <a:gd name="connsiteY0" fmla="*/ 0 h 3386144"/>
                <a:gd name="connsiteX1" fmla="*/ 2335811 w 2335811"/>
                <a:gd name="connsiteY1" fmla="*/ 0 h 3386144"/>
                <a:gd name="connsiteX2" fmla="*/ 2335811 w 2335811"/>
                <a:gd name="connsiteY2" fmla="*/ 3386144 h 3386144"/>
                <a:gd name="connsiteX3" fmla="*/ 0 w 2335811"/>
                <a:gd name="connsiteY3" fmla="*/ 3386144 h 3386144"/>
              </a:gdLst>
              <a:ahLst/>
              <a:cxnLst>
                <a:cxn ang="0">
                  <a:pos x="connsiteX0" y="connsiteY0"/>
                </a:cxn>
                <a:cxn ang="0">
                  <a:pos x="connsiteX1" y="connsiteY1"/>
                </a:cxn>
                <a:cxn ang="0">
                  <a:pos x="connsiteX2" y="connsiteY2"/>
                </a:cxn>
                <a:cxn ang="0">
                  <a:pos x="connsiteX3" y="connsiteY3"/>
                </a:cxn>
              </a:cxnLst>
              <a:rect l="l" t="t" r="r" b="b"/>
              <a:pathLst>
                <a:path w="2335811" h="3386144">
                  <a:moveTo>
                    <a:pt x="0" y="0"/>
                  </a:moveTo>
                  <a:lnTo>
                    <a:pt x="2335811" y="0"/>
                  </a:lnTo>
                  <a:lnTo>
                    <a:pt x="2335811" y="3386144"/>
                  </a:lnTo>
                  <a:lnTo>
                    <a:pt x="0" y="3386144"/>
                  </a:lnTo>
                  <a:close/>
                </a:path>
              </a:pathLst>
            </a:custGeom>
            <a:effectLst>
              <a:outerShdw blurRad="127000" dist="12700" sx="102000" sy="102000" algn="ctr" rotWithShape="0">
                <a:prstClr val="black">
                  <a:alpha val="40000"/>
                </a:prstClr>
              </a:outerShdw>
            </a:effectLst>
          </p:spPr>
        </p:pic>
      </p:grpSp>
      <p:grpSp>
        <p:nvGrpSpPr>
          <p:cNvPr id="13" name="组合 12"/>
          <p:cNvGrpSpPr/>
          <p:nvPr/>
        </p:nvGrpSpPr>
        <p:grpSpPr>
          <a:xfrm>
            <a:off x="6096000" y="1622703"/>
            <a:ext cx="2425542" cy="1628501"/>
            <a:chOff x="6096000" y="1622703"/>
            <a:chExt cx="2425542" cy="1628501"/>
          </a:xfrm>
        </p:grpSpPr>
        <p:sp>
          <p:nvSpPr>
            <p:cNvPr id="7" name="矩形 6"/>
            <p:cNvSpPr/>
            <p:nvPr/>
          </p:nvSpPr>
          <p:spPr>
            <a:xfrm>
              <a:off x="6096000" y="1622703"/>
              <a:ext cx="2268669" cy="1515117"/>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3" name="组合 1052"/>
            <p:cNvGrpSpPr/>
            <p:nvPr/>
          </p:nvGrpSpPr>
          <p:grpSpPr>
            <a:xfrm>
              <a:off x="6106626" y="1622704"/>
              <a:ext cx="2414916" cy="1628500"/>
              <a:chOff x="6106626" y="1622704"/>
              <a:chExt cx="2414916" cy="1628500"/>
            </a:xfrm>
          </p:grpSpPr>
          <p:sp>
            <p:nvSpPr>
              <p:cNvPr id="1043"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grpSp>
            <p:nvGrpSpPr>
              <p:cNvPr id="64" name="组合 63"/>
              <p:cNvGrpSpPr/>
              <p:nvPr/>
            </p:nvGrpSpPr>
            <p:grpSpPr>
              <a:xfrm>
                <a:off x="6182837" y="1644272"/>
                <a:ext cx="2338705" cy="1606932"/>
                <a:chOff x="852660" y="4213596"/>
                <a:chExt cx="2338705" cy="1606932"/>
              </a:xfrm>
            </p:grpSpPr>
            <p:sp>
              <p:nvSpPr>
                <p:cNvPr id="65" name="文本框 64"/>
                <p:cNvSpPr txBox="1"/>
                <p:nvPr/>
              </p:nvSpPr>
              <p:spPr>
                <a:xfrm>
                  <a:off x="1083165" y="4213596"/>
                  <a:ext cx="2108200" cy="33718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1600" b="1" i="1" dirty="0">
                      <a:solidFill>
                        <a:srgbClr val="FF0000"/>
                      </a:solidFill>
                      <a:latin typeface="方正正黑简体" panose="02000000000000000000" pitchFamily="2" charset="-122"/>
                      <a:ea typeface="方正正黑简体" panose="02000000000000000000" pitchFamily="2" charset="-122"/>
                    </a:rPr>
                    <a:t>改善社区人居环境</a:t>
                  </a:r>
                  <a:endParaRPr lang="zh-CN" altLang="en-US" sz="1600" b="1" i="1" dirty="0">
                    <a:solidFill>
                      <a:srgbClr val="FF0000"/>
                    </a:solidFill>
                    <a:latin typeface="方正正黑简体" panose="02000000000000000000" pitchFamily="2" charset="-122"/>
                    <a:ea typeface="方正正黑简体" panose="02000000000000000000" pitchFamily="2" charset="-122"/>
                  </a:endParaRPr>
                </a:p>
              </p:txBody>
            </p:sp>
            <p:sp>
              <p:nvSpPr>
                <p:cNvPr id="66" name="矩形 65"/>
                <p:cNvSpPr/>
                <p:nvPr/>
              </p:nvSpPr>
              <p:spPr>
                <a:xfrm>
                  <a:off x="852660" y="4498458"/>
                  <a:ext cx="2220117" cy="1322070"/>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基础设施，城镇棚户区、城中村和危房改造，社区环境，社区应急安全</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12" name="组合 11"/>
          <p:cNvGrpSpPr/>
          <p:nvPr/>
        </p:nvGrpSpPr>
        <p:grpSpPr>
          <a:xfrm>
            <a:off x="8788947" y="1622704"/>
            <a:ext cx="2525238" cy="1528532"/>
            <a:chOff x="8788947" y="1622704"/>
            <a:chExt cx="2525238" cy="1528532"/>
          </a:xfrm>
        </p:grpSpPr>
        <p:sp>
          <p:nvSpPr>
            <p:cNvPr id="45" name="矩形 44"/>
            <p:cNvSpPr/>
            <p:nvPr/>
          </p:nvSpPr>
          <p:spPr>
            <a:xfrm>
              <a:off x="8788947" y="1622704"/>
              <a:ext cx="2324100" cy="1515116"/>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5" name="Group 35"/>
            <p:cNvGrpSpPr>
              <a:grpSpLocks noChangeAspect="1"/>
            </p:cNvGrpSpPr>
            <p:nvPr/>
          </p:nvGrpSpPr>
          <p:grpSpPr bwMode="auto">
            <a:xfrm>
              <a:off x="8861222" y="1686337"/>
              <a:ext cx="253663" cy="296489"/>
              <a:chOff x="3379" y="1619"/>
              <a:chExt cx="924" cy="1080"/>
            </a:xfrm>
            <a:solidFill>
              <a:schemeClr val="accent1">
                <a:lumMod val="75000"/>
              </a:schemeClr>
            </a:solidFill>
          </p:grpSpPr>
          <p:sp>
            <p:nvSpPr>
              <p:cNvPr id="1047" name="Freeform 36"/>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37"/>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9" name="Freeform 38"/>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0" name="Freeform 39"/>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1" name="Freeform 40"/>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2" name="Freeform 41"/>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8892930" y="1665884"/>
              <a:ext cx="2421255" cy="1485352"/>
              <a:chOff x="869805" y="4256776"/>
              <a:chExt cx="2421255" cy="1485352"/>
            </a:xfrm>
          </p:grpSpPr>
          <p:sp>
            <p:nvSpPr>
              <p:cNvPr id="68" name="文本框 67"/>
              <p:cNvSpPr txBox="1"/>
              <p:nvPr/>
            </p:nvSpPr>
            <p:spPr>
              <a:xfrm>
                <a:off x="883775" y="4256776"/>
                <a:ext cx="2407285" cy="33718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1600" b="1" i="1" dirty="0">
                    <a:solidFill>
                      <a:srgbClr val="FF0000"/>
                    </a:solidFill>
                    <a:latin typeface="方正正黑简体" panose="02000000000000000000" pitchFamily="2" charset="-122"/>
                    <a:ea typeface="方正正黑简体" panose="02000000000000000000" pitchFamily="2" charset="-122"/>
                  </a:rPr>
                  <a:t>社区综合服务设施建设</a:t>
                </a:r>
                <a:endParaRPr lang="zh-CN" altLang="en-US" sz="1600" b="1" i="1" dirty="0">
                  <a:solidFill>
                    <a:srgbClr val="FF0000"/>
                  </a:solidFill>
                  <a:latin typeface="方正正黑简体" panose="02000000000000000000" pitchFamily="2" charset="-122"/>
                  <a:ea typeface="方正正黑简体" panose="02000000000000000000" pitchFamily="2" charset="-122"/>
                </a:endParaRPr>
              </a:p>
            </p:txBody>
          </p:sp>
          <p:sp>
            <p:nvSpPr>
              <p:cNvPr id="69" name="矩形 68"/>
              <p:cNvSpPr/>
              <p:nvPr/>
            </p:nvSpPr>
            <p:spPr>
              <a:xfrm>
                <a:off x="869805" y="4873743"/>
                <a:ext cx="2220117" cy="868385"/>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服务设施面积</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服务设施运行机制</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11" name="组合 10"/>
          <p:cNvGrpSpPr/>
          <p:nvPr/>
        </p:nvGrpSpPr>
        <p:grpSpPr>
          <a:xfrm>
            <a:off x="8840938" y="3331564"/>
            <a:ext cx="2383712" cy="1612066"/>
            <a:chOff x="8840938" y="3979264"/>
            <a:chExt cx="2383712" cy="1612066"/>
          </a:xfrm>
        </p:grpSpPr>
        <p:sp>
          <p:nvSpPr>
            <p:cNvPr id="47" name="矩形 46"/>
            <p:cNvSpPr/>
            <p:nvPr/>
          </p:nvSpPr>
          <p:spPr>
            <a:xfrm>
              <a:off x="8840938" y="3979264"/>
              <a:ext cx="2295375" cy="1612066"/>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6" name="组合 1025"/>
            <p:cNvGrpSpPr/>
            <p:nvPr/>
          </p:nvGrpSpPr>
          <p:grpSpPr>
            <a:xfrm>
              <a:off x="8848770" y="4055803"/>
              <a:ext cx="292180" cy="301859"/>
              <a:chOff x="5321300" y="2636838"/>
              <a:chExt cx="1533526" cy="1584326"/>
            </a:xfrm>
            <a:solidFill>
              <a:schemeClr val="accent1">
                <a:lumMod val="75000"/>
              </a:schemeClr>
            </a:solidFill>
          </p:grpSpPr>
          <p:sp>
            <p:nvSpPr>
              <p:cNvPr id="24" name="Freeform 13"/>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5" name="Freeform 14"/>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6" name="Freeform 15"/>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7" name="Freeform 16"/>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8" name="Freeform 17"/>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9" name="Freeform 18"/>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0" name="Freeform 19"/>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1" name="Freeform 20"/>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24" name="Freeform 21"/>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25" name="Freeform 22"/>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70" name="组合 69"/>
            <p:cNvGrpSpPr/>
            <p:nvPr/>
          </p:nvGrpSpPr>
          <p:grpSpPr>
            <a:xfrm>
              <a:off x="8904995" y="4039708"/>
              <a:ext cx="2319655" cy="1526922"/>
              <a:chOff x="881870" y="4213596"/>
              <a:chExt cx="2319655" cy="1526922"/>
            </a:xfrm>
          </p:grpSpPr>
          <p:sp>
            <p:nvSpPr>
              <p:cNvPr id="71" name="文本框 70"/>
              <p:cNvSpPr txBox="1"/>
              <p:nvPr/>
            </p:nvSpPr>
            <p:spPr>
              <a:xfrm>
                <a:off x="945370" y="4213596"/>
                <a:ext cx="2256155" cy="33718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1600" b="1" i="1" dirty="0">
                    <a:solidFill>
                      <a:srgbClr val="FF0000"/>
                    </a:solidFill>
                    <a:latin typeface="方正正黑简体" panose="02000000000000000000" pitchFamily="2" charset="-122"/>
                    <a:ea typeface="方正正黑简体" panose="02000000000000000000" pitchFamily="2" charset="-122"/>
                  </a:rPr>
                  <a:t>推进社区减负增效</a:t>
                </a:r>
                <a:endParaRPr lang="zh-CN" altLang="en-US" sz="1600" b="1" i="1" dirty="0">
                  <a:solidFill>
                    <a:srgbClr val="FF0000"/>
                  </a:solidFill>
                  <a:latin typeface="方正正黑简体" panose="02000000000000000000" pitchFamily="2" charset="-122"/>
                  <a:ea typeface="方正正黑简体" panose="02000000000000000000" pitchFamily="2" charset="-122"/>
                </a:endParaRPr>
              </a:p>
            </p:txBody>
          </p:sp>
          <p:sp>
            <p:nvSpPr>
              <p:cNvPr id="72" name="矩形 71"/>
              <p:cNvSpPr/>
              <p:nvPr/>
            </p:nvSpPr>
            <p:spPr>
              <a:xfrm>
                <a:off x="881870" y="4725788"/>
                <a:ext cx="2220117" cy="1014730"/>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社区工作事项清单、各司其职、统一考核、取消一票否决</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8" name="组合 7"/>
          <p:cNvGrpSpPr/>
          <p:nvPr/>
        </p:nvGrpSpPr>
        <p:grpSpPr>
          <a:xfrm>
            <a:off x="6131168" y="3334173"/>
            <a:ext cx="2408745" cy="1584057"/>
            <a:chOff x="6131168" y="4007273"/>
            <a:chExt cx="2408745" cy="1584057"/>
          </a:xfrm>
        </p:grpSpPr>
        <p:sp>
          <p:nvSpPr>
            <p:cNvPr id="46" name="矩形 45"/>
            <p:cNvSpPr/>
            <p:nvPr/>
          </p:nvSpPr>
          <p:spPr>
            <a:xfrm>
              <a:off x="6131168" y="4007273"/>
              <a:ext cx="2272108" cy="1584057"/>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6" name="组合 1035"/>
            <p:cNvGrpSpPr/>
            <p:nvPr/>
          </p:nvGrpSpPr>
          <p:grpSpPr>
            <a:xfrm>
              <a:off x="6199983" y="4039708"/>
              <a:ext cx="213517" cy="334050"/>
              <a:chOff x="5157561" y="560292"/>
              <a:chExt cx="393701" cy="615950"/>
            </a:xfrm>
            <a:solidFill>
              <a:schemeClr val="accent1">
                <a:lumMod val="75000"/>
              </a:schemeClr>
            </a:solidFill>
          </p:grpSpPr>
          <p:sp>
            <p:nvSpPr>
              <p:cNvPr id="1034" name="Freeform 26"/>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5" name="Freeform 27"/>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6199938" y="4039708"/>
              <a:ext cx="2339975" cy="1470407"/>
              <a:chOff x="861550" y="4213596"/>
              <a:chExt cx="2339975" cy="1470407"/>
            </a:xfrm>
          </p:grpSpPr>
          <p:sp>
            <p:nvSpPr>
              <p:cNvPr id="74" name="文本框 73"/>
              <p:cNvSpPr txBox="1"/>
              <p:nvPr/>
            </p:nvSpPr>
            <p:spPr>
              <a:xfrm>
                <a:off x="1074910" y="4213596"/>
                <a:ext cx="2126615" cy="33718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1600" b="1" i="1" dirty="0">
                    <a:solidFill>
                      <a:srgbClr val="FF0000"/>
                    </a:solidFill>
                    <a:latin typeface="方正正黑简体" panose="02000000000000000000" pitchFamily="2" charset="-122"/>
                    <a:ea typeface="方正正黑简体" panose="02000000000000000000" pitchFamily="2" charset="-122"/>
                  </a:rPr>
                  <a:t>优化社区资源配置</a:t>
                </a:r>
                <a:endParaRPr lang="zh-CN" altLang="en-US" sz="1600" b="1" i="1" dirty="0">
                  <a:solidFill>
                    <a:srgbClr val="FF0000"/>
                  </a:solidFill>
                  <a:latin typeface="方正正黑简体" panose="02000000000000000000" pitchFamily="2" charset="-122"/>
                  <a:ea typeface="方正正黑简体" panose="02000000000000000000" pitchFamily="2" charset="-122"/>
                </a:endParaRPr>
              </a:p>
            </p:txBody>
          </p:sp>
          <p:sp>
            <p:nvSpPr>
              <p:cNvPr id="75" name="矩形 74"/>
              <p:cNvSpPr/>
              <p:nvPr/>
            </p:nvSpPr>
            <p:spPr>
              <a:xfrm>
                <a:off x="861550" y="4669273"/>
                <a:ext cx="2220117" cy="1014730"/>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人财物和责权利对称、运用市场机制优化</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配置</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社区资源</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14" name="组合 13"/>
          <p:cNvGrpSpPr/>
          <p:nvPr/>
        </p:nvGrpSpPr>
        <p:grpSpPr>
          <a:xfrm>
            <a:off x="7222490" y="5019675"/>
            <a:ext cx="2674620" cy="1612847"/>
            <a:chOff x="8840938" y="3979264"/>
            <a:chExt cx="2381703" cy="1612629"/>
          </a:xfrm>
        </p:grpSpPr>
        <p:sp>
          <p:nvSpPr>
            <p:cNvPr id="15" name="矩形 14"/>
            <p:cNvSpPr/>
            <p:nvPr/>
          </p:nvSpPr>
          <p:spPr>
            <a:xfrm>
              <a:off x="8840938" y="3979264"/>
              <a:ext cx="2295375" cy="1612066"/>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8848770" y="4055803"/>
              <a:ext cx="292180" cy="301859"/>
              <a:chOff x="5321300" y="2636838"/>
              <a:chExt cx="1533526" cy="1584326"/>
            </a:xfrm>
            <a:solidFill>
              <a:schemeClr val="accent1">
                <a:lumMod val="75000"/>
              </a:schemeClr>
            </a:solidFill>
          </p:grpSpPr>
          <p:sp>
            <p:nvSpPr>
              <p:cNvPr id="19" name="Freeform 13"/>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0" name="Freeform 14"/>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1" name="Freeform 15"/>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2" name="Freeform 16"/>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3" name="Freeform 17"/>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3" name="Freeform 18"/>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4" name="Freeform 19"/>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5" name="Freeform 20"/>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7" name="Freeform 21"/>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38" name="Freeform 22"/>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8892930" y="4055583"/>
              <a:ext cx="2329711" cy="1536310"/>
              <a:chOff x="869805" y="4229471"/>
              <a:chExt cx="2329711" cy="1536310"/>
            </a:xfrm>
          </p:grpSpPr>
          <p:sp>
            <p:nvSpPr>
              <p:cNvPr id="40" name="文本框 39"/>
              <p:cNvSpPr txBox="1"/>
              <p:nvPr/>
            </p:nvSpPr>
            <p:spPr>
              <a:xfrm>
                <a:off x="971936" y="4229471"/>
                <a:ext cx="2227580" cy="337139"/>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1600" b="1" i="1" dirty="0">
                    <a:solidFill>
                      <a:srgbClr val="FF0000"/>
                    </a:solidFill>
                    <a:latin typeface="方正正黑简体" panose="02000000000000000000" pitchFamily="2" charset="-122"/>
                    <a:ea typeface="方正正黑简体" panose="02000000000000000000" pitchFamily="2" charset="-122"/>
                  </a:rPr>
                  <a:t>改进社区物业服务管理</a:t>
                </a:r>
                <a:endParaRPr lang="zh-CN" altLang="en-US" sz="1600" b="1" i="1" dirty="0">
                  <a:solidFill>
                    <a:srgbClr val="FF0000"/>
                  </a:solidFill>
                  <a:latin typeface="方正正黑简体" panose="02000000000000000000" pitchFamily="2" charset="-122"/>
                  <a:ea typeface="方正正黑简体" panose="02000000000000000000" pitchFamily="2" charset="-122"/>
                </a:endParaRPr>
              </a:p>
            </p:txBody>
          </p:sp>
          <p:sp>
            <p:nvSpPr>
              <p:cNvPr id="41" name="矩形 40"/>
              <p:cNvSpPr/>
              <p:nvPr/>
            </p:nvSpPr>
            <p:spPr>
              <a:xfrm>
                <a:off x="869805" y="4751188"/>
                <a:ext cx="2220117" cy="1014593"/>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社区党组织、居委会、业委会和物业公司的合作治理</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par>
                                <p:cTn id="15" presetID="22" presetClass="entr" presetSubtype="8"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8"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2" presetClass="entr" presetSubtype="8"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xit" presetSubtype="2" fill="hold" grpId="1" nodeType="clickEffect">
                                  <p:stCondLst>
                                    <p:cond delay="0"/>
                                  </p:stCondLst>
                                  <p:childTnLst>
                                    <p:animEffect transition="out" filter="wipe(right)">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par>
                          <p:cTn id="32" fill="hold">
                            <p:stCondLst>
                              <p:cond delay="500"/>
                            </p:stCondLst>
                            <p:childTnLst>
                              <p:par>
                                <p:cTn id="33" presetID="22" presetClass="exit" presetSubtype="2" fill="hold" nodeType="afterEffect">
                                  <p:stCondLst>
                                    <p:cond delay="0"/>
                                  </p:stCondLst>
                                  <p:childTnLst>
                                    <p:animEffect transition="out" filter="wipe(right)">
                                      <p:cBhvr>
                                        <p:cTn id="34" dur="500"/>
                                        <p:tgtEl>
                                          <p:spTgt spid="2"/>
                                        </p:tgtEl>
                                      </p:cBhvr>
                                    </p:animEffect>
                                    <p:set>
                                      <p:cBhvr>
                                        <p:cTn id="35" dur="1" fill="hold">
                                          <p:stCondLst>
                                            <p:cond delay="499"/>
                                          </p:stCondLst>
                                        </p:cTn>
                                        <p:tgtEl>
                                          <p:spTgt spid="2"/>
                                        </p:tgtEl>
                                        <p:attrNameLst>
                                          <p:attrName>style.visibility</p:attrName>
                                        </p:attrNameLst>
                                      </p:cBhvr>
                                      <p:to>
                                        <p:strVal val="hidden"/>
                                      </p:to>
                                    </p:set>
                                  </p:childTnLst>
                                </p:cTn>
                              </p:par>
                              <p:par>
                                <p:cTn id="36" presetID="22" presetClass="exit" presetSubtype="2" fill="hold" nodeType="withEffect">
                                  <p:stCondLst>
                                    <p:cond delay="0"/>
                                  </p:stCondLst>
                                  <p:childTnLst>
                                    <p:animEffect transition="out" filter="wipe(right)">
                                      <p:cBhvr>
                                        <p:cTn id="37" dur="500"/>
                                        <p:tgtEl>
                                          <p:spTgt spid="10"/>
                                        </p:tgtEl>
                                      </p:cBhvr>
                                    </p:animEffect>
                                    <p:set>
                                      <p:cBhvr>
                                        <p:cTn id="38" dur="1" fill="hold">
                                          <p:stCondLst>
                                            <p:cond delay="499"/>
                                          </p:stCondLst>
                                        </p:cTn>
                                        <p:tgtEl>
                                          <p:spTgt spid="10"/>
                                        </p:tgtEl>
                                        <p:attrNameLst>
                                          <p:attrName>style.visibility</p:attrName>
                                        </p:attrNameLst>
                                      </p:cBhvr>
                                      <p:to>
                                        <p:strVal val="hidden"/>
                                      </p:to>
                                    </p:set>
                                  </p:childTnLst>
                                </p:cTn>
                              </p:par>
                              <p:par>
                                <p:cTn id="39" presetID="22" presetClass="exit" presetSubtype="2" fill="hold" nodeType="withEffect">
                                  <p:stCondLst>
                                    <p:cond delay="0"/>
                                  </p:stCondLst>
                                  <p:childTnLst>
                                    <p:animEffect transition="out" filter="wipe(right)">
                                      <p:cBhvr>
                                        <p:cTn id="40" dur="500"/>
                                        <p:tgtEl>
                                          <p:spTgt spid="13"/>
                                        </p:tgtEl>
                                      </p:cBhvr>
                                    </p:animEffect>
                                    <p:set>
                                      <p:cBhvr>
                                        <p:cTn id="41" dur="1" fill="hold">
                                          <p:stCondLst>
                                            <p:cond delay="499"/>
                                          </p:stCondLst>
                                        </p:cTn>
                                        <p:tgtEl>
                                          <p:spTgt spid="13"/>
                                        </p:tgtEl>
                                        <p:attrNameLst>
                                          <p:attrName>style.visibility</p:attrName>
                                        </p:attrNameLst>
                                      </p:cBhvr>
                                      <p:to>
                                        <p:strVal val="hidden"/>
                                      </p:to>
                                    </p:set>
                                  </p:childTnLst>
                                </p:cTn>
                              </p:par>
                              <p:par>
                                <p:cTn id="42" presetID="22" presetClass="exit" presetSubtype="2" fill="hold" nodeType="withEffect">
                                  <p:stCondLst>
                                    <p:cond delay="0"/>
                                  </p:stCondLst>
                                  <p:childTnLst>
                                    <p:animEffect transition="out" filter="wipe(right)">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par>
                                <p:cTn id="45" presetID="22" presetClass="exit" presetSubtype="2" fill="hold" nodeType="withEffect">
                                  <p:stCondLst>
                                    <p:cond delay="0"/>
                                  </p:stCondLst>
                                  <p:childTnLst>
                                    <p:animEffect transition="out" filter="wipe(right)">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par>
                                <p:cTn id="48" presetID="22" presetClass="exit" presetSubtype="2" fill="hold" nodeType="withEffect">
                                  <p:stCondLst>
                                    <p:cond delay="0"/>
                                  </p:stCondLst>
                                  <p:childTnLst>
                                    <p:animEffect transition="out" filter="wipe(right)">
                                      <p:cBhvr>
                                        <p:cTn id="49" dur="500"/>
                                        <p:tgtEl>
                                          <p:spTgt spid="11"/>
                                        </p:tgtEl>
                                      </p:cBhvr>
                                    </p:animEffect>
                                    <p:set>
                                      <p:cBhvr>
                                        <p:cTn id="50" dur="1" fill="hold">
                                          <p:stCondLst>
                                            <p:cond delay="499"/>
                                          </p:stCondLst>
                                        </p:cTn>
                                        <p:tgtEl>
                                          <p:spTgt spid="11"/>
                                        </p:tgtEl>
                                        <p:attrNameLst>
                                          <p:attrName>style.visibility</p:attrName>
                                        </p:attrNameLst>
                                      </p:cBhvr>
                                      <p:to>
                                        <p:strVal val="hidden"/>
                                      </p:to>
                                    </p:set>
                                  </p:childTnLst>
                                </p:cTn>
                              </p:par>
                              <p:par>
                                <p:cTn id="51" presetID="22" presetClass="entr" presetSubtype="8"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xit" presetSubtype="2" fill="hold" nodeType="withEffect">
                                  <p:stCondLst>
                                    <p:cond delay="0"/>
                                  </p:stCondLst>
                                  <p:childTnLst>
                                    <p:animEffect transition="out" filter="wipe(right)">
                                      <p:cBhvr>
                                        <p:cTn id="55" dur="500"/>
                                        <p:tgtEl>
                                          <p:spTgt spid="14"/>
                                        </p:tgtEl>
                                      </p:cBhvr>
                                    </p:animEffect>
                                    <p:set>
                                      <p:cBhvr>
                                        <p:cTn id="5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3757930" cy="521970"/>
          </a:xfrm>
          <a:prstGeom prst="rect">
            <a:avLst/>
          </a:prstGeom>
          <a:noFill/>
        </p:spPr>
        <p:txBody>
          <a:bodyPr wrap="none" rtlCol="0">
            <a:spAutoFit/>
          </a:bodyPr>
          <a:lstStyle/>
          <a:p>
            <a:pPr algn="l"/>
            <a:r>
              <a:rPr lang="zh-CN" altLang="en-US" sz="2800" b="1" dirty="0">
                <a:latin typeface="方正正中黑简体" panose="02000000000000000000" pitchFamily="2" charset="-122"/>
                <a:ea typeface="方正正中黑简体" panose="02000000000000000000" pitchFamily="2" charset="-122"/>
              </a:rPr>
              <a:t>任务四：强化组织保障</a:t>
            </a:r>
            <a:endParaRPr lang="zh-CN" altLang="en-US" sz="2800" b="1" dirty="0">
              <a:latin typeface="方正正中黑简体" panose="02000000000000000000" pitchFamily="2" charset="-122"/>
              <a:ea typeface="方正正中黑简体" panose="02000000000000000000" pitchFamily="2" charset="-122"/>
            </a:endParaRPr>
          </a:p>
        </p:txBody>
      </p:sp>
      <p:grpSp>
        <p:nvGrpSpPr>
          <p:cNvPr id="12" name="组合 11"/>
          <p:cNvGrpSpPr/>
          <p:nvPr/>
        </p:nvGrpSpPr>
        <p:grpSpPr>
          <a:xfrm>
            <a:off x="1050290" y="1502068"/>
            <a:ext cx="894715" cy="2583525"/>
            <a:chOff x="1058966" y="1854354"/>
            <a:chExt cx="885954" cy="2203844"/>
          </a:xfrm>
        </p:grpSpPr>
        <p:grpSp>
          <p:nvGrpSpPr>
            <p:cNvPr id="6" name="组合 5"/>
            <p:cNvGrpSpPr/>
            <p:nvPr/>
          </p:nvGrpSpPr>
          <p:grpSpPr>
            <a:xfrm>
              <a:off x="1058966" y="1854354"/>
              <a:ext cx="885954" cy="2148840"/>
              <a:chOff x="1058966" y="1854354"/>
              <a:chExt cx="885954" cy="2148840"/>
            </a:xfrm>
          </p:grpSpPr>
          <p:sp>
            <p:nvSpPr>
              <p:cNvPr id="9" name="等腰三角形 8"/>
              <p:cNvSpPr/>
              <p:nvPr/>
            </p:nvSpPr>
            <p:spPr>
              <a:xfrm rot="5400000">
                <a:off x="1830165" y="2714936"/>
                <a:ext cx="123255" cy="106255"/>
              </a:xfrm>
              <a:prstGeom prst="triangle">
                <a:avLst/>
              </a:prstGeom>
              <a:solidFill>
                <a:schemeClr val="accent5">
                  <a:lumMod val="60000"/>
                  <a:lumOff val="40000"/>
                </a:schemeClr>
              </a:solidFill>
              <a:ln>
                <a:noFill/>
              </a:ln>
              <a:effectLst>
                <a:outerShdw blurRad="127000" dist="635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058966" y="1854354"/>
                <a:ext cx="779690" cy="2148840"/>
              </a:xfrm>
              <a:prstGeom prst="roundRect">
                <a:avLst>
                  <a:gd name="adj" fmla="val 50000"/>
                </a:avLst>
              </a:prstGeom>
              <a:solidFill>
                <a:schemeClr val="accent5">
                  <a:lumMod val="60000"/>
                  <a:lumOff val="40000"/>
                </a:schemeClr>
              </a:solidFill>
              <a:ln>
                <a:noFill/>
              </a:ln>
              <a:effectLst>
                <a:outerShdw blurRad="127000" dist="635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文本框 6"/>
            <p:cNvSpPr txBox="1"/>
            <p:nvPr/>
          </p:nvSpPr>
          <p:spPr>
            <a:xfrm>
              <a:off x="1195621" y="1909358"/>
              <a:ext cx="485420" cy="2148840"/>
            </a:xfrm>
            <a:prstGeom prst="rect">
              <a:avLst/>
            </a:prstGeom>
            <a:noFill/>
          </p:spPr>
          <p:txBody>
            <a:bodyPr vert="eaVert" wrap="square" rtlCol="0">
              <a:spAutoFit/>
            </a:bodyPr>
            <a:lstStyle/>
            <a:p>
              <a:r>
                <a:rPr lang="zh-CN" altLang="en-US" sz="2000" b="1" dirty="0">
                  <a:solidFill>
                    <a:schemeClr val="bg1"/>
                  </a:solidFill>
                  <a:latin typeface="方正正中黑简体" panose="02000000000000000000" pitchFamily="2" charset="-122"/>
                  <a:ea typeface="方正正中黑简体" panose="02000000000000000000" pitchFamily="2" charset="-122"/>
                </a:rPr>
                <a:t>领导体制与工作机制</a:t>
              </a:r>
              <a:endParaRPr lang="zh-CN" altLang="en-US" sz="2000" b="1" dirty="0">
                <a:solidFill>
                  <a:schemeClr val="bg1"/>
                </a:solidFill>
                <a:latin typeface="方正正中黑简体" panose="02000000000000000000" pitchFamily="2" charset="-122"/>
                <a:ea typeface="方正正中黑简体" panose="02000000000000000000" pitchFamily="2" charset="-122"/>
              </a:endParaRPr>
            </a:p>
          </p:txBody>
        </p:sp>
      </p:grpSp>
      <p:grpSp>
        <p:nvGrpSpPr>
          <p:cNvPr id="13" name="组合 12"/>
          <p:cNvGrpSpPr/>
          <p:nvPr/>
        </p:nvGrpSpPr>
        <p:grpSpPr>
          <a:xfrm>
            <a:off x="10242228" y="4384913"/>
            <a:ext cx="885954" cy="1747676"/>
            <a:chOff x="10242228" y="4384913"/>
            <a:chExt cx="885954" cy="1747676"/>
          </a:xfrm>
        </p:grpSpPr>
        <p:sp>
          <p:nvSpPr>
            <p:cNvPr id="38" name="圆角矩形 37"/>
            <p:cNvSpPr/>
            <p:nvPr/>
          </p:nvSpPr>
          <p:spPr>
            <a:xfrm flipH="1">
              <a:off x="10348483" y="4384913"/>
              <a:ext cx="779699" cy="1747676"/>
            </a:xfrm>
            <a:prstGeom prst="roundRect">
              <a:avLst>
                <a:gd name="adj" fmla="val 50000"/>
              </a:avLst>
            </a:prstGeom>
            <a:solidFill>
              <a:schemeClr val="accent1">
                <a:lumMod val="75000"/>
              </a:schemeClr>
            </a:solidFill>
            <a:ln>
              <a:noFill/>
            </a:ln>
            <a:effectLst>
              <a:outerShdw blurRad="1270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6200000" flipH="1">
              <a:off x="10233728" y="5205621"/>
              <a:ext cx="123255" cy="106255"/>
            </a:xfrm>
            <a:prstGeom prst="triangle">
              <a:avLst/>
            </a:prstGeom>
            <a:solidFill>
              <a:schemeClr val="accent1">
                <a:lumMod val="75000"/>
              </a:schemeClr>
            </a:solidFill>
            <a:ln>
              <a:noFill/>
            </a:ln>
            <a:effectLst>
              <a:outerShdw blurRad="1270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417349" y="4635500"/>
              <a:ext cx="551815" cy="1310640"/>
            </a:xfrm>
            <a:prstGeom prst="rect">
              <a:avLst/>
            </a:prstGeom>
            <a:noFill/>
          </p:spPr>
          <p:txBody>
            <a:bodyPr vert="eaVert"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配套工作</a:t>
              </a:r>
              <a:endParaRPr lang="zh-CN" altLang="en-US" sz="2400" dirty="0">
                <a:solidFill>
                  <a:schemeClr val="bg1"/>
                </a:solidFill>
                <a:latin typeface="方正正中黑简体" panose="02000000000000000000" pitchFamily="2" charset="-122"/>
                <a:ea typeface="方正正中黑简体" panose="02000000000000000000" pitchFamily="2" charset="-122"/>
              </a:endParaRPr>
            </a:p>
          </p:txBody>
        </p:sp>
      </p:grpSp>
      <p:grpSp>
        <p:nvGrpSpPr>
          <p:cNvPr id="16" name="组合 15"/>
          <p:cNvGrpSpPr/>
          <p:nvPr/>
        </p:nvGrpSpPr>
        <p:grpSpPr>
          <a:xfrm>
            <a:off x="1050833" y="4384912"/>
            <a:ext cx="8999435" cy="1762431"/>
            <a:chOff x="1050833" y="4384912"/>
            <a:chExt cx="8999435" cy="1762431"/>
          </a:xfrm>
        </p:grpSpPr>
        <p:sp>
          <p:nvSpPr>
            <p:cNvPr id="39" name="圆角矩形 38"/>
            <p:cNvSpPr/>
            <p:nvPr/>
          </p:nvSpPr>
          <p:spPr>
            <a:xfrm flipH="1">
              <a:off x="1050833" y="4384912"/>
              <a:ext cx="8999435" cy="1747676"/>
            </a:xfrm>
            <a:prstGeom prst="roundRect">
              <a:avLst>
                <a:gd name="adj" fmla="val 50000"/>
              </a:avLst>
            </a:prstGeom>
            <a:solidFill>
              <a:schemeClr val="bg1">
                <a:lumMod val="85000"/>
              </a:schemeClr>
            </a:solidFill>
            <a:ln>
              <a:noFill/>
            </a:ln>
            <a:effectLst>
              <a:outerShdw blurRad="889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5" name="组合 54"/>
            <p:cNvGrpSpPr/>
            <p:nvPr/>
          </p:nvGrpSpPr>
          <p:grpSpPr>
            <a:xfrm>
              <a:off x="8287837" y="4384912"/>
              <a:ext cx="1762431" cy="1762431"/>
              <a:chOff x="8174344" y="3961571"/>
              <a:chExt cx="1762431" cy="1762431"/>
            </a:xfrm>
          </p:grpSpPr>
          <p:sp>
            <p:nvSpPr>
              <p:cNvPr id="40" name="椭圆 39"/>
              <p:cNvSpPr/>
              <p:nvPr/>
            </p:nvSpPr>
            <p:spPr>
              <a:xfrm flipH="1">
                <a:off x="8174344" y="3961571"/>
                <a:ext cx="1762431" cy="1762431"/>
              </a:xfrm>
              <a:prstGeom prst="ellipse">
                <a:avLst/>
              </a:prstGeom>
              <a:solidFill>
                <a:schemeClr val="accent1">
                  <a:lumMod val="75000"/>
                </a:schemeClr>
              </a:solidFill>
              <a:ln>
                <a:noFill/>
              </a:ln>
              <a:effectLst>
                <a:outerShdw blurRad="127000" dist="63500" dir="10800000" algn="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4" name="Freeform 24"/>
              <p:cNvSpPr>
                <a:spLocks noEditPoints="1"/>
              </p:cNvSpPr>
              <p:nvPr/>
            </p:nvSpPr>
            <p:spPr bwMode="auto">
              <a:xfrm>
                <a:off x="8863533" y="4096737"/>
                <a:ext cx="384052" cy="1492098"/>
              </a:xfrm>
              <a:custGeom>
                <a:avLst/>
                <a:gdLst>
                  <a:gd name="T0" fmla="*/ 4 w 207"/>
                  <a:gd name="T1" fmla="*/ 359 h 812"/>
                  <a:gd name="T2" fmla="*/ 18 w 207"/>
                  <a:gd name="T3" fmla="*/ 431 h 812"/>
                  <a:gd name="T4" fmla="*/ 18 w 207"/>
                  <a:gd name="T5" fmla="*/ 528 h 812"/>
                  <a:gd name="T6" fmla="*/ 34 w 207"/>
                  <a:gd name="T7" fmla="*/ 618 h 812"/>
                  <a:gd name="T8" fmla="*/ 41 w 207"/>
                  <a:gd name="T9" fmla="*/ 646 h 812"/>
                  <a:gd name="T10" fmla="*/ 63 w 207"/>
                  <a:gd name="T11" fmla="*/ 670 h 812"/>
                  <a:gd name="T12" fmla="*/ 73 w 207"/>
                  <a:gd name="T13" fmla="*/ 662 h 812"/>
                  <a:gd name="T14" fmla="*/ 58 w 207"/>
                  <a:gd name="T15" fmla="*/ 750 h 812"/>
                  <a:gd name="T16" fmla="*/ 51 w 207"/>
                  <a:gd name="T17" fmla="*/ 761 h 812"/>
                  <a:gd name="T18" fmla="*/ 34 w 207"/>
                  <a:gd name="T19" fmla="*/ 762 h 812"/>
                  <a:gd name="T20" fmla="*/ 30 w 207"/>
                  <a:gd name="T21" fmla="*/ 765 h 812"/>
                  <a:gd name="T22" fmla="*/ 36 w 207"/>
                  <a:gd name="T23" fmla="*/ 769 h 812"/>
                  <a:gd name="T24" fmla="*/ 25 w 207"/>
                  <a:gd name="T25" fmla="*/ 782 h 812"/>
                  <a:gd name="T26" fmla="*/ 53 w 207"/>
                  <a:gd name="T27" fmla="*/ 786 h 812"/>
                  <a:gd name="T28" fmla="*/ 71 w 207"/>
                  <a:gd name="T29" fmla="*/ 783 h 812"/>
                  <a:gd name="T30" fmla="*/ 97 w 207"/>
                  <a:gd name="T31" fmla="*/ 755 h 812"/>
                  <a:gd name="T32" fmla="*/ 101 w 207"/>
                  <a:gd name="T33" fmla="*/ 778 h 812"/>
                  <a:gd name="T34" fmla="*/ 105 w 207"/>
                  <a:gd name="T35" fmla="*/ 758 h 812"/>
                  <a:gd name="T36" fmla="*/ 113 w 207"/>
                  <a:gd name="T37" fmla="*/ 805 h 812"/>
                  <a:gd name="T38" fmla="*/ 151 w 207"/>
                  <a:gd name="T39" fmla="*/ 811 h 812"/>
                  <a:gd name="T40" fmla="*/ 156 w 207"/>
                  <a:gd name="T41" fmla="*/ 800 h 812"/>
                  <a:gd name="T42" fmla="*/ 138 w 207"/>
                  <a:gd name="T43" fmla="*/ 753 h 812"/>
                  <a:gd name="T44" fmla="*/ 137 w 207"/>
                  <a:gd name="T45" fmla="*/ 649 h 812"/>
                  <a:gd name="T46" fmla="*/ 158 w 207"/>
                  <a:gd name="T47" fmla="*/ 639 h 812"/>
                  <a:gd name="T48" fmla="*/ 161 w 207"/>
                  <a:gd name="T49" fmla="*/ 630 h 812"/>
                  <a:gd name="T50" fmla="*/ 159 w 207"/>
                  <a:gd name="T51" fmla="*/ 614 h 812"/>
                  <a:gd name="T52" fmla="*/ 154 w 207"/>
                  <a:gd name="T53" fmla="*/ 596 h 812"/>
                  <a:gd name="T54" fmla="*/ 159 w 207"/>
                  <a:gd name="T55" fmla="*/ 588 h 812"/>
                  <a:gd name="T56" fmla="*/ 161 w 207"/>
                  <a:gd name="T57" fmla="*/ 584 h 812"/>
                  <a:gd name="T58" fmla="*/ 161 w 207"/>
                  <a:gd name="T59" fmla="*/ 533 h 812"/>
                  <a:gd name="T60" fmla="*/ 152 w 207"/>
                  <a:gd name="T61" fmla="*/ 430 h 812"/>
                  <a:gd name="T62" fmla="*/ 184 w 207"/>
                  <a:gd name="T63" fmla="*/ 313 h 812"/>
                  <a:gd name="T64" fmla="*/ 189 w 207"/>
                  <a:gd name="T65" fmla="*/ 302 h 812"/>
                  <a:gd name="T66" fmla="*/ 201 w 207"/>
                  <a:gd name="T67" fmla="*/ 160 h 812"/>
                  <a:gd name="T68" fmla="*/ 180 w 207"/>
                  <a:gd name="T69" fmla="*/ 138 h 812"/>
                  <a:gd name="T70" fmla="*/ 157 w 207"/>
                  <a:gd name="T71" fmla="*/ 29 h 812"/>
                  <a:gd name="T72" fmla="*/ 141 w 207"/>
                  <a:gd name="T73" fmla="*/ 8 h 812"/>
                  <a:gd name="T74" fmla="*/ 115 w 207"/>
                  <a:gd name="T75" fmla="*/ 1 h 812"/>
                  <a:gd name="T76" fmla="*/ 85 w 207"/>
                  <a:gd name="T77" fmla="*/ 26 h 812"/>
                  <a:gd name="T78" fmla="*/ 63 w 207"/>
                  <a:gd name="T79" fmla="*/ 129 h 812"/>
                  <a:gd name="T80" fmla="*/ 38 w 207"/>
                  <a:gd name="T81" fmla="*/ 196 h 812"/>
                  <a:gd name="T82" fmla="*/ 37 w 207"/>
                  <a:gd name="T83" fmla="*/ 198 h 812"/>
                  <a:gd name="T84" fmla="*/ 30 w 207"/>
                  <a:gd name="T85" fmla="*/ 202 h 812"/>
                  <a:gd name="T86" fmla="*/ 29 w 207"/>
                  <a:gd name="T87" fmla="*/ 203 h 812"/>
                  <a:gd name="T88" fmla="*/ 24 w 207"/>
                  <a:gd name="T89" fmla="*/ 209 h 812"/>
                  <a:gd name="T90" fmla="*/ 37 w 207"/>
                  <a:gd name="T91" fmla="*/ 207 h 812"/>
                  <a:gd name="T92" fmla="*/ 36 w 207"/>
                  <a:gd name="T93" fmla="*/ 210 h 812"/>
                  <a:gd name="T94" fmla="*/ 3 w 207"/>
                  <a:gd name="T95" fmla="*/ 334 h 812"/>
                  <a:gd name="T96" fmla="*/ 32 w 207"/>
                  <a:gd name="T97" fmla="*/ 299 h 812"/>
                  <a:gd name="T98" fmla="*/ 40 w 207"/>
                  <a:gd name="T99" fmla="*/ 275 h 812"/>
                  <a:gd name="T100" fmla="*/ 37 w 207"/>
                  <a:gd name="T101" fmla="*/ 287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7" h="812">
                    <a:moveTo>
                      <a:pt x="3" y="354"/>
                    </a:moveTo>
                    <a:cubicBezTo>
                      <a:pt x="3" y="355"/>
                      <a:pt x="3" y="357"/>
                      <a:pt x="4" y="359"/>
                    </a:cubicBezTo>
                    <a:cubicBezTo>
                      <a:pt x="8" y="364"/>
                      <a:pt x="11" y="368"/>
                      <a:pt x="14" y="374"/>
                    </a:cubicBezTo>
                    <a:cubicBezTo>
                      <a:pt x="14" y="393"/>
                      <a:pt x="17" y="412"/>
                      <a:pt x="18" y="431"/>
                    </a:cubicBezTo>
                    <a:cubicBezTo>
                      <a:pt x="19" y="453"/>
                      <a:pt x="19" y="474"/>
                      <a:pt x="20" y="495"/>
                    </a:cubicBezTo>
                    <a:cubicBezTo>
                      <a:pt x="21" y="506"/>
                      <a:pt x="18" y="517"/>
                      <a:pt x="18" y="528"/>
                    </a:cubicBezTo>
                    <a:cubicBezTo>
                      <a:pt x="19" y="550"/>
                      <a:pt x="19" y="573"/>
                      <a:pt x="29" y="592"/>
                    </a:cubicBezTo>
                    <a:cubicBezTo>
                      <a:pt x="30" y="601"/>
                      <a:pt x="31" y="610"/>
                      <a:pt x="34" y="618"/>
                    </a:cubicBezTo>
                    <a:cubicBezTo>
                      <a:pt x="36" y="627"/>
                      <a:pt x="37" y="636"/>
                      <a:pt x="40" y="645"/>
                    </a:cubicBezTo>
                    <a:cubicBezTo>
                      <a:pt x="40" y="645"/>
                      <a:pt x="41" y="646"/>
                      <a:pt x="41" y="646"/>
                    </a:cubicBezTo>
                    <a:cubicBezTo>
                      <a:pt x="46" y="645"/>
                      <a:pt x="51" y="645"/>
                      <a:pt x="55" y="642"/>
                    </a:cubicBezTo>
                    <a:cubicBezTo>
                      <a:pt x="56" y="651"/>
                      <a:pt x="52" y="666"/>
                      <a:pt x="63" y="670"/>
                    </a:cubicBezTo>
                    <a:cubicBezTo>
                      <a:pt x="64" y="670"/>
                      <a:pt x="65" y="670"/>
                      <a:pt x="65" y="670"/>
                    </a:cubicBezTo>
                    <a:cubicBezTo>
                      <a:pt x="70" y="669"/>
                      <a:pt x="71" y="665"/>
                      <a:pt x="73" y="662"/>
                    </a:cubicBezTo>
                    <a:cubicBezTo>
                      <a:pt x="72" y="682"/>
                      <a:pt x="77" y="703"/>
                      <a:pt x="70" y="722"/>
                    </a:cubicBezTo>
                    <a:cubicBezTo>
                      <a:pt x="67" y="732"/>
                      <a:pt x="63" y="741"/>
                      <a:pt x="58" y="750"/>
                    </a:cubicBezTo>
                    <a:cubicBezTo>
                      <a:pt x="57" y="753"/>
                      <a:pt x="56" y="756"/>
                      <a:pt x="54" y="759"/>
                    </a:cubicBezTo>
                    <a:cubicBezTo>
                      <a:pt x="53" y="760"/>
                      <a:pt x="52" y="761"/>
                      <a:pt x="51" y="761"/>
                    </a:cubicBezTo>
                    <a:cubicBezTo>
                      <a:pt x="49" y="762"/>
                      <a:pt x="47" y="760"/>
                      <a:pt x="45" y="760"/>
                    </a:cubicBezTo>
                    <a:cubicBezTo>
                      <a:pt x="41" y="760"/>
                      <a:pt x="38" y="762"/>
                      <a:pt x="34" y="762"/>
                    </a:cubicBezTo>
                    <a:cubicBezTo>
                      <a:pt x="32" y="763"/>
                      <a:pt x="32" y="764"/>
                      <a:pt x="31" y="765"/>
                    </a:cubicBezTo>
                    <a:cubicBezTo>
                      <a:pt x="31" y="765"/>
                      <a:pt x="30" y="764"/>
                      <a:pt x="30" y="765"/>
                    </a:cubicBezTo>
                    <a:cubicBezTo>
                      <a:pt x="28" y="766"/>
                      <a:pt x="28" y="768"/>
                      <a:pt x="29" y="769"/>
                    </a:cubicBezTo>
                    <a:cubicBezTo>
                      <a:pt x="31" y="771"/>
                      <a:pt x="34" y="770"/>
                      <a:pt x="36" y="769"/>
                    </a:cubicBezTo>
                    <a:cubicBezTo>
                      <a:pt x="31" y="772"/>
                      <a:pt x="23" y="773"/>
                      <a:pt x="21" y="780"/>
                    </a:cubicBezTo>
                    <a:cubicBezTo>
                      <a:pt x="20" y="782"/>
                      <a:pt x="23" y="782"/>
                      <a:pt x="25" y="782"/>
                    </a:cubicBezTo>
                    <a:cubicBezTo>
                      <a:pt x="30" y="784"/>
                      <a:pt x="36" y="784"/>
                      <a:pt x="41" y="785"/>
                    </a:cubicBezTo>
                    <a:cubicBezTo>
                      <a:pt x="45" y="785"/>
                      <a:pt x="49" y="785"/>
                      <a:pt x="53" y="786"/>
                    </a:cubicBezTo>
                    <a:cubicBezTo>
                      <a:pt x="57" y="786"/>
                      <a:pt x="61" y="786"/>
                      <a:pt x="66" y="785"/>
                    </a:cubicBezTo>
                    <a:cubicBezTo>
                      <a:pt x="68" y="785"/>
                      <a:pt x="70" y="784"/>
                      <a:pt x="71" y="783"/>
                    </a:cubicBezTo>
                    <a:cubicBezTo>
                      <a:pt x="79" y="774"/>
                      <a:pt x="83" y="762"/>
                      <a:pt x="94" y="756"/>
                    </a:cubicBezTo>
                    <a:cubicBezTo>
                      <a:pt x="95" y="755"/>
                      <a:pt x="97" y="754"/>
                      <a:pt x="97" y="755"/>
                    </a:cubicBezTo>
                    <a:cubicBezTo>
                      <a:pt x="103" y="761"/>
                      <a:pt x="100" y="769"/>
                      <a:pt x="99" y="777"/>
                    </a:cubicBezTo>
                    <a:cubicBezTo>
                      <a:pt x="100" y="777"/>
                      <a:pt x="100" y="777"/>
                      <a:pt x="101" y="778"/>
                    </a:cubicBezTo>
                    <a:cubicBezTo>
                      <a:pt x="102" y="778"/>
                      <a:pt x="104" y="779"/>
                      <a:pt x="104" y="778"/>
                    </a:cubicBezTo>
                    <a:cubicBezTo>
                      <a:pt x="105" y="771"/>
                      <a:pt x="104" y="765"/>
                      <a:pt x="105" y="758"/>
                    </a:cubicBezTo>
                    <a:cubicBezTo>
                      <a:pt x="108" y="771"/>
                      <a:pt x="111" y="783"/>
                      <a:pt x="113" y="796"/>
                    </a:cubicBezTo>
                    <a:cubicBezTo>
                      <a:pt x="114" y="799"/>
                      <a:pt x="114" y="802"/>
                      <a:pt x="113" y="805"/>
                    </a:cubicBezTo>
                    <a:cubicBezTo>
                      <a:pt x="112" y="807"/>
                      <a:pt x="108" y="809"/>
                      <a:pt x="109" y="812"/>
                    </a:cubicBezTo>
                    <a:cubicBezTo>
                      <a:pt x="123" y="812"/>
                      <a:pt x="137" y="812"/>
                      <a:pt x="151" y="811"/>
                    </a:cubicBezTo>
                    <a:cubicBezTo>
                      <a:pt x="153" y="811"/>
                      <a:pt x="156" y="810"/>
                      <a:pt x="156" y="809"/>
                    </a:cubicBezTo>
                    <a:cubicBezTo>
                      <a:pt x="158" y="806"/>
                      <a:pt x="157" y="803"/>
                      <a:pt x="156" y="800"/>
                    </a:cubicBezTo>
                    <a:cubicBezTo>
                      <a:pt x="152" y="788"/>
                      <a:pt x="147" y="777"/>
                      <a:pt x="144" y="764"/>
                    </a:cubicBezTo>
                    <a:cubicBezTo>
                      <a:pt x="143" y="760"/>
                      <a:pt x="139" y="757"/>
                      <a:pt x="138" y="753"/>
                    </a:cubicBezTo>
                    <a:cubicBezTo>
                      <a:pt x="135" y="747"/>
                      <a:pt x="134" y="741"/>
                      <a:pt x="134" y="734"/>
                    </a:cubicBezTo>
                    <a:cubicBezTo>
                      <a:pt x="134" y="706"/>
                      <a:pt x="137" y="677"/>
                      <a:pt x="137" y="649"/>
                    </a:cubicBezTo>
                    <a:cubicBezTo>
                      <a:pt x="141" y="651"/>
                      <a:pt x="145" y="648"/>
                      <a:pt x="149" y="646"/>
                    </a:cubicBezTo>
                    <a:cubicBezTo>
                      <a:pt x="153" y="645"/>
                      <a:pt x="155" y="642"/>
                      <a:pt x="158" y="639"/>
                    </a:cubicBezTo>
                    <a:cubicBezTo>
                      <a:pt x="159" y="637"/>
                      <a:pt x="160" y="636"/>
                      <a:pt x="161" y="633"/>
                    </a:cubicBezTo>
                    <a:cubicBezTo>
                      <a:pt x="161" y="632"/>
                      <a:pt x="161" y="631"/>
                      <a:pt x="161" y="630"/>
                    </a:cubicBezTo>
                    <a:cubicBezTo>
                      <a:pt x="160" y="627"/>
                      <a:pt x="159" y="623"/>
                      <a:pt x="159" y="620"/>
                    </a:cubicBezTo>
                    <a:cubicBezTo>
                      <a:pt x="159" y="618"/>
                      <a:pt x="159" y="616"/>
                      <a:pt x="159" y="614"/>
                    </a:cubicBezTo>
                    <a:cubicBezTo>
                      <a:pt x="158" y="610"/>
                      <a:pt x="157" y="606"/>
                      <a:pt x="156" y="601"/>
                    </a:cubicBezTo>
                    <a:cubicBezTo>
                      <a:pt x="156" y="599"/>
                      <a:pt x="155" y="597"/>
                      <a:pt x="154" y="596"/>
                    </a:cubicBezTo>
                    <a:cubicBezTo>
                      <a:pt x="151" y="593"/>
                      <a:pt x="155" y="590"/>
                      <a:pt x="157" y="588"/>
                    </a:cubicBezTo>
                    <a:cubicBezTo>
                      <a:pt x="157" y="588"/>
                      <a:pt x="158" y="588"/>
                      <a:pt x="159" y="588"/>
                    </a:cubicBezTo>
                    <a:cubicBezTo>
                      <a:pt x="160" y="587"/>
                      <a:pt x="160" y="586"/>
                      <a:pt x="160" y="584"/>
                    </a:cubicBezTo>
                    <a:cubicBezTo>
                      <a:pt x="160" y="585"/>
                      <a:pt x="161" y="584"/>
                      <a:pt x="161" y="584"/>
                    </a:cubicBezTo>
                    <a:cubicBezTo>
                      <a:pt x="164" y="572"/>
                      <a:pt x="163" y="560"/>
                      <a:pt x="163" y="548"/>
                    </a:cubicBezTo>
                    <a:cubicBezTo>
                      <a:pt x="163" y="543"/>
                      <a:pt x="161" y="538"/>
                      <a:pt x="161" y="533"/>
                    </a:cubicBezTo>
                    <a:cubicBezTo>
                      <a:pt x="161" y="525"/>
                      <a:pt x="163" y="516"/>
                      <a:pt x="162" y="508"/>
                    </a:cubicBezTo>
                    <a:cubicBezTo>
                      <a:pt x="160" y="482"/>
                      <a:pt x="156" y="457"/>
                      <a:pt x="152" y="430"/>
                    </a:cubicBezTo>
                    <a:cubicBezTo>
                      <a:pt x="147" y="398"/>
                      <a:pt x="151" y="366"/>
                      <a:pt x="159" y="334"/>
                    </a:cubicBezTo>
                    <a:cubicBezTo>
                      <a:pt x="166" y="326"/>
                      <a:pt x="174" y="319"/>
                      <a:pt x="184" y="313"/>
                    </a:cubicBezTo>
                    <a:cubicBezTo>
                      <a:pt x="186" y="312"/>
                      <a:pt x="188" y="310"/>
                      <a:pt x="188" y="307"/>
                    </a:cubicBezTo>
                    <a:cubicBezTo>
                      <a:pt x="188" y="306"/>
                      <a:pt x="188" y="304"/>
                      <a:pt x="189" y="302"/>
                    </a:cubicBezTo>
                    <a:cubicBezTo>
                      <a:pt x="199" y="271"/>
                      <a:pt x="203" y="239"/>
                      <a:pt x="205" y="206"/>
                    </a:cubicBezTo>
                    <a:cubicBezTo>
                      <a:pt x="206" y="191"/>
                      <a:pt x="207" y="174"/>
                      <a:pt x="201" y="160"/>
                    </a:cubicBezTo>
                    <a:cubicBezTo>
                      <a:pt x="198" y="154"/>
                      <a:pt x="192" y="151"/>
                      <a:pt x="186" y="149"/>
                    </a:cubicBezTo>
                    <a:cubicBezTo>
                      <a:pt x="186" y="144"/>
                      <a:pt x="182" y="142"/>
                      <a:pt x="180" y="138"/>
                    </a:cubicBezTo>
                    <a:cubicBezTo>
                      <a:pt x="178" y="134"/>
                      <a:pt x="177" y="130"/>
                      <a:pt x="176" y="126"/>
                    </a:cubicBezTo>
                    <a:cubicBezTo>
                      <a:pt x="172" y="92"/>
                      <a:pt x="170" y="59"/>
                      <a:pt x="157" y="29"/>
                    </a:cubicBezTo>
                    <a:cubicBezTo>
                      <a:pt x="155" y="24"/>
                      <a:pt x="153" y="21"/>
                      <a:pt x="150" y="17"/>
                    </a:cubicBezTo>
                    <a:cubicBezTo>
                      <a:pt x="148" y="13"/>
                      <a:pt x="145" y="10"/>
                      <a:pt x="141" y="8"/>
                    </a:cubicBezTo>
                    <a:cubicBezTo>
                      <a:pt x="134" y="4"/>
                      <a:pt x="127" y="1"/>
                      <a:pt x="120" y="1"/>
                    </a:cubicBezTo>
                    <a:cubicBezTo>
                      <a:pt x="118" y="0"/>
                      <a:pt x="117" y="0"/>
                      <a:pt x="115" y="1"/>
                    </a:cubicBezTo>
                    <a:cubicBezTo>
                      <a:pt x="114" y="1"/>
                      <a:pt x="113" y="2"/>
                      <a:pt x="112" y="2"/>
                    </a:cubicBezTo>
                    <a:cubicBezTo>
                      <a:pt x="98" y="0"/>
                      <a:pt x="90" y="15"/>
                      <a:pt x="85" y="26"/>
                    </a:cubicBezTo>
                    <a:cubicBezTo>
                      <a:pt x="81" y="33"/>
                      <a:pt x="79" y="40"/>
                      <a:pt x="77" y="48"/>
                    </a:cubicBezTo>
                    <a:cubicBezTo>
                      <a:pt x="70" y="75"/>
                      <a:pt x="69" y="101"/>
                      <a:pt x="63" y="129"/>
                    </a:cubicBezTo>
                    <a:cubicBezTo>
                      <a:pt x="60" y="146"/>
                      <a:pt x="55" y="161"/>
                      <a:pt x="45" y="176"/>
                    </a:cubicBezTo>
                    <a:cubicBezTo>
                      <a:pt x="41" y="182"/>
                      <a:pt x="37" y="189"/>
                      <a:pt x="38" y="196"/>
                    </a:cubicBezTo>
                    <a:cubicBezTo>
                      <a:pt x="38" y="196"/>
                      <a:pt x="36" y="196"/>
                      <a:pt x="36" y="197"/>
                    </a:cubicBezTo>
                    <a:cubicBezTo>
                      <a:pt x="36" y="197"/>
                      <a:pt x="37" y="197"/>
                      <a:pt x="37" y="198"/>
                    </a:cubicBezTo>
                    <a:cubicBezTo>
                      <a:pt x="32" y="200"/>
                      <a:pt x="27" y="201"/>
                      <a:pt x="22" y="201"/>
                    </a:cubicBezTo>
                    <a:cubicBezTo>
                      <a:pt x="25" y="202"/>
                      <a:pt x="27" y="203"/>
                      <a:pt x="30" y="202"/>
                    </a:cubicBezTo>
                    <a:cubicBezTo>
                      <a:pt x="30" y="202"/>
                      <a:pt x="31" y="203"/>
                      <a:pt x="31" y="203"/>
                    </a:cubicBezTo>
                    <a:cubicBezTo>
                      <a:pt x="30" y="203"/>
                      <a:pt x="30" y="203"/>
                      <a:pt x="29" y="203"/>
                    </a:cubicBezTo>
                    <a:cubicBezTo>
                      <a:pt x="30" y="205"/>
                      <a:pt x="31" y="204"/>
                      <a:pt x="32" y="205"/>
                    </a:cubicBezTo>
                    <a:cubicBezTo>
                      <a:pt x="30" y="207"/>
                      <a:pt x="27" y="208"/>
                      <a:pt x="24" y="209"/>
                    </a:cubicBezTo>
                    <a:cubicBezTo>
                      <a:pt x="28" y="210"/>
                      <a:pt x="31" y="208"/>
                      <a:pt x="34" y="207"/>
                    </a:cubicBezTo>
                    <a:cubicBezTo>
                      <a:pt x="35" y="207"/>
                      <a:pt x="36" y="207"/>
                      <a:pt x="37" y="207"/>
                    </a:cubicBezTo>
                    <a:cubicBezTo>
                      <a:pt x="35" y="209"/>
                      <a:pt x="33" y="209"/>
                      <a:pt x="31" y="209"/>
                    </a:cubicBezTo>
                    <a:cubicBezTo>
                      <a:pt x="33" y="210"/>
                      <a:pt x="34" y="210"/>
                      <a:pt x="36" y="210"/>
                    </a:cubicBezTo>
                    <a:cubicBezTo>
                      <a:pt x="28" y="234"/>
                      <a:pt x="17" y="257"/>
                      <a:pt x="8" y="280"/>
                    </a:cubicBezTo>
                    <a:cubicBezTo>
                      <a:pt x="2" y="298"/>
                      <a:pt x="0" y="316"/>
                      <a:pt x="3" y="334"/>
                    </a:cubicBezTo>
                    <a:cubicBezTo>
                      <a:pt x="4" y="343"/>
                      <a:pt x="4" y="350"/>
                      <a:pt x="3" y="354"/>
                    </a:cubicBezTo>
                    <a:close/>
                    <a:moveTo>
                      <a:pt x="32" y="299"/>
                    </a:moveTo>
                    <a:cubicBezTo>
                      <a:pt x="32" y="299"/>
                      <a:pt x="33" y="295"/>
                      <a:pt x="34" y="292"/>
                    </a:cubicBezTo>
                    <a:cubicBezTo>
                      <a:pt x="35" y="290"/>
                      <a:pt x="40" y="275"/>
                      <a:pt x="40" y="275"/>
                    </a:cubicBezTo>
                    <a:cubicBezTo>
                      <a:pt x="41" y="275"/>
                      <a:pt x="42" y="276"/>
                      <a:pt x="42" y="276"/>
                    </a:cubicBezTo>
                    <a:cubicBezTo>
                      <a:pt x="42" y="276"/>
                      <a:pt x="40" y="281"/>
                      <a:pt x="37" y="287"/>
                    </a:cubicBezTo>
                    <a:cubicBezTo>
                      <a:pt x="35" y="294"/>
                      <a:pt x="32" y="299"/>
                      <a:pt x="32" y="299"/>
                    </a:cubicBezTo>
                    <a:close/>
                  </a:path>
                </a:pathLst>
              </a:custGeom>
              <a:solidFill>
                <a:schemeClr val="bg1"/>
              </a:solidFill>
              <a:ln>
                <a:noFill/>
              </a:ln>
            </p:spPr>
            <p:txBody>
              <a:bodyPr vert="horz" wrap="square" lIns="91440" tIns="45720" rIns="91440" bIns="45720" numCol="1" anchor="t" anchorCtr="0" compatLnSpc="1"/>
              <a:lstStyle/>
              <a:p>
                <a:endParaRPr lang="zh-CN" altLang="en-US" sz="2000"/>
              </a:p>
            </p:txBody>
          </p:sp>
        </p:grpSp>
        <p:sp>
          <p:nvSpPr>
            <p:cNvPr id="33" name="矩形 32"/>
            <p:cNvSpPr/>
            <p:nvPr/>
          </p:nvSpPr>
          <p:spPr>
            <a:xfrm>
              <a:off x="1571404" y="4502013"/>
              <a:ext cx="6308198" cy="1630045"/>
            </a:xfrm>
            <a:prstGeom prst="rect">
              <a:avLst/>
            </a:prstGeom>
          </p:spPr>
          <p:txBody>
            <a:bodyPr wrap="square">
              <a:spAutoFit/>
            </a:bodyPr>
            <a:lstStyle/>
            <a:p>
              <a:pPr algn="just">
                <a:spcAft>
                  <a:spcPts val="0"/>
                </a:spcAft>
              </a:pPr>
              <a:r>
                <a:rPr lang="en-US"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1.</a:t>
              </a:r>
              <a:r>
                <a:rPr alt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财政</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资金投入；</a:t>
              </a:r>
              <a:r>
                <a:rPr alt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慈善捐赠、社区基金会等社会资金</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a:t>
              </a:r>
              <a:endPar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just">
                <a:spcAft>
                  <a:spcPts val="0"/>
                </a:spcAft>
              </a:pPr>
              <a:r>
                <a:rPr lang="en-US"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2.</a:t>
              </a:r>
              <a:r>
                <a:rPr alt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社区工作者队伍建设</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：社工的天花板问题？</a:t>
              </a:r>
              <a:endPar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just">
                <a:spcAft>
                  <a:spcPts val="0"/>
                </a:spcAft>
              </a:pPr>
              <a:r>
                <a:rPr lang="en-US" alt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3.</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相关配套政策、社区治理标准体系制订？</a:t>
              </a:r>
              <a:endPar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just">
                <a:spcAft>
                  <a:spcPts val="0"/>
                </a:spcAft>
              </a:pPr>
              <a:r>
                <a:rPr lang="en-US" alt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4.</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传统媒体和新媒体的参与、宣传、支持、</a:t>
              </a:r>
              <a:r>
                <a:rPr lang="zh-CN" sz="2000" b="1"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监督</a:t>
              </a:r>
              <a:r>
                <a:rPr lang="zh-CN" sz="2000" b="1"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sym typeface="+mn-ea"/>
                </a:rPr>
                <a:t>作用</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以及</a:t>
              </a:r>
              <a:r>
                <a:rPr lang="zh-CN" sz="2000" b="1"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如何进行舆情治理</a:t>
              </a:r>
              <a:r>
                <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a:t>
              </a:r>
              <a:endParaRPr lang="zh-CN" sz="20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15" name="组合 14"/>
          <p:cNvGrpSpPr/>
          <p:nvPr/>
        </p:nvGrpSpPr>
        <p:grpSpPr>
          <a:xfrm>
            <a:off x="2190895" y="1951538"/>
            <a:ext cx="8953552" cy="1783069"/>
            <a:chOff x="2190895" y="1951538"/>
            <a:chExt cx="8953552" cy="1783069"/>
          </a:xfrm>
        </p:grpSpPr>
        <p:sp>
          <p:nvSpPr>
            <p:cNvPr id="11" name="圆角矩形 10"/>
            <p:cNvSpPr/>
            <p:nvPr/>
          </p:nvSpPr>
          <p:spPr>
            <a:xfrm>
              <a:off x="2190895" y="1951538"/>
              <a:ext cx="8953552" cy="1747676"/>
            </a:xfrm>
            <a:prstGeom prst="roundRect">
              <a:avLst>
                <a:gd name="adj" fmla="val 50000"/>
              </a:avLst>
            </a:prstGeom>
            <a:solidFill>
              <a:schemeClr val="bg1">
                <a:lumMod val="85000"/>
              </a:schemeClr>
            </a:solidFill>
            <a:ln>
              <a:noFill/>
            </a:ln>
            <a:effectLst>
              <a:outerShdw blurRad="1143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90895" y="1972176"/>
              <a:ext cx="1762431" cy="1762431"/>
            </a:xfrm>
            <a:prstGeom prst="ellipse">
              <a:avLst/>
            </a:prstGeom>
            <a:solidFill>
              <a:schemeClr val="accent5">
                <a:lumMod val="60000"/>
                <a:lumOff val="40000"/>
              </a:schemeClr>
            </a:solidFill>
            <a:ln>
              <a:noFill/>
            </a:ln>
            <a:effectLst>
              <a:outerShdw blurRad="127000" dist="635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199301" y="2412307"/>
              <a:ext cx="6308198" cy="1198880"/>
            </a:xfrm>
            <a:prstGeom prst="rect">
              <a:avLst/>
            </a:prstGeom>
          </p:spPr>
          <p:txBody>
            <a:bodyPr wrap="square">
              <a:spAutoFit/>
            </a:bodyPr>
            <a:lstStyle/>
            <a:p>
              <a:pPr algn="just">
                <a:spcAft>
                  <a:spcPts val="0"/>
                </a:spcAft>
              </a:pPr>
              <a:r>
                <a:rPr lang="zh-CN" sz="24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如何完善党的领导？</a:t>
              </a:r>
              <a:endParaRPr lang="zh-CN" sz="24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just">
                <a:spcAft>
                  <a:spcPts val="0"/>
                </a:spcAft>
              </a:pPr>
              <a:r>
                <a:rPr lang="zh-CN" sz="2400" kern="100" dirty="0">
                  <a:solidFill>
                    <a:schemeClr val="accent5">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    </a:t>
              </a:r>
              <a:r>
                <a:rPr lang="en-US" altLang="zh-CN" sz="2400" b="1" kern="100" dirty="0">
                  <a:solidFill>
                    <a:srgbClr val="FF0000"/>
                  </a:solidFill>
                  <a:latin typeface="楷体" panose="02010609060101010101" charset="-122"/>
                  <a:ea typeface="楷体" panose="02010609060101010101" charset="-122"/>
                  <a:cs typeface="楷体" panose="02010609060101010101" charset="-122"/>
                </a:rPr>
                <a:t>——</a:t>
              </a:r>
              <a:r>
                <a:rPr altLang="zh-CN" sz="2400" b="1" kern="100" dirty="0">
                  <a:solidFill>
                    <a:srgbClr val="FF0000"/>
                  </a:solidFill>
                  <a:latin typeface="楷体" panose="02010609060101010101" charset="-122"/>
                  <a:ea typeface="楷体" panose="02010609060101010101" charset="-122"/>
                  <a:cs typeface="楷体" panose="02010609060101010101" charset="-122"/>
                </a:rPr>
                <a:t>建立以社区居民满意度为主要衡量标准的社区治理评价体系和评价结果公开机制</a:t>
              </a:r>
              <a:endParaRPr altLang="zh-CN" sz="2400" b="1" kern="100" dirty="0">
                <a:solidFill>
                  <a:srgbClr val="FF0000"/>
                </a:solidFill>
                <a:latin typeface="楷体" panose="02010609060101010101" charset="-122"/>
                <a:ea typeface="楷体" panose="02010609060101010101" charset="-122"/>
                <a:cs typeface="楷体" panose="02010609060101010101" charset="-122"/>
              </a:endParaRPr>
            </a:p>
          </p:txBody>
        </p:sp>
        <p:grpSp>
          <p:nvGrpSpPr>
            <p:cNvPr id="22" name="Group 13"/>
            <p:cNvGrpSpPr>
              <a:grpSpLocks noChangeAspect="1"/>
            </p:cNvGrpSpPr>
            <p:nvPr/>
          </p:nvGrpSpPr>
          <p:grpSpPr bwMode="auto">
            <a:xfrm>
              <a:off x="2848971" y="2078413"/>
              <a:ext cx="446277" cy="1493926"/>
              <a:chOff x="3468" y="909"/>
              <a:chExt cx="751" cy="2514"/>
            </a:xfrm>
            <a:solidFill>
              <a:schemeClr val="bg1"/>
            </a:solidFill>
          </p:grpSpPr>
          <p:sp>
            <p:nvSpPr>
              <p:cNvPr id="24" name="Freeform 14"/>
              <p:cNvSpPr/>
              <p:nvPr/>
            </p:nvSpPr>
            <p:spPr bwMode="auto">
              <a:xfrm>
                <a:off x="3468" y="909"/>
                <a:ext cx="751" cy="2514"/>
              </a:xfrm>
              <a:custGeom>
                <a:avLst/>
                <a:gdLst>
                  <a:gd name="T0" fmla="*/ 236 w 315"/>
                  <a:gd name="T1" fmla="*/ 339 h 1061"/>
                  <a:gd name="T2" fmla="*/ 285 w 315"/>
                  <a:gd name="T3" fmla="*/ 288 h 1061"/>
                  <a:gd name="T4" fmla="*/ 261 w 315"/>
                  <a:gd name="T5" fmla="*/ 261 h 1061"/>
                  <a:gd name="T6" fmla="*/ 220 w 315"/>
                  <a:gd name="T7" fmla="*/ 205 h 1061"/>
                  <a:gd name="T8" fmla="*/ 183 w 315"/>
                  <a:gd name="T9" fmla="*/ 141 h 1061"/>
                  <a:gd name="T10" fmla="*/ 174 w 315"/>
                  <a:gd name="T11" fmla="*/ 106 h 1061"/>
                  <a:gd name="T12" fmla="*/ 175 w 315"/>
                  <a:gd name="T13" fmla="*/ 73 h 1061"/>
                  <a:gd name="T14" fmla="*/ 135 w 315"/>
                  <a:gd name="T15" fmla="*/ 0 h 1061"/>
                  <a:gd name="T16" fmla="*/ 78 w 315"/>
                  <a:gd name="T17" fmla="*/ 38 h 1061"/>
                  <a:gd name="T18" fmla="*/ 78 w 315"/>
                  <a:gd name="T19" fmla="*/ 75 h 1061"/>
                  <a:gd name="T20" fmla="*/ 87 w 315"/>
                  <a:gd name="T21" fmla="*/ 106 h 1061"/>
                  <a:gd name="T22" fmla="*/ 92 w 315"/>
                  <a:gd name="T23" fmla="*/ 135 h 1061"/>
                  <a:gd name="T24" fmla="*/ 83 w 315"/>
                  <a:gd name="T25" fmla="*/ 145 h 1061"/>
                  <a:gd name="T26" fmla="*/ 8 w 315"/>
                  <a:gd name="T27" fmla="*/ 210 h 1061"/>
                  <a:gd name="T28" fmla="*/ 9 w 315"/>
                  <a:gd name="T29" fmla="*/ 312 h 1061"/>
                  <a:gd name="T30" fmla="*/ 31 w 315"/>
                  <a:gd name="T31" fmla="*/ 388 h 1061"/>
                  <a:gd name="T32" fmla="*/ 30 w 315"/>
                  <a:gd name="T33" fmla="*/ 421 h 1061"/>
                  <a:gd name="T34" fmla="*/ 24 w 315"/>
                  <a:gd name="T35" fmla="*/ 723 h 1061"/>
                  <a:gd name="T36" fmla="*/ 25 w 315"/>
                  <a:gd name="T37" fmla="*/ 961 h 1061"/>
                  <a:gd name="T38" fmla="*/ 31 w 315"/>
                  <a:gd name="T39" fmla="*/ 991 h 1061"/>
                  <a:gd name="T40" fmla="*/ 93 w 315"/>
                  <a:gd name="T41" fmla="*/ 1054 h 1061"/>
                  <a:gd name="T42" fmla="*/ 95 w 315"/>
                  <a:gd name="T43" fmla="*/ 991 h 1061"/>
                  <a:gd name="T44" fmla="*/ 124 w 315"/>
                  <a:gd name="T45" fmla="*/ 807 h 1061"/>
                  <a:gd name="T46" fmla="*/ 140 w 315"/>
                  <a:gd name="T47" fmla="*/ 686 h 1061"/>
                  <a:gd name="T48" fmla="*/ 158 w 315"/>
                  <a:gd name="T49" fmla="*/ 868 h 1061"/>
                  <a:gd name="T50" fmla="*/ 166 w 315"/>
                  <a:gd name="T51" fmla="*/ 966 h 1061"/>
                  <a:gd name="T52" fmla="*/ 179 w 315"/>
                  <a:gd name="T53" fmla="*/ 986 h 1061"/>
                  <a:gd name="T54" fmla="*/ 210 w 315"/>
                  <a:gd name="T55" fmla="*/ 989 h 1061"/>
                  <a:gd name="T56" fmla="*/ 294 w 315"/>
                  <a:gd name="T57" fmla="*/ 1009 h 1061"/>
                  <a:gd name="T58" fmla="*/ 282 w 315"/>
                  <a:gd name="T59" fmla="*/ 977 h 1061"/>
                  <a:gd name="T60" fmla="*/ 253 w 315"/>
                  <a:gd name="T61" fmla="*/ 954 h 1061"/>
                  <a:gd name="T62" fmla="*/ 237 w 315"/>
                  <a:gd name="T63" fmla="*/ 793 h 1061"/>
                  <a:gd name="T64" fmla="*/ 218 w 315"/>
                  <a:gd name="T65" fmla="*/ 472 h 1061"/>
                  <a:gd name="T66" fmla="*/ 214 w 315"/>
                  <a:gd name="T67" fmla="*/ 409 h 1061"/>
                  <a:gd name="T68" fmla="*/ 207 w 315"/>
                  <a:gd name="T69" fmla="*/ 386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5" h="1061">
                    <a:moveTo>
                      <a:pt x="206" y="361"/>
                    </a:moveTo>
                    <a:cubicBezTo>
                      <a:pt x="206" y="361"/>
                      <a:pt x="234" y="346"/>
                      <a:pt x="236" y="339"/>
                    </a:cubicBezTo>
                    <a:cubicBezTo>
                      <a:pt x="236" y="339"/>
                      <a:pt x="266" y="362"/>
                      <a:pt x="283" y="345"/>
                    </a:cubicBezTo>
                    <a:cubicBezTo>
                      <a:pt x="300" y="328"/>
                      <a:pt x="289" y="297"/>
                      <a:pt x="285" y="288"/>
                    </a:cubicBezTo>
                    <a:cubicBezTo>
                      <a:pt x="282" y="279"/>
                      <a:pt x="263" y="259"/>
                      <a:pt x="263" y="259"/>
                    </a:cubicBezTo>
                    <a:cubicBezTo>
                      <a:pt x="261" y="261"/>
                      <a:pt x="261" y="261"/>
                      <a:pt x="261" y="261"/>
                    </a:cubicBezTo>
                    <a:cubicBezTo>
                      <a:pt x="261" y="261"/>
                      <a:pt x="235" y="238"/>
                      <a:pt x="235" y="232"/>
                    </a:cubicBezTo>
                    <a:cubicBezTo>
                      <a:pt x="235" y="225"/>
                      <a:pt x="225" y="210"/>
                      <a:pt x="220" y="205"/>
                    </a:cubicBezTo>
                    <a:cubicBezTo>
                      <a:pt x="215" y="201"/>
                      <a:pt x="196" y="199"/>
                      <a:pt x="193" y="173"/>
                    </a:cubicBezTo>
                    <a:cubicBezTo>
                      <a:pt x="189" y="147"/>
                      <a:pt x="189" y="143"/>
                      <a:pt x="183" y="141"/>
                    </a:cubicBezTo>
                    <a:cubicBezTo>
                      <a:pt x="177" y="140"/>
                      <a:pt x="162" y="136"/>
                      <a:pt x="162" y="136"/>
                    </a:cubicBezTo>
                    <a:cubicBezTo>
                      <a:pt x="162" y="136"/>
                      <a:pt x="174" y="112"/>
                      <a:pt x="174" y="106"/>
                    </a:cubicBezTo>
                    <a:cubicBezTo>
                      <a:pt x="174" y="101"/>
                      <a:pt x="174" y="98"/>
                      <a:pt x="175" y="95"/>
                    </a:cubicBezTo>
                    <a:cubicBezTo>
                      <a:pt x="177" y="91"/>
                      <a:pt x="177" y="79"/>
                      <a:pt x="175" y="73"/>
                    </a:cubicBezTo>
                    <a:cubicBezTo>
                      <a:pt x="174" y="67"/>
                      <a:pt x="173" y="38"/>
                      <a:pt x="168" y="29"/>
                    </a:cubicBezTo>
                    <a:cubicBezTo>
                      <a:pt x="163" y="20"/>
                      <a:pt x="155" y="0"/>
                      <a:pt x="135" y="0"/>
                    </a:cubicBezTo>
                    <a:cubicBezTo>
                      <a:pt x="114" y="0"/>
                      <a:pt x="101" y="7"/>
                      <a:pt x="99" y="9"/>
                    </a:cubicBezTo>
                    <a:cubicBezTo>
                      <a:pt x="96" y="12"/>
                      <a:pt x="78" y="31"/>
                      <a:pt x="78" y="38"/>
                    </a:cubicBezTo>
                    <a:cubicBezTo>
                      <a:pt x="78" y="45"/>
                      <a:pt x="79" y="55"/>
                      <a:pt x="77" y="59"/>
                    </a:cubicBezTo>
                    <a:cubicBezTo>
                      <a:pt x="75" y="64"/>
                      <a:pt x="76" y="71"/>
                      <a:pt x="78" y="75"/>
                    </a:cubicBezTo>
                    <a:cubicBezTo>
                      <a:pt x="78" y="75"/>
                      <a:pt x="77" y="85"/>
                      <a:pt x="79" y="92"/>
                    </a:cubicBezTo>
                    <a:cubicBezTo>
                      <a:pt x="81" y="99"/>
                      <a:pt x="87" y="106"/>
                      <a:pt x="87" y="106"/>
                    </a:cubicBezTo>
                    <a:cubicBezTo>
                      <a:pt x="87" y="106"/>
                      <a:pt x="90" y="115"/>
                      <a:pt x="93" y="117"/>
                    </a:cubicBezTo>
                    <a:cubicBezTo>
                      <a:pt x="93" y="117"/>
                      <a:pt x="96" y="128"/>
                      <a:pt x="92" y="135"/>
                    </a:cubicBezTo>
                    <a:cubicBezTo>
                      <a:pt x="89" y="142"/>
                      <a:pt x="85" y="146"/>
                      <a:pt x="85" y="146"/>
                    </a:cubicBezTo>
                    <a:cubicBezTo>
                      <a:pt x="83" y="145"/>
                      <a:pt x="83" y="145"/>
                      <a:pt x="83" y="145"/>
                    </a:cubicBezTo>
                    <a:cubicBezTo>
                      <a:pt x="83" y="145"/>
                      <a:pt x="53" y="163"/>
                      <a:pt x="41" y="167"/>
                    </a:cubicBezTo>
                    <a:cubicBezTo>
                      <a:pt x="28" y="171"/>
                      <a:pt x="8" y="193"/>
                      <a:pt x="8" y="210"/>
                    </a:cubicBezTo>
                    <a:cubicBezTo>
                      <a:pt x="8" y="228"/>
                      <a:pt x="0" y="249"/>
                      <a:pt x="3" y="264"/>
                    </a:cubicBezTo>
                    <a:cubicBezTo>
                      <a:pt x="6" y="279"/>
                      <a:pt x="4" y="302"/>
                      <a:pt x="9" y="312"/>
                    </a:cubicBezTo>
                    <a:cubicBezTo>
                      <a:pt x="14" y="323"/>
                      <a:pt x="21" y="345"/>
                      <a:pt x="23" y="356"/>
                    </a:cubicBezTo>
                    <a:cubicBezTo>
                      <a:pt x="26" y="366"/>
                      <a:pt x="28" y="386"/>
                      <a:pt x="31" y="388"/>
                    </a:cubicBezTo>
                    <a:cubicBezTo>
                      <a:pt x="34" y="391"/>
                      <a:pt x="36" y="397"/>
                      <a:pt x="41" y="395"/>
                    </a:cubicBezTo>
                    <a:cubicBezTo>
                      <a:pt x="41" y="395"/>
                      <a:pt x="38" y="409"/>
                      <a:pt x="30" y="421"/>
                    </a:cubicBezTo>
                    <a:cubicBezTo>
                      <a:pt x="23" y="432"/>
                      <a:pt x="16" y="494"/>
                      <a:pt x="16" y="530"/>
                    </a:cubicBezTo>
                    <a:cubicBezTo>
                      <a:pt x="16" y="567"/>
                      <a:pt x="24" y="683"/>
                      <a:pt x="24" y="723"/>
                    </a:cubicBezTo>
                    <a:cubicBezTo>
                      <a:pt x="24" y="762"/>
                      <a:pt x="25" y="865"/>
                      <a:pt x="25" y="887"/>
                    </a:cubicBezTo>
                    <a:cubicBezTo>
                      <a:pt x="25" y="908"/>
                      <a:pt x="25" y="949"/>
                      <a:pt x="25" y="961"/>
                    </a:cubicBezTo>
                    <a:cubicBezTo>
                      <a:pt x="25" y="974"/>
                      <a:pt x="24" y="991"/>
                      <a:pt x="24" y="991"/>
                    </a:cubicBezTo>
                    <a:cubicBezTo>
                      <a:pt x="31" y="991"/>
                      <a:pt x="31" y="991"/>
                      <a:pt x="31" y="991"/>
                    </a:cubicBezTo>
                    <a:cubicBezTo>
                      <a:pt x="31" y="991"/>
                      <a:pt x="43" y="1004"/>
                      <a:pt x="43" y="1014"/>
                    </a:cubicBezTo>
                    <a:cubicBezTo>
                      <a:pt x="43" y="1025"/>
                      <a:pt x="67" y="1061"/>
                      <a:pt x="93" y="1054"/>
                    </a:cubicBezTo>
                    <a:cubicBezTo>
                      <a:pt x="120" y="1048"/>
                      <a:pt x="107" y="1028"/>
                      <a:pt x="103" y="1019"/>
                    </a:cubicBezTo>
                    <a:cubicBezTo>
                      <a:pt x="100" y="1010"/>
                      <a:pt x="89" y="997"/>
                      <a:pt x="95" y="991"/>
                    </a:cubicBezTo>
                    <a:cubicBezTo>
                      <a:pt x="100" y="985"/>
                      <a:pt x="108" y="979"/>
                      <a:pt x="108" y="967"/>
                    </a:cubicBezTo>
                    <a:cubicBezTo>
                      <a:pt x="108" y="955"/>
                      <a:pt x="129" y="829"/>
                      <a:pt x="124" y="807"/>
                    </a:cubicBezTo>
                    <a:cubicBezTo>
                      <a:pt x="118" y="785"/>
                      <a:pt x="127" y="734"/>
                      <a:pt x="131" y="722"/>
                    </a:cubicBezTo>
                    <a:cubicBezTo>
                      <a:pt x="135" y="710"/>
                      <a:pt x="140" y="686"/>
                      <a:pt x="140" y="686"/>
                    </a:cubicBezTo>
                    <a:cubicBezTo>
                      <a:pt x="140" y="686"/>
                      <a:pt x="147" y="736"/>
                      <a:pt x="147" y="751"/>
                    </a:cubicBezTo>
                    <a:cubicBezTo>
                      <a:pt x="147" y="766"/>
                      <a:pt x="153" y="852"/>
                      <a:pt x="158" y="868"/>
                    </a:cubicBezTo>
                    <a:cubicBezTo>
                      <a:pt x="163" y="884"/>
                      <a:pt x="174" y="929"/>
                      <a:pt x="171" y="940"/>
                    </a:cubicBezTo>
                    <a:cubicBezTo>
                      <a:pt x="168" y="952"/>
                      <a:pt x="166" y="966"/>
                      <a:pt x="166" y="966"/>
                    </a:cubicBezTo>
                    <a:cubicBezTo>
                      <a:pt x="173" y="968"/>
                      <a:pt x="173" y="968"/>
                      <a:pt x="173" y="968"/>
                    </a:cubicBezTo>
                    <a:cubicBezTo>
                      <a:pt x="173" y="968"/>
                      <a:pt x="170" y="982"/>
                      <a:pt x="179" y="986"/>
                    </a:cubicBezTo>
                    <a:cubicBezTo>
                      <a:pt x="187" y="990"/>
                      <a:pt x="206" y="995"/>
                      <a:pt x="206" y="992"/>
                    </a:cubicBezTo>
                    <a:cubicBezTo>
                      <a:pt x="206" y="989"/>
                      <a:pt x="210" y="989"/>
                      <a:pt x="210" y="989"/>
                    </a:cubicBezTo>
                    <a:cubicBezTo>
                      <a:pt x="210" y="989"/>
                      <a:pt x="232" y="994"/>
                      <a:pt x="238" y="1000"/>
                    </a:cubicBezTo>
                    <a:cubicBezTo>
                      <a:pt x="244" y="1006"/>
                      <a:pt x="280" y="1013"/>
                      <a:pt x="294" y="1009"/>
                    </a:cubicBezTo>
                    <a:cubicBezTo>
                      <a:pt x="307" y="1005"/>
                      <a:pt x="315" y="996"/>
                      <a:pt x="307" y="992"/>
                    </a:cubicBezTo>
                    <a:cubicBezTo>
                      <a:pt x="300" y="988"/>
                      <a:pt x="282" y="984"/>
                      <a:pt x="282" y="977"/>
                    </a:cubicBezTo>
                    <a:cubicBezTo>
                      <a:pt x="282" y="971"/>
                      <a:pt x="282" y="973"/>
                      <a:pt x="276" y="971"/>
                    </a:cubicBezTo>
                    <a:cubicBezTo>
                      <a:pt x="270" y="969"/>
                      <a:pt x="259" y="967"/>
                      <a:pt x="253" y="954"/>
                    </a:cubicBezTo>
                    <a:cubicBezTo>
                      <a:pt x="247" y="942"/>
                      <a:pt x="238" y="932"/>
                      <a:pt x="238" y="913"/>
                    </a:cubicBezTo>
                    <a:cubicBezTo>
                      <a:pt x="238" y="894"/>
                      <a:pt x="233" y="814"/>
                      <a:pt x="237" y="793"/>
                    </a:cubicBezTo>
                    <a:cubicBezTo>
                      <a:pt x="242" y="772"/>
                      <a:pt x="245" y="625"/>
                      <a:pt x="239" y="600"/>
                    </a:cubicBezTo>
                    <a:cubicBezTo>
                      <a:pt x="233" y="576"/>
                      <a:pt x="224" y="493"/>
                      <a:pt x="218" y="472"/>
                    </a:cubicBezTo>
                    <a:cubicBezTo>
                      <a:pt x="213" y="452"/>
                      <a:pt x="203" y="418"/>
                      <a:pt x="205" y="416"/>
                    </a:cubicBezTo>
                    <a:cubicBezTo>
                      <a:pt x="207" y="414"/>
                      <a:pt x="214" y="415"/>
                      <a:pt x="214" y="409"/>
                    </a:cubicBezTo>
                    <a:cubicBezTo>
                      <a:pt x="214" y="403"/>
                      <a:pt x="202" y="399"/>
                      <a:pt x="202" y="399"/>
                    </a:cubicBezTo>
                    <a:cubicBezTo>
                      <a:pt x="202" y="399"/>
                      <a:pt x="207" y="394"/>
                      <a:pt x="207" y="386"/>
                    </a:cubicBezTo>
                    <a:cubicBezTo>
                      <a:pt x="207" y="378"/>
                      <a:pt x="206" y="361"/>
                      <a:pt x="206" y="361"/>
                    </a:cubicBezTo>
                    <a:close/>
                  </a:path>
                </a:pathLst>
              </a:custGeom>
              <a:grpFill/>
              <a:ln>
                <a:noFill/>
              </a:ln>
              <a:effectLst>
                <a:outerShdw blurRad="50800" dist="50800" dir="5400000" algn="ctr" rotWithShape="0">
                  <a:schemeClr val="bg1"/>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5"/>
              <p:cNvSpPr/>
              <p:nvPr/>
            </p:nvSpPr>
            <p:spPr bwMode="auto">
              <a:xfrm>
                <a:off x="3477" y="1260"/>
                <a:ext cx="485" cy="604"/>
              </a:xfrm>
              <a:custGeom>
                <a:avLst/>
                <a:gdLst>
                  <a:gd name="T0" fmla="*/ 155 w 203"/>
                  <a:gd name="T1" fmla="*/ 45 h 255"/>
                  <a:gd name="T2" fmla="*/ 141 w 203"/>
                  <a:gd name="T3" fmla="*/ 50 h 255"/>
                  <a:gd name="T4" fmla="*/ 100 w 203"/>
                  <a:gd name="T5" fmla="*/ 13 h 255"/>
                  <a:gd name="T6" fmla="*/ 84 w 203"/>
                  <a:gd name="T7" fmla="*/ 0 h 255"/>
                  <a:gd name="T8" fmla="*/ 37 w 203"/>
                  <a:gd name="T9" fmla="*/ 22 h 255"/>
                  <a:gd name="T10" fmla="*/ 7 w 203"/>
                  <a:gd name="T11" fmla="*/ 56 h 255"/>
                  <a:gd name="T12" fmla="*/ 2 w 203"/>
                  <a:gd name="T13" fmla="*/ 104 h 255"/>
                  <a:gd name="T14" fmla="*/ 4 w 203"/>
                  <a:gd name="T15" fmla="*/ 146 h 255"/>
                  <a:gd name="T16" fmla="*/ 22 w 203"/>
                  <a:gd name="T17" fmla="*/ 208 h 255"/>
                  <a:gd name="T18" fmla="*/ 31 w 203"/>
                  <a:gd name="T19" fmla="*/ 241 h 255"/>
                  <a:gd name="T20" fmla="*/ 48 w 203"/>
                  <a:gd name="T21" fmla="*/ 250 h 255"/>
                  <a:gd name="T22" fmla="*/ 89 w 203"/>
                  <a:gd name="T23" fmla="*/ 253 h 255"/>
                  <a:gd name="T24" fmla="*/ 101 w 203"/>
                  <a:gd name="T25" fmla="*/ 249 h 255"/>
                  <a:gd name="T26" fmla="*/ 123 w 203"/>
                  <a:gd name="T27" fmla="*/ 248 h 255"/>
                  <a:gd name="T28" fmla="*/ 150 w 203"/>
                  <a:gd name="T29" fmla="*/ 250 h 255"/>
                  <a:gd name="T30" fmla="*/ 163 w 203"/>
                  <a:gd name="T31" fmla="*/ 244 h 255"/>
                  <a:gd name="T32" fmla="*/ 187 w 203"/>
                  <a:gd name="T33" fmla="*/ 250 h 255"/>
                  <a:gd name="T34" fmla="*/ 201 w 203"/>
                  <a:gd name="T35" fmla="*/ 240 h 255"/>
                  <a:gd name="T36" fmla="*/ 201 w 203"/>
                  <a:gd name="T37" fmla="*/ 214 h 255"/>
                  <a:gd name="T38" fmla="*/ 153 w 203"/>
                  <a:gd name="T39" fmla="*/ 229 h 255"/>
                  <a:gd name="T40" fmla="*/ 116 w 203"/>
                  <a:gd name="T41" fmla="*/ 229 h 255"/>
                  <a:gd name="T42" fmla="*/ 132 w 203"/>
                  <a:gd name="T43" fmla="*/ 190 h 255"/>
                  <a:gd name="T44" fmla="*/ 127 w 203"/>
                  <a:gd name="T45" fmla="*/ 169 h 255"/>
                  <a:gd name="T46" fmla="*/ 162 w 203"/>
                  <a:gd name="T47" fmla="*/ 174 h 255"/>
                  <a:gd name="T48" fmla="*/ 194 w 203"/>
                  <a:gd name="T49" fmla="*/ 179 h 255"/>
                  <a:gd name="T50" fmla="*/ 197 w 203"/>
                  <a:gd name="T51" fmla="*/ 157 h 255"/>
                  <a:gd name="T52" fmla="*/ 203 w 203"/>
                  <a:gd name="T53" fmla="*/ 126 h 255"/>
                  <a:gd name="T54" fmla="*/ 185 w 203"/>
                  <a:gd name="T55" fmla="*/ 83 h 255"/>
                  <a:gd name="T56" fmla="*/ 170 w 203"/>
                  <a:gd name="T57" fmla="*/ 61 h 255"/>
                  <a:gd name="T58" fmla="*/ 155 w 203"/>
                  <a:gd name="T59" fmla="*/ 4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3" h="255">
                    <a:moveTo>
                      <a:pt x="155" y="45"/>
                    </a:moveTo>
                    <a:cubicBezTo>
                      <a:pt x="155" y="45"/>
                      <a:pt x="151" y="57"/>
                      <a:pt x="141" y="50"/>
                    </a:cubicBezTo>
                    <a:cubicBezTo>
                      <a:pt x="130" y="42"/>
                      <a:pt x="108" y="15"/>
                      <a:pt x="100" y="13"/>
                    </a:cubicBezTo>
                    <a:cubicBezTo>
                      <a:pt x="92" y="10"/>
                      <a:pt x="84" y="0"/>
                      <a:pt x="84" y="0"/>
                    </a:cubicBezTo>
                    <a:cubicBezTo>
                      <a:pt x="84" y="0"/>
                      <a:pt x="45" y="20"/>
                      <a:pt x="37" y="22"/>
                    </a:cubicBezTo>
                    <a:cubicBezTo>
                      <a:pt x="28" y="24"/>
                      <a:pt x="12" y="34"/>
                      <a:pt x="7" y="56"/>
                    </a:cubicBezTo>
                    <a:cubicBezTo>
                      <a:pt x="2" y="77"/>
                      <a:pt x="2" y="94"/>
                      <a:pt x="2" y="104"/>
                    </a:cubicBezTo>
                    <a:cubicBezTo>
                      <a:pt x="2" y="114"/>
                      <a:pt x="0" y="133"/>
                      <a:pt x="4" y="146"/>
                    </a:cubicBezTo>
                    <a:cubicBezTo>
                      <a:pt x="7" y="159"/>
                      <a:pt x="22" y="200"/>
                      <a:pt x="22" y="208"/>
                    </a:cubicBezTo>
                    <a:cubicBezTo>
                      <a:pt x="22" y="217"/>
                      <a:pt x="31" y="237"/>
                      <a:pt x="31" y="241"/>
                    </a:cubicBezTo>
                    <a:cubicBezTo>
                      <a:pt x="31" y="245"/>
                      <a:pt x="31" y="247"/>
                      <a:pt x="48" y="250"/>
                    </a:cubicBezTo>
                    <a:cubicBezTo>
                      <a:pt x="65" y="253"/>
                      <a:pt x="81" y="255"/>
                      <a:pt x="89" y="253"/>
                    </a:cubicBezTo>
                    <a:cubicBezTo>
                      <a:pt x="96" y="251"/>
                      <a:pt x="97" y="249"/>
                      <a:pt x="101" y="249"/>
                    </a:cubicBezTo>
                    <a:cubicBezTo>
                      <a:pt x="105" y="249"/>
                      <a:pt x="117" y="248"/>
                      <a:pt x="123" y="248"/>
                    </a:cubicBezTo>
                    <a:cubicBezTo>
                      <a:pt x="130" y="248"/>
                      <a:pt x="150" y="251"/>
                      <a:pt x="150" y="250"/>
                    </a:cubicBezTo>
                    <a:cubicBezTo>
                      <a:pt x="150" y="248"/>
                      <a:pt x="155" y="244"/>
                      <a:pt x="163" y="244"/>
                    </a:cubicBezTo>
                    <a:cubicBezTo>
                      <a:pt x="172" y="244"/>
                      <a:pt x="187" y="245"/>
                      <a:pt x="187" y="250"/>
                    </a:cubicBezTo>
                    <a:cubicBezTo>
                      <a:pt x="187" y="250"/>
                      <a:pt x="201" y="249"/>
                      <a:pt x="201" y="240"/>
                    </a:cubicBezTo>
                    <a:cubicBezTo>
                      <a:pt x="201" y="231"/>
                      <a:pt x="201" y="214"/>
                      <a:pt x="201" y="214"/>
                    </a:cubicBezTo>
                    <a:cubicBezTo>
                      <a:pt x="201" y="214"/>
                      <a:pt x="167" y="227"/>
                      <a:pt x="153" y="229"/>
                    </a:cubicBezTo>
                    <a:cubicBezTo>
                      <a:pt x="139" y="231"/>
                      <a:pt x="116" y="229"/>
                      <a:pt x="116" y="229"/>
                    </a:cubicBezTo>
                    <a:cubicBezTo>
                      <a:pt x="116" y="229"/>
                      <a:pt x="132" y="203"/>
                      <a:pt x="132" y="190"/>
                    </a:cubicBezTo>
                    <a:cubicBezTo>
                      <a:pt x="132" y="178"/>
                      <a:pt x="127" y="169"/>
                      <a:pt x="127" y="169"/>
                    </a:cubicBezTo>
                    <a:cubicBezTo>
                      <a:pt x="127" y="169"/>
                      <a:pt x="152" y="172"/>
                      <a:pt x="162" y="174"/>
                    </a:cubicBezTo>
                    <a:cubicBezTo>
                      <a:pt x="171" y="176"/>
                      <a:pt x="194" y="179"/>
                      <a:pt x="194" y="179"/>
                    </a:cubicBezTo>
                    <a:cubicBezTo>
                      <a:pt x="194" y="179"/>
                      <a:pt x="195" y="163"/>
                      <a:pt x="197" y="157"/>
                    </a:cubicBezTo>
                    <a:cubicBezTo>
                      <a:pt x="198" y="150"/>
                      <a:pt x="203" y="126"/>
                      <a:pt x="203" y="126"/>
                    </a:cubicBezTo>
                    <a:cubicBezTo>
                      <a:pt x="203" y="126"/>
                      <a:pt x="189" y="91"/>
                      <a:pt x="185" y="83"/>
                    </a:cubicBezTo>
                    <a:cubicBezTo>
                      <a:pt x="180" y="75"/>
                      <a:pt x="175" y="62"/>
                      <a:pt x="170" y="61"/>
                    </a:cubicBezTo>
                    <a:cubicBezTo>
                      <a:pt x="165" y="60"/>
                      <a:pt x="155" y="45"/>
                      <a:pt x="15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6"/>
              <p:cNvSpPr/>
              <p:nvPr/>
            </p:nvSpPr>
            <p:spPr bwMode="auto">
              <a:xfrm>
                <a:off x="3988" y="1532"/>
                <a:ext cx="184" cy="218"/>
              </a:xfrm>
              <a:custGeom>
                <a:avLst/>
                <a:gdLst>
                  <a:gd name="T0" fmla="*/ 45 w 77"/>
                  <a:gd name="T1" fmla="*/ 0 h 92"/>
                  <a:gd name="T2" fmla="*/ 34 w 77"/>
                  <a:gd name="T3" fmla="*/ 27 h 92"/>
                  <a:gd name="T4" fmla="*/ 0 w 77"/>
                  <a:gd name="T5" fmla="*/ 35 h 92"/>
                  <a:gd name="T6" fmla="*/ 10 w 77"/>
                  <a:gd name="T7" fmla="*/ 56 h 92"/>
                  <a:gd name="T8" fmla="*/ 21 w 77"/>
                  <a:gd name="T9" fmla="*/ 68 h 92"/>
                  <a:gd name="T10" fmla="*/ 18 w 77"/>
                  <a:gd name="T11" fmla="*/ 74 h 92"/>
                  <a:gd name="T12" fmla="*/ 53 w 77"/>
                  <a:gd name="T13" fmla="*/ 86 h 92"/>
                  <a:gd name="T14" fmla="*/ 73 w 77"/>
                  <a:gd name="T15" fmla="*/ 45 h 92"/>
                  <a:gd name="T16" fmla="*/ 45 w 77"/>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92">
                    <a:moveTo>
                      <a:pt x="45" y="0"/>
                    </a:moveTo>
                    <a:cubicBezTo>
                      <a:pt x="45" y="0"/>
                      <a:pt x="48" y="15"/>
                      <a:pt x="34" y="27"/>
                    </a:cubicBezTo>
                    <a:cubicBezTo>
                      <a:pt x="20" y="38"/>
                      <a:pt x="0" y="46"/>
                      <a:pt x="0" y="35"/>
                    </a:cubicBezTo>
                    <a:cubicBezTo>
                      <a:pt x="0" y="35"/>
                      <a:pt x="2" y="50"/>
                      <a:pt x="10" y="56"/>
                    </a:cubicBezTo>
                    <a:cubicBezTo>
                      <a:pt x="18" y="62"/>
                      <a:pt x="23" y="66"/>
                      <a:pt x="21" y="68"/>
                    </a:cubicBezTo>
                    <a:cubicBezTo>
                      <a:pt x="18" y="71"/>
                      <a:pt x="18" y="74"/>
                      <a:pt x="18" y="74"/>
                    </a:cubicBezTo>
                    <a:cubicBezTo>
                      <a:pt x="18" y="74"/>
                      <a:pt x="37" y="92"/>
                      <a:pt x="53" y="86"/>
                    </a:cubicBezTo>
                    <a:cubicBezTo>
                      <a:pt x="69" y="81"/>
                      <a:pt x="77" y="60"/>
                      <a:pt x="73" y="45"/>
                    </a:cubicBezTo>
                    <a:cubicBezTo>
                      <a:pt x="69" y="29"/>
                      <a:pt x="63" y="14"/>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7"/>
              <p:cNvSpPr/>
              <p:nvPr/>
            </p:nvSpPr>
            <p:spPr bwMode="auto">
              <a:xfrm>
                <a:off x="3616" y="1457"/>
                <a:ext cx="160" cy="206"/>
              </a:xfrm>
              <a:custGeom>
                <a:avLst/>
                <a:gdLst>
                  <a:gd name="T0" fmla="*/ 67 w 67"/>
                  <a:gd name="T1" fmla="*/ 82 h 87"/>
                  <a:gd name="T2" fmla="*/ 18 w 67"/>
                  <a:gd name="T3" fmla="*/ 75 h 87"/>
                  <a:gd name="T4" fmla="*/ 20 w 67"/>
                  <a:gd name="T5" fmla="*/ 45 h 87"/>
                  <a:gd name="T6" fmla="*/ 20 w 67"/>
                  <a:gd name="T7" fmla="*/ 0 h 87"/>
                  <a:gd name="T8" fmla="*/ 12 w 67"/>
                  <a:gd name="T9" fmla="*/ 35 h 87"/>
                  <a:gd name="T10" fmla="*/ 18 w 67"/>
                  <a:gd name="T11" fmla="*/ 85 h 87"/>
                  <a:gd name="T12" fmla="*/ 67 w 67"/>
                  <a:gd name="T13" fmla="*/ 82 h 87"/>
                </a:gdLst>
                <a:ahLst/>
                <a:cxnLst>
                  <a:cxn ang="0">
                    <a:pos x="T0" y="T1"/>
                  </a:cxn>
                  <a:cxn ang="0">
                    <a:pos x="T2" y="T3"/>
                  </a:cxn>
                  <a:cxn ang="0">
                    <a:pos x="T4" y="T5"/>
                  </a:cxn>
                  <a:cxn ang="0">
                    <a:pos x="T6" y="T7"/>
                  </a:cxn>
                  <a:cxn ang="0">
                    <a:pos x="T8" y="T9"/>
                  </a:cxn>
                  <a:cxn ang="0">
                    <a:pos x="T10" y="T11"/>
                  </a:cxn>
                  <a:cxn ang="0">
                    <a:pos x="T12" y="T13"/>
                  </a:cxn>
                </a:cxnLst>
                <a:rect l="0" t="0" r="r" b="b"/>
                <a:pathLst>
                  <a:path w="67" h="87">
                    <a:moveTo>
                      <a:pt x="67" y="82"/>
                    </a:moveTo>
                    <a:cubicBezTo>
                      <a:pt x="67" y="82"/>
                      <a:pt x="32" y="75"/>
                      <a:pt x="18" y="75"/>
                    </a:cubicBezTo>
                    <a:cubicBezTo>
                      <a:pt x="5" y="75"/>
                      <a:pt x="20" y="63"/>
                      <a:pt x="20" y="45"/>
                    </a:cubicBezTo>
                    <a:cubicBezTo>
                      <a:pt x="20" y="27"/>
                      <a:pt x="20" y="0"/>
                      <a:pt x="20" y="0"/>
                    </a:cubicBezTo>
                    <a:cubicBezTo>
                      <a:pt x="20" y="0"/>
                      <a:pt x="12" y="20"/>
                      <a:pt x="12" y="35"/>
                    </a:cubicBezTo>
                    <a:cubicBezTo>
                      <a:pt x="12" y="50"/>
                      <a:pt x="0" y="85"/>
                      <a:pt x="18" y="85"/>
                    </a:cubicBezTo>
                    <a:cubicBezTo>
                      <a:pt x="37" y="85"/>
                      <a:pt x="63" y="87"/>
                      <a:pt x="67"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
              <p:cNvSpPr/>
              <p:nvPr/>
            </p:nvSpPr>
            <p:spPr bwMode="auto">
              <a:xfrm>
                <a:off x="3606" y="1468"/>
                <a:ext cx="160" cy="206"/>
              </a:xfrm>
              <a:custGeom>
                <a:avLst/>
                <a:gdLst>
                  <a:gd name="T0" fmla="*/ 67 w 67"/>
                  <a:gd name="T1" fmla="*/ 82 h 87"/>
                  <a:gd name="T2" fmla="*/ 18 w 67"/>
                  <a:gd name="T3" fmla="*/ 75 h 87"/>
                  <a:gd name="T4" fmla="*/ 20 w 67"/>
                  <a:gd name="T5" fmla="*/ 45 h 87"/>
                  <a:gd name="T6" fmla="*/ 20 w 67"/>
                  <a:gd name="T7" fmla="*/ 0 h 87"/>
                  <a:gd name="T8" fmla="*/ 12 w 67"/>
                  <a:gd name="T9" fmla="*/ 35 h 87"/>
                  <a:gd name="T10" fmla="*/ 18 w 67"/>
                  <a:gd name="T11" fmla="*/ 85 h 87"/>
                  <a:gd name="T12" fmla="*/ 67 w 67"/>
                  <a:gd name="T13" fmla="*/ 82 h 87"/>
                </a:gdLst>
                <a:ahLst/>
                <a:cxnLst>
                  <a:cxn ang="0">
                    <a:pos x="T0" y="T1"/>
                  </a:cxn>
                  <a:cxn ang="0">
                    <a:pos x="T2" y="T3"/>
                  </a:cxn>
                  <a:cxn ang="0">
                    <a:pos x="T4" y="T5"/>
                  </a:cxn>
                  <a:cxn ang="0">
                    <a:pos x="T6" y="T7"/>
                  </a:cxn>
                  <a:cxn ang="0">
                    <a:pos x="T8" y="T9"/>
                  </a:cxn>
                  <a:cxn ang="0">
                    <a:pos x="T10" y="T11"/>
                  </a:cxn>
                  <a:cxn ang="0">
                    <a:pos x="T12" y="T13"/>
                  </a:cxn>
                </a:cxnLst>
                <a:rect l="0" t="0" r="r" b="b"/>
                <a:pathLst>
                  <a:path w="67" h="87">
                    <a:moveTo>
                      <a:pt x="67" y="82"/>
                    </a:moveTo>
                    <a:cubicBezTo>
                      <a:pt x="67" y="82"/>
                      <a:pt x="31" y="75"/>
                      <a:pt x="18" y="75"/>
                    </a:cubicBezTo>
                    <a:cubicBezTo>
                      <a:pt x="5" y="75"/>
                      <a:pt x="20" y="63"/>
                      <a:pt x="20" y="45"/>
                    </a:cubicBezTo>
                    <a:cubicBezTo>
                      <a:pt x="20" y="26"/>
                      <a:pt x="20" y="0"/>
                      <a:pt x="20" y="0"/>
                    </a:cubicBezTo>
                    <a:cubicBezTo>
                      <a:pt x="20" y="0"/>
                      <a:pt x="12" y="20"/>
                      <a:pt x="12" y="35"/>
                    </a:cubicBezTo>
                    <a:cubicBezTo>
                      <a:pt x="12" y="49"/>
                      <a:pt x="0" y="85"/>
                      <a:pt x="18" y="85"/>
                    </a:cubicBezTo>
                    <a:cubicBezTo>
                      <a:pt x="36" y="85"/>
                      <a:pt x="62" y="87"/>
                      <a:pt x="67"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9"/>
              <p:cNvSpPr/>
              <p:nvPr/>
            </p:nvSpPr>
            <p:spPr bwMode="auto">
              <a:xfrm>
                <a:off x="3699" y="1878"/>
                <a:ext cx="265" cy="31"/>
              </a:xfrm>
              <a:custGeom>
                <a:avLst/>
                <a:gdLst>
                  <a:gd name="T0" fmla="*/ 3 w 111"/>
                  <a:gd name="T1" fmla="*/ 0 h 13"/>
                  <a:gd name="T2" fmla="*/ 58 w 111"/>
                  <a:gd name="T3" fmla="*/ 4 h 13"/>
                  <a:gd name="T4" fmla="*/ 79 w 111"/>
                  <a:gd name="T5" fmla="*/ 11 h 13"/>
                  <a:gd name="T6" fmla="*/ 93 w 111"/>
                  <a:gd name="T7" fmla="*/ 7 h 13"/>
                  <a:gd name="T8" fmla="*/ 104 w 111"/>
                  <a:gd name="T9" fmla="*/ 9 h 13"/>
                  <a:gd name="T10" fmla="*/ 100 w 111"/>
                  <a:gd name="T11" fmla="*/ 13 h 13"/>
                  <a:gd name="T12" fmla="*/ 50 w 111"/>
                  <a:gd name="T13" fmla="*/ 12 h 13"/>
                  <a:gd name="T14" fmla="*/ 3 w 111"/>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3">
                    <a:moveTo>
                      <a:pt x="3" y="0"/>
                    </a:moveTo>
                    <a:cubicBezTo>
                      <a:pt x="3" y="0"/>
                      <a:pt x="33" y="7"/>
                      <a:pt x="58" y="4"/>
                    </a:cubicBezTo>
                    <a:cubicBezTo>
                      <a:pt x="58" y="4"/>
                      <a:pt x="58" y="11"/>
                      <a:pt x="79" y="11"/>
                    </a:cubicBezTo>
                    <a:cubicBezTo>
                      <a:pt x="100" y="11"/>
                      <a:pt x="93" y="7"/>
                      <a:pt x="93" y="7"/>
                    </a:cubicBezTo>
                    <a:cubicBezTo>
                      <a:pt x="104" y="9"/>
                      <a:pt x="104" y="9"/>
                      <a:pt x="104" y="9"/>
                    </a:cubicBezTo>
                    <a:cubicBezTo>
                      <a:pt x="104" y="9"/>
                      <a:pt x="111" y="13"/>
                      <a:pt x="100" y="13"/>
                    </a:cubicBezTo>
                    <a:cubicBezTo>
                      <a:pt x="90" y="13"/>
                      <a:pt x="57" y="12"/>
                      <a:pt x="50" y="12"/>
                    </a:cubicBezTo>
                    <a:cubicBezTo>
                      <a:pt x="44" y="12"/>
                      <a:pt x="0" y="7"/>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0"/>
              <p:cNvSpPr/>
              <p:nvPr/>
            </p:nvSpPr>
            <p:spPr bwMode="auto">
              <a:xfrm>
                <a:off x="3699" y="1883"/>
                <a:ext cx="265" cy="31"/>
              </a:xfrm>
              <a:custGeom>
                <a:avLst/>
                <a:gdLst>
                  <a:gd name="T0" fmla="*/ 3 w 111"/>
                  <a:gd name="T1" fmla="*/ 0 h 13"/>
                  <a:gd name="T2" fmla="*/ 58 w 111"/>
                  <a:gd name="T3" fmla="*/ 5 h 13"/>
                  <a:gd name="T4" fmla="*/ 79 w 111"/>
                  <a:gd name="T5" fmla="*/ 12 h 13"/>
                  <a:gd name="T6" fmla="*/ 93 w 111"/>
                  <a:gd name="T7" fmla="*/ 7 h 13"/>
                  <a:gd name="T8" fmla="*/ 104 w 111"/>
                  <a:gd name="T9" fmla="*/ 10 h 13"/>
                  <a:gd name="T10" fmla="*/ 100 w 111"/>
                  <a:gd name="T11" fmla="*/ 13 h 13"/>
                  <a:gd name="T12" fmla="*/ 50 w 111"/>
                  <a:gd name="T13" fmla="*/ 12 h 13"/>
                  <a:gd name="T14" fmla="*/ 3 w 111"/>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3">
                    <a:moveTo>
                      <a:pt x="3" y="0"/>
                    </a:moveTo>
                    <a:cubicBezTo>
                      <a:pt x="3" y="0"/>
                      <a:pt x="33" y="7"/>
                      <a:pt x="58" y="5"/>
                    </a:cubicBezTo>
                    <a:cubicBezTo>
                      <a:pt x="58" y="5"/>
                      <a:pt x="58" y="12"/>
                      <a:pt x="79" y="12"/>
                    </a:cubicBezTo>
                    <a:cubicBezTo>
                      <a:pt x="100" y="12"/>
                      <a:pt x="93" y="7"/>
                      <a:pt x="93" y="7"/>
                    </a:cubicBezTo>
                    <a:cubicBezTo>
                      <a:pt x="104" y="10"/>
                      <a:pt x="104" y="10"/>
                      <a:pt x="104" y="10"/>
                    </a:cubicBezTo>
                    <a:cubicBezTo>
                      <a:pt x="104" y="10"/>
                      <a:pt x="111" y="13"/>
                      <a:pt x="100" y="13"/>
                    </a:cubicBezTo>
                    <a:cubicBezTo>
                      <a:pt x="90" y="13"/>
                      <a:pt x="57" y="12"/>
                      <a:pt x="50" y="12"/>
                    </a:cubicBezTo>
                    <a:cubicBezTo>
                      <a:pt x="44" y="12"/>
                      <a:pt x="0" y="8"/>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8" fill="hold" nodeType="clickEffect">
                                  <p:stCondLst>
                                    <p:cond delay="0"/>
                                  </p:stCondLst>
                                  <p:childTnLst>
                                    <p:anim calcmode="lin" valueType="num">
                                      <p:cBhvr additive="base">
                                        <p:cTn id="36" dur="500"/>
                                        <p:tgtEl>
                                          <p:spTgt spid="16"/>
                                        </p:tgtEl>
                                        <p:attrNameLst>
                                          <p:attrName>ppt_x</p:attrName>
                                        </p:attrNameLst>
                                      </p:cBhvr>
                                      <p:tavLst>
                                        <p:tav tm="0">
                                          <p:val>
                                            <p:strVal val="ppt_x"/>
                                          </p:val>
                                        </p:tav>
                                        <p:tav tm="100000">
                                          <p:val>
                                            <p:strVal val="0-ppt_w/2"/>
                                          </p:val>
                                        </p:tav>
                                      </p:tavLst>
                                    </p:anim>
                                    <p:anim calcmode="lin" valueType="num">
                                      <p:cBhvr additive="base">
                                        <p:cTn id="37" dur="500"/>
                                        <p:tgtEl>
                                          <p:spTgt spid="16"/>
                                        </p:tgtEl>
                                        <p:attrNameLst>
                                          <p:attrName>ppt_y</p:attrName>
                                        </p:attrNameLst>
                                      </p:cBhvr>
                                      <p:tavLst>
                                        <p:tav tm="0">
                                          <p:val>
                                            <p:strVal val="ppt_y"/>
                                          </p:val>
                                        </p:tav>
                                        <p:tav tm="100000">
                                          <p:val>
                                            <p:strVal val="ppt_y"/>
                                          </p:val>
                                        </p:tav>
                                      </p:tavLst>
                                    </p:anim>
                                    <p:set>
                                      <p:cBhvr>
                                        <p:cTn id="38" dur="1" fill="hold">
                                          <p:stCondLst>
                                            <p:cond delay="499"/>
                                          </p:stCondLst>
                                        </p:cTn>
                                        <p:tgtEl>
                                          <p:spTgt spid="16"/>
                                        </p:tgtEl>
                                        <p:attrNameLst>
                                          <p:attrName>style.visibility</p:attrName>
                                        </p:attrNameLst>
                                      </p:cBhvr>
                                      <p:to>
                                        <p:strVal val="hidden"/>
                                      </p:to>
                                    </p:set>
                                  </p:childTnLst>
                                </p:cTn>
                              </p:par>
                            </p:childTnLst>
                          </p:cTn>
                        </p:par>
                        <p:par>
                          <p:cTn id="39" fill="hold">
                            <p:stCondLst>
                              <p:cond delay="500"/>
                            </p:stCondLst>
                            <p:childTnLst>
                              <p:par>
                                <p:cTn id="40" presetID="2" presetClass="exit" presetSubtype="2" fill="hold" nodeType="afterEffect">
                                  <p:stCondLst>
                                    <p:cond delay="0"/>
                                  </p:stCondLst>
                                  <p:childTnLst>
                                    <p:anim calcmode="lin" valueType="num">
                                      <p:cBhvr additive="base">
                                        <p:cTn id="41" dur="500"/>
                                        <p:tgtEl>
                                          <p:spTgt spid="15"/>
                                        </p:tgtEl>
                                        <p:attrNameLst>
                                          <p:attrName>ppt_x</p:attrName>
                                        </p:attrNameLst>
                                      </p:cBhvr>
                                      <p:tavLst>
                                        <p:tav tm="0">
                                          <p:val>
                                            <p:strVal val="ppt_x"/>
                                          </p:val>
                                        </p:tav>
                                        <p:tav tm="100000">
                                          <p:val>
                                            <p:strVal val="1+ppt_w/2"/>
                                          </p:val>
                                        </p:tav>
                                      </p:tavLst>
                                    </p:anim>
                                    <p:anim calcmode="lin" valueType="num">
                                      <p:cBhvr additive="base">
                                        <p:cTn id="42" dur="500"/>
                                        <p:tgtEl>
                                          <p:spTgt spid="15"/>
                                        </p:tgtEl>
                                        <p:attrNameLst>
                                          <p:attrName>ppt_y</p:attrName>
                                        </p:attrNameLst>
                                      </p:cBhvr>
                                      <p:tavLst>
                                        <p:tav tm="0">
                                          <p:val>
                                            <p:strVal val="ppt_y"/>
                                          </p:val>
                                        </p:tav>
                                        <p:tav tm="100000">
                                          <p:val>
                                            <p:strVal val="ppt_y"/>
                                          </p:val>
                                        </p:tav>
                                      </p:tavLst>
                                    </p:anim>
                                    <p:set>
                                      <p:cBhvr>
                                        <p:cTn id="43" dur="1" fill="hold">
                                          <p:stCondLst>
                                            <p:cond delay="499"/>
                                          </p:stCondLst>
                                        </p:cTn>
                                        <p:tgtEl>
                                          <p:spTgt spid="15"/>
                                        </p:tgtEl>
                                        <p:attrNameLst>
                                          <p:attrName>style.visibility</p:attrName>
                                        </p:attrNameLst>
                                      </p:cBhvr>
                                      <p:to>
                                        <p:strVal val="hidden"/>
                                      </p:to>
                                    </p:set>
                                  </p:childTnLst>
                                </p:cTn>
                              </p:par>
                            </p:childTnLst>
                          </p:cTn>
                        </p:par>
                        <p:par>
                          <p:cTn id="44" fill="hold">
                            <p:stCondLst>
                              <p:cond delay="1000"/>
                            </p:stCondLst>
                            <p:childTnLst>
                              <p:par>
                                <p:cTn id="45" presetID="42" presetClass="exit" presetSubtype="0" fill="hold" grpId="1" nodeType="afterEffect">
                                  <p:stCondLst>
                                    <p:cond delay="0"/>
                                  </p:stCondLst>
                                  <p:childTnLst>
                                    <p:animEffect transition="out" filter="fade">
                                      <p:cBhvr>
                                        <p:cTn id="46" dur="500"/>
                                        <p:tgtEl>
                                          <p:spTgt spid="5"/>
                                        </p:tgtEl>
                                      </p:cBhvr>
                                    </p:animEffect>
                                    <p:anim calcmode="lin" valueType="num">
                                      <p:cBhvr>
                                        <p:cTn id="47" dur="500"/>
                                        <p:tgtEl>
                                          <p:spTgt spid="5"/>
                                        </p:tgtEl>
                                        <p:attrNameLst>
                                          <p:attrName>ppt_x</p:attrName>
                                        </p:attrNameLst>
                                      </p:cBhvr>
                                      <p:tavLst>
                                        <p:tav tm="0">
                                          <p:val>
                                            <p:strVal val="ppt_x"/>
                                          </p:val>
                                        </p:tav>
                                        <p:tav tm="100000">
                                          <p:val>
                                            <p:strVal val="ppt_x"/>
                                          </p:val>
                                        </p:tav>
                                      </p:tavLst>
                                    </p:anim>
                                    <p:anim calcmode="lin" valueType="num">
                                      <p:cBhvr>
                                        <p:cTn id="48" dur="500"/>
                                        <p:tgtEl>
                                          <p:spTgt spid="5"/>
                                        </p:tgtEl>
                                        <p:attrNameLst>
                                          <p:attrName>ppt_y</p:attrName>
                                        </p:attrNameLst>
                                      </p:cBhvr>
                                      <p:tavLst>
                                        <p:tav tm="0">
                                          <p:val>
                                            <p:strVal val="ppt_y"/>
                                          </p:val>
                                        </p:tav>
                                        <p:tav tm="100000">
                                          <p:val>
                                            <p:strVal val="ppt_y+.1"/>
                                          </p:val>
                                        </p:tav>
                                      </p:tavLst>
                                    </p:anim>
                                    <p:set>
                                      <p:cBhvr>
                                        <p:cTn id="49" dur="1" fill="hold">
                                          <p:stCondLst>
                                            <p:cond delay="499"/>
                                          </p:stCondLst>
                                        </p:cTn>
                                        <p:tgtEl>
                                          <p:spTgt spid="5"/>
                                        </p:tgtEl>
                                        <p:attrNameLst>
                                          <p:attrName>style.visibility</p:attrName>
                                        </p:attrNameLst>
                                      </p:cBhvr>
                                      <p:to>
                                        <p:strVal val="hidden"/>
                                      </p:to>
                                    </p:set>
                                  </p:childTnLst>
                                </p:cTn>
                              </p:par>
                              <p:par>
                                <p:cTn id="50" presetID="42" presetClass="exit" presetSubtype="0" fill="hold" nodeType="withEffect">
                                  <p:stCondLst>
                                    <p:cond delay="0"/>
                                  </p:stCondLst>
                                  <p:childTnLst>
                                    <p:animEffect transition="out" filter="fade">
                                      <p:cBhvr>
                                        <p:cTn id="51" dur="500"/>
                                        <p:tgtEl>
                                          <p:spTgt spid="2"/>
                                        </p:tgtEl>
                                      </p:cBhvr>
                                    </p:animEffect>
                                    <p:anim calcmode="lin" valueType="num">
                                      <p:cBhvr>
                                        <p:cTn id="52" dur="500"/>
                                        <p:tgtEl>
                                          <p:spTgt spid="2"/>
                                        </p:tgtEl>
                                        <p:attrNameLst>
                                          <p:attrName>ppt_x</p:attrName>
                                        </p:attrNameLst>
                                      </p:cBhvr>
                                      <p:tavLst>
                                        <p:tav tm="0">
                                          <p:val>
                                            <p:strVal val="ppt_x"/>
                                          </p:val>
                                        </p:tav>
                                        <p:tav tm="100000">
                                          <p:val>
                                            <p:strVal val="ppt_x"/>
                                          </p:val>
                                        </p:tav>
                                      </p:tavLst>
                                    </p:anim>
                                    <p:anim calcmode="lin" valueType="num">
                                      <p:cBhvr>
                                        <p:cTn id="53" dur="500"/>
                                        <p:tgtEl>
                                          <p:spTgt spid="2"/>
                                        </p:tgtEl>
                                        <p:attrNameLst>
                                          <p:attrName>ppt_y</p:attrName>
                                        </p:attrNameLst>
                                      </p:cBhvr>
                                      <p:tavLst>
                                        <p:tav tm="0">
                                          <p:val>
                                            <p:strVal val="ppt_y"/>
                                          </p:val>
                                        </p:tav>
                                        <p:tav tm="100000">
                                          <p:val>
                                            <p:strVal val="ppt_y+.1"/>
                                          </p:val>
                                        </p:tav>
                                      </p:tavLst>
                                    </p:anim>
                                    <p:set>
                                      <p:cBhvr>
                                        <p:cTn id="54" dur="1" fill="hold">
                                          <p:stCondLst>
                                            <p:cond delay="499"/>
                                          </p:stCondLst>
                                        </p:cTn>
                                        <p:tgtEl>
                                          <p:spTgt spid="2"/>
                                        </p:tgtEl>
                                        <p:attrNameLst>
                                          <p:attrName>style.visibility</p:attrName>
                                        </p:attrNameLst>
                                      </p:cBhvr>
                                      <p:to>
                                        <p:strVal val="hidden"/>
                                      </p:to>
                                    </p:set>
                                  </p:childTnLst>
                                </p:cTn>
                              </p:par>
                              <p:par>
                                <p:cTn id="55" presetID="42" presetClass="exit" presetSubtype="0" fill="hold" nodeType="withEffect">
                                  <p:stCondLst>
                                    <p:cond delay="0"/>
                                  </p:stCondLst>
                                  <p:childTnLst>
                                    <p:animEffect transition="out" filter="fade">
                                      <p:cBhvr>
                                        <p:cTn id="56" dur="500"/>
                                        <p:tgtEl>
                                          <p:spTgt spid="12"/>
                                        </p:tgtEl>
                                      </p:cBhvr>
                                    </p:animEffect>
                                    <p:anim calcmode="lin" valueType="num">
                                      <p:cBhvr>
                                        <p:cTn id="57" dur="500"/>
                                        <p:tgtEl>
                                          <p:spTgt spid="12"/>
                                        </p:tgtEl>
                                        <p:attrNameLst>
                                          <p:attrName>ppt_x</p:attrName>
                                        </p:attrNameLst>
                                      </p:cBhvr>
                                      <p:tavLst>
                                        <p:tav tm="0">
                                          <p:val>
                                            <p:strVal val="ppt_x"/>
                                          </p:val>
                                        </p:tav>
                                        <p:tav tm="100000">
                                          <p:val>
                                            <p:strVal val="ppt_x"/>
                                          </p:val>
                                        </p:tav>
                                      </p:tavLst>
                                    </p:anim>
                                    <p:anim calcmode="lin" valueType="num">
                                      <p:cBhvr>
                                        <p:cTn id="58" dur="500"/>
                                        <p:tgtEl>
                                          <p:spTgt spid="12"/>
                                        </p:tgtEl>
                                        <p:attrNameLst>
                                          <p:attrName>ppt_y</p:attrName>
                                        </p:attrNameLst>
                                      </p:cBhvr>
                                      <p:tavLst>
                                        <p:tav tm="0">
                                          <p:val>
                                            <p:strVal val="ppt_y"/>
                                          </p:val>
                                        </p:tav>
                                        <p:tav tm="100000">
                                          <p:val>
                                            <p:strVal val="ppt_y+.1"/>
                                          </p:val>
                                        </p:tav>
                                      </p:tavLst>
                                    </p:anim>
                                    <p:set>
                                      <p:cBhvr>
                                        <p:cTn id="59" dur="1" fill="hold">
                                          <p:stCondLst>
                                            <p:cond delay="499"/>
                                          </p:stCondLst>
                                        </p:cTn>
                                        <p:tgtEl>
                                          <p:spTgt spid="12"/>
                                        </p:tgtEl>
                                        <p:attrNameLst>
                                          <p:attrName>style.visibility</p:attrName>
                                        </p:attrNameLst>
                                      </p:cBhvr>
                                      <p:to>
                                        <p:strVal val="hidden"/>
                                      </p:to>
                                    </p:set>
                                  </p:childTnLst>
                                </p:cTn>
                              </p:par>
                              <p:par>
                                <p:cTn id="60" presetID="42" presetClass="exit" presetSubtype="0" fill="hold" nodeType="withEffect">
                                  <p:stCondLst>
                                    <p:cond delay="0"/>
                                  </p:stCondLst>
                                  <p:childTnLst>
                                    <p:animEffect transition="out" filter="fade">
                                      <p:cBhvr>
                                        <p:cTn id="61" dur="500"/>
                                        <p:tgtEl>
                                          <p:spTgt spid="13"/>
                                        </p:tgtEl>
                                      </p:cBhvr>
                                    </p:animEffect>
                                    <p:anim calcmode="lin" valueType="num">
                                      <p:cBhvr>
                                        <p:cTn id="62" dur="500"/>
                                        <p:tgtEl>
                                          <p:spTgt spid="13"/>
                                        </p:tgtEl>
                                        <p:attrNameLst>
                                          <p:attrName>ppt_x</p:attrName>
                                        </p:attrNameLst>
                                      </p:cBhvr>
                                      <p:tavLst>
                                        <p:tav tm="0">
                                          <p:val>
                                            <p:strVal val="ppt_x"/>
                                          </p:val>
                                        </p:tav>
                                        <p:tav tm="100000">
                                          <p:val>
                                            <p:strVal val="ppt_x"/>
                                          </p:val>
                                        </p:tav>
                                      </p:tavLst>
                                    </p:anim>
                                    <p:anim calcmode="lin" valueType="num">
                                      <p:cBhvr>
                                        <p:cTn id="63" dur="500"/>
                                        <p:tgtEl>
                                          <p:spTgt spid="13"/>
                                        </p:tgtEl>
                                        <p:attrNameLst>
                                          <p:attrName>ppt_y</p:attrName>
                                        </p:attrNameLst>
                                      </p:cBhvr>
                                      <p:tavLst>
                                        <p:tav tm="0">
                                          <p:val>
                                            <p:strVal val="ppt_y"/>
                                          </p:val>
                                        </p:tav>
                                        <p:tav tm="100000">
                                          <p:val>
                                            <p:strVal val="ppt_y+.1"/>
                                          </p:val>
                                        </p:tav>
                                      </p:tavLst>
                                    </p:anim>
                                    <p:set>
                                      <p:cBhvr>
                                        <p:cTn id="6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08239" y="2389239"/>
            <a:ext cx="2079522" cy="2079522"/>
            <a:chOff x="2008239" y="2389239"/>
            <a:chExt cx="2079522" cy="2079522"/>
          </a:xfrm>
        </p:grpSpPr>
        <p:grpSp>
          <p:nvGrpSpPr>
            <p:cNvPr id="42" name="组合 41"/>
            <p:cNvGrpSpPr/>
            <p:nvPr/>
          </p:nvGrpSpPr>
          <p:grpSpPr>
            <a:xfrm>
              <a:off x="2008239" y="2389239"/>
              <a:ext cx="2079522" cy="2079522"/>
              <a:chOff x="7772400" y="3775587"/>
              <a:chExt cx="2079522" cy="2079522"/>
            </a:xfrm>
            <a:solidFill>
              <a:schemeClr val="bg1"/>
            </a:solidFill>
          </p:grpSpPr>
          <p:sp>
            <p:nvSpPr>
              <p:cNvPr id="37" name="空心弧 36"/>
              <p:cNvSpPr/>
              <p:nvPr/>
            </p:nvSpPr>
            <p:spPr>
              <a:xfrm>
                <a:off x="7875639" y="3878826"/>
                <a:ext cx="1873045" cy="1873045"/>
              </a:xfrm>
              <a:prstGeom prst="blockArc">
                <a:avLst>
                  <a:gd name="adj1" fmla="val 2593583"/>
                  <a:gd name="adj2" fmla="val 838475"/>
                  <a:gd name="adj3" fmla="val 455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空心弧 39"/>
              <p:cNvSpPr/>
              <p:nvPr/>
            </p:nvSpPr>
            <p:spPr>
              <a:xfrm flipH="1">
                <a:off x="7812957" y="3816144"/>
                <a:ext cx="1998408" cy="1998408"/>
              </a:xfrm>
              <a:prstGeom prst="blockArc">
                <a:avLst>
                  <a:gd name="adj1" fmla="val 14449133"/>
                  <a:gd name="adj2" fmla="val 13621727"/>
                  <a:gd name="adj3" fmla="val 969"/>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空心弧 40"/>
              <p:cNvSpPr/>
              <p:nvPr/>
            </p:nvSpPr>
            <p:spPr>
              <a:xfrm flipV="1">
                <a:off x="7772400" y="3775587"/>
                <a:ext cx="2079522" cy="2079522"/>
              </a:xfrm>
              <a:prstGeom prst="blockArc">
                <a:avLst>
                  <a:gd name="adj1" fmla="val 2201999"/>
                  <a:gd name="adj2" fmla="val 1076694"/>
                  <a:gd name="adj3" fmla="val 433"/>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3" name="文本框 42"/>
            <p:cNvSpPr txBox="1"/>
            <p:nvPr/>
          </p:nvSpPr>
          <p:spPr>
            <a:xfrm>
              <a:off x="2415173" y="2705725"/>
              <a:ext cx="1313180" cy="1446550"/>
            </a:xfrm>
            <a:prstGeom prst="rect">
              <a:avLst/>
            </a:prstGeom>
            <a:noFill/>
          </p:spPr>
          <p:txBody>
            <a:bodyPr wrap="none" rtlCol="0">
              <a:spAutoFit/>
            </a:bodyPr>
            <a:lstStyle/>
            <a:p>
              <a:r>
                <a:rPr lang="en-US" altLang="zh-CN" sz="8800" b="1" dirty="0" smtClean="0">
                  <a:solidFill>
                    <a:schemeClr val="bg1"/>
                  </a:solidFill>
                  <a:latin typeface="Times New Roman" panose="02020603050405020304" pitchFamily="18" charset="0"/>
                  <a:cs typeface="Times New Roman" panose="02020603050405020304" pitchFamily="18" charset="0"/>
                </a:rPr>
                <a:t>02</a:t>
              </a:r>
              <a:endParaRPr lang="zh-CN" altLang="en-US" sz="8800" b="1" dirty="0">
                <a:solidFill>
                  <a:schemeClr val="bg1"/>
                </a:solidFill>
                <a:latin typeface="Times New Roman" panose="02020603050405020304" pitchFamily="18" charset="0"/>
                <a:cs typeface="Times New Roman" panose="02020603050405020304" pitchFamily="18" charset="0"/>
              </a:endParaRPr>
            </a:p>
          </p:txBody>
        </p:sp>
      </p:grpSp>
      <p:grpSp>
        <p:nvGrpSpPr>
          <p:cNvPr id="49" name="组合 48"/>
          <p:cNvGrpSpPr/>
          <p:nvPr/>
        </p:nvGrpSpPr>
        <p:grpSpPr>
          <a:xfrm>
            <a:off x="6618518" y="1126210"/>
            <a:ext cx="4822371" cy="103239"/>
            <a:chOff x="6618518" y="1126210"/>
            <a:chExt cx="4822371" cy="103239"/>
          </a:xfrm>
        </p:grpSpPr>
        <p:sp>
          <p:nvSpPr>
            <p:cNvPr id="44" name="矩形 43"/>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flipV="1">
              <a:off x="8601825" y="1204048"/>
              <a:ext cx="2839064"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6542421" y="604520"/>
            <a:ext cx="5516880" cy="521970"/>
          </a:xfrm>
          <a:prstGeom prst="rect">
            <a:avLst/>
          </a:prstGeom>
          <a:noFill/>
        </p:spPr>
        <p:txBody>
          <a:bodyPr wrap="none" rtlCol="0">
            <a:spAutoFit/>
          </a:bodyPr>
          <a:lstStyle/>
          <a:p>
            <a:r>
              <a:rPr lang="zh-CN" altLang="en-US" sz="2800" dirty="0">
                <a:latin typeface="方正正中黑简体" panose="02000000000000000000" pitchFamily="2" charset="-122"/>
                <a:ea typeface="方正正中黑简体" panose="02000000000000000000" pitchFamily="2" charset="-122"/>
              </a:rPr>
              <a:t>二、当前社区治理现状及未来趋势</a:t>
            </a:r>
            <a:endParaRPr lang="zh-CN" altLang="en-US" sz="2800" dirty="0">
              <a:latin typeface="方正正中黑简体" panose="02000000000000000000" pitchFamily="2" charset="-122"/>
              <a:ea typeface="方正正中黑简体" panose="02000000000000000000" pitchFamily="2" charset="-122"/>
            </a:endParaRPr>
          </a:p>
        </p:txBody>
      </p:sp>
      <p:pic>
        <p:nvPicPr>
          <p:cNvPr id="33" name="图片 32"/>
          <p:cNvPicPr>
            <a:picLocks noChangeAspect="1"/>
          </p:cNvPicPr>
          <p:nvPr/>
        </p:nvPicPr>
        <p:blipFill>
          <a:blip r:embed="rId1" cstate="screen"/>
          <a:srcRect/>
          <a:stretch>
            <a:fillRect/>
          </a:stretch>
        </p:blipFill>
        <p:spPr>
          <a:xfrm>
            <a:off x="6618518" y="1235158"/>
            <a:ext cx="1604272" cy="1860956"/>
          </a:xfrm>
          <a:custGeom>
            <a:avLst/>
            <a:gdLst>
              <a:gd name="connsiteX0" fmla="*/ 1048915 w 2097830"/>
              <a:gd name="connsiteY0" fmla="*/ 0 h 2433484"/>
              <a:gd name="connsiteX1" fmla="*/ 2097830 w 2097830"/>
              <a:gd name="connsiteY1" fmla="*/ 524458 h 2433484"/>
              <a:gd name="connsiteX2" fmla="*/ 2097830 w 2097830"/>
              <a:gd name="connsiteY2" fmla="*/ 1909026 h 2433484"/>
              <a:gd name="connsiteX3" fmla="*/ 1048915 w 2097830"/>
              <a:gd name="connsiteY3" fmla="*/ 2433484 h 2433484"/>
              <a:gd name="connsiteX4" fmla="*/ 0 w 2097830"/>
              <a:gd name="connsiteY4" fmla="*/ 1909026 h 2433484"/>
              <a:gd name="connsiteX5" fmla="*/ 0 w 2097830"/>
              <a:gd name="connsiteY5" fmla="*/ 524458 h 243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830" h="2433484">
                <a:moveTo>
                  <a:pt x="1048915" y="0"/>
                </a:moveTo>
                <a:lnTo>
                  <a:pt x="2097830" y="524458"/>
                </a:lnTo>
                <a:lnTo>
                  <a:pt x="2097830" y="1909026"/>
                </a:lnTo>
                <a:lnTo>
                  <a:pt x="1048915" y="2433484"/>
                </a:lnTo>
                <a:lnTo>
                  <a:pt x="0" y="1909026"/>
                </a:lnTo>
                <a:lnTo>
                  <a:pt x="0" y="524458"/>
                </a:lnTo>
                <a:close/>
              </a:path>
            </a:pathLst>
          </a:custGeom>
          <a:ln>
            <a:solidFill>
              <a:schemeClr val="accent1">
                <a:lumMod val="20000"/>
                <a:lumOff val="80000"/>
              </a:schemeClr>
            </a:solidFill>
          </a:ln>
          <a:effectLst>
            <a:outerShdw blurRad="152400" dist="76200" dir="2700000" algn="tl" rotWithShape="0">
              <a:prstClr val="black">
                <a:alpha val="40000"/>
              </a:prstClr>
            </a:outerShdw>
          </a:effectLst>
        </p:spPr>
      </p:pic>
      <p:pic>
        <p:nvPicPr>
          <p:cNvPr id="36" name="图片 35"/>
          <p:cNvPicPr>
            <a:picLocks noChangeAspect="1"/>
          </p:cNvPicPr>
          <p:nvPr/>
        </p:nvPicPr>
        <p:blipFill>
          <a:blip r:embed="rId2" cstate="screen"/>
          <a:srcRect/>
          <a:stretch>
            <a:fillRect/>
          </a:stretch>
        </p:blipFill>
        <p:spPr>
          <a:xfrm>
            <a:off x="9666353" y="1173563"/>
            <a:ext cx="1604272" cy="1860956"/>
          </a:xfrm>
          <a:custGeom>
            <a:avLst/>
            <a:gdLst>
              <a:gd name="connsiteX0" fmla="*/ 1048915 w 2097830"/>
              <a:gd name="connsiteY0" fmla="*/ 0 h 2433484"/>
              <a:gd name="connsiteX1" fmla="*/ 2097830 w 2097830"/>
              <a:gd name="connsiteY1" fmla="*/ 524458 h 2433484"/>
              <a:gd name="connsiteX2" fmla="*/ 2097830 w 2097830"/>
              <a:gd name="connsiteY2" fmla="*/ 1909026 h 2433484"/>
              <a:gd name="connsiteX3" fmla="*/ 1048915 w 2097830"/>
              <a:gd name="connsiteY3" fmla="*/ 2433484 h 2433484"/>
              <a:gd name="connsiteX4" fmla="*/ 0 w 2097830"/>
              <a:gd name="connsiteY4" fmla="*/ 1909026 h 2433484"/>
              <a:gd name="connsiteX5" fmla="*/ 0 w 2097830"/>
              <a:gd name="connsiteY5" fmla="*/ 524458 h 243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830" h="2433484">
                <a:moveTo>
                  <a:pt x="1048915" y="0"/>
                </a:moveTo>
                <a:lnTo>
                  <a:pt x="2097830" y="524458"/>
                </a:lnTo>
                <a:lnTo>
                  <a:pt x="2097830" y="1909026"/>
                </a:lnTo>
                <a:lnTo>
                  <a:pt x="1048915" y="2433484"/>
                </a:lnTo>
                <a:lnTo>
                  <a:pt x="0" y="1909026"/>
                </a:lnTo>
                <a:lnTo>
                  <a:pt x="0" y="524458"/>
                </a:lnTo>
                <a:close/>
              </a:path>
            </a:pathLst>
          </a:custGeom>
          <a:ln>
            <a:solidFill>
              <a:schemeClr val="accent1">
                <a:lumMod val="20000"/>
                <a:lumOff val="80000"/>
              </a:schemeClr>
            </a:solidFill>
          </a:ln>
          <a:effectLst>
            <a:outerShdw blurRad="152400" dist="76200" dir="2700000" algn="tl" rotWithShape="0">
              <a:prstClr val="black">
                <a:alpha val="40000"/>
              </a:prstClr>
            </a:outerShdw>
          </a:effectLst>
        </p:spPr>
      </p:pic>
      <p:grpSp>
        <p:nvGrpSpPr>
          <p:cNvPr id="4" name="组合 3"/>
          <p:cNvGrpSpPr/>
          <p:nvPr/>
        </p:nvGrpSpPr>
        <p:grpSpPr>
          <a:xfrm>
            <a:off x="6095365" y="2943853"/>
            <a:ext cx="3387090" cy="3830383"/>
            <a:chOff x="6399695" y="3539079"/>
            <a:chExt cx="2202130" cy="3830661"/>
          </a:xfrm>
        </p:grpSpPr>
        <p:sp>
          <p:nvSpPr>
            <p:cNvPr id="220" name="矩形 219"/>
            <p:cNvSpPr/>
            <p:nvPr/>
          </p:nvSpPr>
          <p:spPr>
            <a:xfrm>
              <a:off x="6399695" y="3892862"/>
              <a:ext cx="2202130" cy="3476878"/>
            </a:xfrm>
            <a:prstGeom prst="rect">
              <a:avLst/>
            </a:prstGeom>
          </p:spPr>
          <p:txBody>
            <a:bodyPr wrap="square">
              <a:spAutoFit/>
            </a:bodyPr>
            <a:lstStyle/>
            <a:p>
              <a:pPr marL="342900" indent="-342900" algn="l">
                <a:spcAft>
                  <a:spcPts val="0"/>
                </a:spcAft>
                <a:buClr>
                  <a:srgbClr val="002060"/>
                </a:buClr>
                <a:buFont typeface="Wingdings" panose="05000000000000000000" charset="0"/>
                <a:buChar char="m"/>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社区治理作为一种合作共治过程，是治理主体在</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权责一致</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基础上本着</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互信互利</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原则通过互动</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共同来提供公共产品</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，其合作共治关系是建立在</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信任</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基础上社区治理主体一定时期内</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共享</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信息、</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共担</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风险、</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共同</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获利、</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协同</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供给公共物品或提供公共服务的一种</a:t>
              </a:r>
              <a:r>
                <a:rPr lang="zh-CN" altLang="zh-CN" sz="2000" b="1" u="sng"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“契约”</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关系。</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8" name="文本框 7"/>
            <p:cNvSpPr txBox="1"/>
            <p:nvPr/>
          </p:nvSpPr>
          <p:spPr>
            <a:xfrm>
              <a:off x="6751240" y="3539079"/>
              <a:ext cx="1562100" cy="398809"/>
            </a:xfrm>
            <a:prstGeom prst="rect">
              <a:avLst/>
            </a:prstGeom>
            <a:noFill/>
          </p:spPr>
          <p:txBody>
            <a:bodyPr wrap="square" rtlCol="0">
              <a:spAutoFit/>
            </a:bodyPr>
            <a:lstStyle/>
            <a:p>
              <a:r>
                <a:rPr lang="zh-CN" altLang="en-US" sz="2000" b="1" i="1" dirty="0">
                  <a:solidFill>
                    <a:srgbClr val="FF0000"/>
                  </a:solidFill>
                  <a:latin typeface="方正正中黑简体" panose="02000000000000000000" pitchFamily="2" charset="-122"/>
                  <a:ea typeface="方正正中黑简体" panose="02000000000000000000" pitchFamily="2" charset="-122"/>
                </a:rPr>
                <a:t>理解社区治理</a:t>
              </a:r>
              <a:endParaRPr lang="zh-CN" altLang="en-US" sz="2000" b="1" i="1" dirty="0">
                <a:solidFill>
                  <a:srgbClr val="FF0000"/>
                </a:solidFill>
                <a:latin typeface="方正正中黑简体" panose="02000000000000000000" pitchFamily="2" charset="-122"/>
                <a:ea typeface="方正正中黑简体" panose="02000000000000000000" pitchFamily="2" charset="-122"/>
              </a:endParaRPr>
            </a:p>
          </p:txBody>
        </p:sp>
      </p:grpSp>
      <p:grpSp>
        <p:nvGrpSpPr>
          <p:cNvPr id="5" name="组合 4"/>
          <p:cNvGrpSpPr/>
          <p:nvPr/>
        </p:nvGrpSpPr>
        <p:grpSpPr>
          <a:xfrm>
            <a:off x="9367520" y="2986418"/>
            <a:ext cx="2691765" cy="3767237"/>
            <a:chOff x="9367275" y="3415309"/>
            <a:chExt cx="2481580" cy="3767060"/>
          </a:xfrm>
        </p:grpSpPr>
        <p:sp>
          <p:nvSpPr>
            <p:cNvPr id="38" name="矩形 37"/>
            <p:cNvSpPr/>
            <p:nvPr/>
          </p:nvSpPr>
          <p:spPr>
            <a:xfrm>
              <a:off x="9367424" y="3705907"/>
              <a:ext cx="2202130" cy="3476462"/>
            </a:xfrm>
            <a:prstGeom prst="rect">
              <a:avLst/>
            </a:prstGeom>
          </p:spPr>
          <p:txBody>
            <a:bodyPr wrap="square">
              <a:spAutoFit/>
            </a:bodyPr>
            <a:lstStyle/>
            <a:p>
              <a:pPr indent="0" algn="l">
                <a:spcAft>
                  <a:spcPts val="0"/>
                </a:spcAft>
                <a:buFont typeface="Wingdings" panose="05000000000000000000" charset="0"/>
                <a:buNone/>
              </a:pPr>
              <a:r>
                <a:rPr lang="en-US"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 </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合作治理主体包括：</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285750" indent="-285750" algn="l">
                <a:spcAft>
                  <a:spcPts val="0"/>
                </a:spcAft>
                <a:buClr>
                  <a:srgbClr val="7030A0"/>
                </a:buClr>
                <a:buFont typeface="Wingdings" panose="05000000000000000000" charset="0"/>
                <a:buChar char="m"/>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基层政府、社区居委会、社区社会组织、社工、驻社区企事业单位、业主委员会；</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285750" indent="-285750" algn="l">
                <a:spcAft>
                  <a:spcPts val="0"/>
                </a:spcAft>
                <a:buClr>
                  <a:srgbClr val="7030A0"/>
                </a:buClr>
                <a:buFont typeface="Wingdings" panose="05000000000000000000" charset="0"/>
                <a:buChar char="m"/>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居民参与主要是通过居委会、社会组织、业委会来实现；</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285750" indent="-285750" algn="l">
                <a:spcAft>
                  <a:spcPts val="0"/>
                </a:spcAft>
                <a:buClr>
                  <a:srgbClr val="7030A0"/>
                </a:buClr>
                <a:buFont typeface="Wingdings" panose="05000000000000000000" charset="0"/>
                <a:buChar char="m"/>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党的领导。</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39" name="文本框 38"/>
            <p:cNvSpPr txBox="1"/>
            <p:nvPr/>
          </p:nvSpPr>
          <p:spPr>
            <a:xfrm>
              <a:off x="9367275" y="3415309"/>
              <a:ext cx="2481580" cy="368283"/>
            </a:xfrm>
            <a:prstGeom prst="rect">
              <a:avLst/>
            </a:prstGeom>
            <a:noFill/>
          </p:spPr>
          <p:txBody>
            <a:bodyPr wrap="square" rtlCol="0">
              <a:spAutoFit/>
            </a:bodyPr>
            <a:lstStyle/>
            <a:p>
              <a:pPr algn="l"/>
              <a:r>
                <a:rPr lang="zh-CN" altLang="en-US" b="1" i="1" dirty="0">
                  <a:solidFill>
                    <a:srgbClr val="FF0000"/>
                  </a:solidFill>
                  <a:latin typeface="方正正中黑简体" panose="02000000000000000000" pitchFamily="2" charset="-122"/>
                  <a:ea typeface="方正正中黑简体" panose="02000000000000000000" pitchFamily="2" charset="-122"/>
                </a:rPr>
                <a:t>我国治理主体有哪些？</a:t>
              </a:r>
              <a:endParaRPr lang="zh-CN" altLang="en-US" b="1" i="1" dirty="0">
                <a:solidFill>
                  <a:srgbClr val="FF0000"/>
                </a:solidFill>
                <a:latin typeface="方正正中黑简体" panose="02000000000000000000" pitchFamily="2" charset="-122"/>
                <a:ea typeface="方正正中黑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1000"/>
                                        <p:tgtEl>
                                          <p:spTgt spid="49"/>
                                        </p:tgtEl>
                                      </p:cBhvr>
                                    </p:animEffect>
                                    <p:anim calcmode="lin" valueType="num">
                                      <p:cBhvr>
                                        <p:cTn id="14" dur="1000" fill="hold"/>
                                        <p:tgtEl>
                                          <p:spTgt spid="49"/>
                                        </p:tgtEl>
                                        <p:attrNameLst>
                                          <p:attrName>ppt_x</p:attrName>
                                        </p:attrNameLst>
                                      </p:cBhvr>
                                      <p:tavLst>
                                        <p:tav tm="0">
                                          <p:val>
                                            <p:strVal val="#ppt_x"/>
                                          </p:val>
                                        </p:tav>
                                        <p:tav tm="100000">
                                          <p:val>
                                            <p:strVal val="#ppt_x"/>
                                          </p:val>
                                        </p:tav>
                                      </p:tavLst>
                                    </p:anim>
                                    <p:anim calcmode="lin" valueType="num">
                                      <p:cBhvr>
                                        <p:cTn id="15" dur="1000" fill="hold"/>
                                        <p:tgtEl>
                                          <p:spTgt spid="4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1000"/>
                                        <p:tgtEl>
                                          <p:spTgt spid="36"/>
                                        </p:tgtEl>
                                      </p:cBhvr>
                                    </p:animEffect>
                                    <p:anim calcmode="lin" valueType="num">
                                      <p:cBhvr>
                                        <p:cTn id="30" dur="1000" fill="hold"/>
                                        <p:tgtEl>
                                          <p:spTgt spid="36"/>
                                        </p:tgtEl>
                                        <p:attrNameLst>
                                          <p:attrName>ppt_x</p:attrName>
                                        </p:attrNameLst>
                                      </p:cBhvr>
                                      <p:tavLst>
                                        <p:tav tm="0">
                                          <p:val>
                                            <p:strVal val="#ppt_x"/>
                                          </p:val>
                                        </p:tav>
                                        <p:tav tm="100000">
                                          <p:val>
                                            <p:strVal val="#ppt_x"/>
                                          </p:val>
                                        </p:tav>
                                      </p:tavLst>
                                    </p:anim>
                                    <p:anim calcmode="lin" valueType="num">
                                      <p:cBhvr>
                                        <p:cTn id="31" dur="1000" fill="hold"/>
                                        <p:tgtEl>
                                          <p:spTgt spid="3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250"/>
                                        <p:tgtEl>
                                          <p:spTgt spid="3"/>
                                        </p:tgtEl>
                                      </p:cBhvr>
                                    </p:animEffect>
                                    <p:set>
                                      <p:cBhvr>
                                        <p:cTn id="47" dur="1" fill="hold">
                                          <p:stCondLst>
                                            <p:cond delay="249"/>
                                          </p:stCondLst>
                                        </p:cTn>
                                        <p:tgtEl>
                                          <p:spTgt spid="3"/>
                                        </p:tgtEl>
                                        <p:attrNameLst>
                                          <p:attrName>style.visibility</p:attrName>
                                        </p:attrNameLst>
                                      </p:cBhvr>
                                      <p:to>
                                        <p:strVal val="hidden"/>
                                      </p:to>
                                    </p:set>
                                  </p:childTnLst>
                                </p:cTn>
                              </p:par>
                            </p:childTnLst>
                          </p:cTn>
                        </p:par>
                        <p:par>
                          <p:cTn id="48" fill="hold">
                            <p:stCondLst>
                              <p:cond delay="500"/>
                            </p:stCondLst>
                            <p:childTnLst>
                              <p:par>
                                <p:cTn id="49" presetID="10" presetClass="exit" presetSubtype="0" fill="hold" nodeType="afterEffect">
                                  <p:stCondLst>
                                    <p:cond delay="0"/>
                                  </p:stCondLst>
                                  <p:childTnLst>
                                    <p:animEffect transition="out" filter="fade">
                                      <p:cBhvr>
                                        <p:cTn id="50" dur="250"/>
                                        <p:tgtEl>
                                          <p:spTgt spid="49"/>
                                        </p:tgtEl>
                                      </p:cBhvr>
                                    </p:animEffect>
                                    <p:set>
                                      <p:cBhvr>
                                        <p:cTn id="51" dur="1" fill="hold">
                                          <p:stCondLst>
                                            <p:cond delay="249"/>
                                          </p:stCondLst>
                                        </p:cTn>
                                        <p:tgtEl>
                                          <p:spTgt spid="49"/>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250"/>
                                        <p:tgtEl>
                                          <p:spTgt spid="50"/>
                                        </p:tgtEl>
                                      </p:cBhvr>
                                    </p:animEffect>
                                    <p:set>
                                      <p:cBhvr>
                                        <p:cTn id="54" dur="1" fill="hold">
                                          <p:stCondLst>
                                            <p:cond delay="249"/>
                                          </p:stCondLst>
                                        </p:cTn>
                                        <p:tgtEl>
                                          <p:spTgt spid="50"/>
                                        </p:tgtEl>
                                        <p:attrNameLst>
                                          <p:attrName>style.visibility</p:attrName>
                                        </p:attrNameLst>
                                      </p:cBhvr>
                                      <p:to>
                                        <p:strVal val="hidden"/>
                                      </p:to>
                                    </p:set>
                                  </p:childTnLst>
                                </p:cTn>
                              </p:par>
                            </p:childTnLst>
                          </p:cTn>
                        </p:par>
                        <p:par>
                          <p:cTn id="55" fill="hold">
                            <p:stCondLst>
                              <p:cond delay="1000"/>
                            </p:stCondLst>
                            <p:childTnLst>
                              <p:par>
                                <p:cTn id="56" presetID="10" presetClass="exit" presetSubtype="0" fill="hold" nodeType="afterEffect">
                                  <p:stCondLst>
                                    <p:cond delay="0"/>
                                  </p:stCondLst>
                                  <p:childTnLst>
                                    <p:animEffect transition="out" filter="fade">
                                      <p:cBhvr>
                                        <p:cTn id="57" dur="250"/>
                                        <p:tgtEl>
                                          <p:spTgt spid="33"/>
                                        </p:tgtEl>
                                      </p:cBhvr>
                                    </p:animEffect>
                                    <p:set>
                                      <p:cBhvr>
                                        <p:cTn id="58" dur="1" fill="hold">
                                          <p:stCondLst>
                                            <p:cond delay="249"/>
                                          </p:stCondLst>
                                        </p:cTn>
                                        <p:tgtEl>
                                          <p:spTgt spid="33"/>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250"/>
                                        <p:tgtEl>
                                          <p:spTgt spid="36"/>
                                        </p:tgtEl>
                                      </p:cBhvr>
                                    </p:animEffect>
                                    <p:set>
                                      <p:cBhvr>
                                        <p:cTn id="61" dur="1" fill="hold">
                                          <p:stCondLst>
                                            <p:cond delay="249"/>
                                          </p:stCondLst>
                                        </p:cTn>
                                        <p:tgtEl>
                                          <p:spTgt spid="36"/>
                                        </p:tgtEl>
                                        <p:attrNameLst>
                                          <p:attrName>style.visibility</p:attrName>
                                        </p:attrNameLst>
                                      </p:cBhvr>
                                      <p:to>
                                        <p:strVal val="hidden"/>
                                      </p:to>
                                    </p:set>
                                  </p:childTnLst>
                                </p:cTn>
                              </p:par>
                            </p:childTnLst>
                          </p:cTn>
                        </p:par>
                        <p:par>
                          <p:cTn id="62" fill="hold">
                            <p:stCondLst>
                              <p:cond delay="1500"/>
                            </p:stCondLst>
                            <p:childTnLst>
                              <p:par>
                                <p:cTn id="63" presetID="10" presetClass="exit" presetSubtype="0" fill="hold" nodeType="afterEffect">
                                  <p:stCondLst>
                                    <p:cond delay="0"/>
                                  </p:stCondLst>
                                  <p:childTnLst>
                                    <p:animEffect transition="out" filter="fade">
                                      <p:cBhvr>
                                        <p:cTn id="64" dur="250"/>
                                        <p:tgtEl>
                                          <p:spTgt spid="4"/>
                                        </p:tgtEl>
                                      </p:cBhvr>
                                    </p:animEffect>
                                    <p:set>
                                      <p:cBhvr>
                                        <p:cTn id="65" dur="1" fill="hold">
                                          <p:stCondLst>
                                            <p:cond delay="249"/>
                                          </p:stCondLst>
                                        </p:cTn>
                                        <p:tgtEl>
                                          <p:spTgt spid="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250"/>
                                        <p:tgtEl>
                                          <p:spTgt spid="5"/>
                                        </p:tgtEl>
                                      </p:cBhvr>
                                    </p:animEffect>
                                    <p:set>
                                      <p:cBhvr>
                                        <p:cTn id="68" dur="1" fill="hold">
                                          <p:stCondLst>
                                            <p:cond delay="2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2672080" cy="521970"/>
          </a:xfrm>
          <a:prstGeom prst="rect">
            <a:avLst/>
          </a:prstGeom>
          <a:noFill/>
        </p:spPr>
        <p:txBody>
          <a:bodyPr wrap="none" rtlCol="0">
            <a:spAutoFit/>
          </a:bodyPr>
          <a:lstStyle/>
          <a:p>
            <a:r>
              <a:rPr lang="zh-CN" altLang="en-US" sz="2800" dirty="0">
                <a:latin typeface="方正正中黑简体" panose="02000000000000000000" pitchFamily="2" charset="-122"/>
                <a:ea typeface="方正正中黑简体" panose="02000000000000000000" pitchFamily="2" charset="-122"/>
              </a:rPr>
              <a:t>当前存在的问题</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84" name="组合 83"/>
          <p:cNvGrpSpPr/>
          <p:nvPr/>
        </p:nvGrpSpPr>
        <p:grpSpPr>
          <a:xfrm flipH="1">
            <a:off x="6441629" y="1573352"/>
            <a:ext cx="4119974" cy="2148718"/>
            <a:chOff x="1550757" y="1580380"/>
            <a:chExt cx="4235526" cy="2208983"/>
          </a:xfrm>
        </p:grpSpPr>
        <p:sp>
          <p:nvSpPr>
            <p:cNvPr id="85" name="等腰三角形 41"/>
            <p:cNvSpPr/>
            <p:nvPr/>
          </p:nvSpPr>
          <p:spPr>
            <a:xfrm rot="5400000" flipH="1">
              <a:off x="2967260" y="1682963"/>
              <a:ext cx="222648" cy="3055655"/>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1622321" y="1580380"/>
              <a:ext cx="2984089" cy="151908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4311443" y="2314523"/>
              <a:ext cx="1474840" cy="1474840"/>
            </a:xfrm>
            <a:prstGeom prst="ellipse">
              <a:avLst/>
            </a:prstGeom>
            <a:solidFill>
              <a:schemeClr val="accent1">
                <a:lumMod val="50000"/>
              </a:schemeClr>
            </a:solidFill>
            <a:ln>
              <a:noFill/>
            </a:ln>
            <a:effectLst>
              <a:outerShdw blurRad="152400" dist="1016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02</a:t>
              </a:r>
              <a:endParaRPr lang="en-US" altLang="zh-CN" sz="4000" dirty="0" smtClean="0"/>
            </a:p>
          </p:txBody>
        </p:sp>
        <p:grpSp>
          <p:nvGrpSpPr>
            <p:cNvPr id="88" name="组合 87"/>
            <p:cNvGrpSpPr/>
            <p:nvPr/>
          </p:nvGrpSpPr>
          <p:grpSpPr>
            <a:xfrm>
              <a:off x="1996385" y="1799132"/>
              <a:ext cx="2426420" cy="1656384"/>
              <a:chOff x="6105041" y="1622704"/>
              <a:chExt cx="2426420" cy="1656384"/>
            </a:xfrm>
          </p:grpSpPr>
          <p:sp>
            <p:nvSpPr>
              <p:cNvPr id="89"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grpSp>
            <p:nvGrpSpPr>
              <p:cNvPr id="90" name="组合 89"/>
              <p:cNvGrpSpPr/>
              <p:nvPr/>
            </p:nvGrpSpPr>
            <p:grpSpPr>
              <a:xfrm>
                <a:off x="6105041" y="1644272"/>
                <a:ext cx="2426420" cy="1634816"/>
                <a:chOff x="774864" y="4213596"/>
                <a:chExt cx="2426420" cy="1634816"/>
              </a:xfrm>
            </p:grpSpPr>
            <p:sp>
              <p:nvSpPr>
                <p:cNvPr id="91" name="文本框 90"/>
                <p:cNvSpPr txBox="1"/>
                <p:nvPr/>
              </p:nvSpPr>
              <p:spPr>
                <a:xfrm>
                  <a:off x="1382781" y="4213596"/>
                  <a:ext cx="1131972"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领域？</a:t>
                  </a:r>
                  <a:endParaRPr lang="zh-CN" altLang="en-US" sz="2400" dirty="0">
                    <a:latin typeface="方正正黑简体" panose="02000000000000000000" pitchFamily="2" charset="-122"/>
                    <a:ea typeface="方正正黑简体" panose="02000000000000000000" pitchFamily="2" charset="-122"/>
                  </a:endParaRPr>
                </a:p>
              </p:txBody>
            </p:sp>
            <p:sp>
              <p:nvSpPr>
                <p:cNvPr id="92" name="矩形 91"/>
                <p:cNvSpPr/>
                <p:nvPr/>
              </p:nvSpPr>
              <p:spPr>
                <a:xfrm>
                  <a:off x="774864" y="4707415"/>
                  <a:ext cx="2426420" cy="1140997"/>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合作治理的领域有限</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3197" name="组合 3196"/>
          <p:cNvGrpSpPr/>
          <p:nvPr/>
        </p:nvGrpSpPr>
        <p:grpSpPr>
          <a:xfrm>
            <a:off x="1630396" y="1571241"/>
            <a:ext cx="4119974" cy="2148718"/>
            <a:chOff x="1630396" y="1571241"/>
            <a:chExt cx="4119974" cy="2148718"/>
          </a:xfrm>
        </p:grpSpPr>
        <p:grpSp>
          <p:nvGrpSpPr>
            <p:cNvPr id="3196" name="组合 3195"/>
            <p:cNvGrpSpPr/>
            <p:nvPr/>
          </p:nvGrpSpPr>
          <p:grpSpPr>
            <a:xfrm>
              <a:off x="1630396" y="1571241"/>
              <a:ext cx="2972292" cy="1694217"/>
              <a:chOff x="1630396" y="1571241"/>
              <a:chExt cx="2972292" cy="1694217"/>
            </a:xfrm>
          </p:grpSpPr>
          <p:sp>
            <p:nvSpPr>
              <p:cNvPr id="42" name="等腰三角形 41"/>
              <p:cNvSpPr/>
              <p:nvPr/>
            </p:nvSpPr>
            <p:spPr>
              <a:xfrm rot="5400000" flipH="1">
                <a:off x="3008255" y="1671025"/>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700008" y="157124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2063867" y="1805005"/>
                <a:ext cx="2360223" cy="1000632"/>
                <a:chOff x="774864" y="4213596"/>
                <a:chExt cx="2426420" cy="1028697"/>
              </a:xfrm>
            </p:grpSpPr>
            <p:sp>
              <p:nvSpPr>
                <p:cNvPr id="54" name="文本框 53"/>
                <p:cNvSpPr txBox="1"/>
                <p:nvPr/>
              </p:nvSpPr>
              <p:spPr>
                <a:xfrm>
                  <a:off x="1382781" y="4213596"/>
                  <a:ext cx="1131972"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绩效？</a:t>
                  </a:r>
                  <a:endParaRPr lang="zh-CN" altLang="en-US" sz="2400" dirty="0">
                    <a:latin typeface="方正正黑简体" panose="02000000000000000000" pitchFamily="2" charset="-122"/>
                    <a:ea typeface="方正正黑简体" panose="02000000000000000000" pitchFamily="2" charset="-122"/>
                  </a:endParaRPr>
                </a:p>
              </p:txBody>
            </p:sp>
            <p:sp>
              <p:nvSpPr>
                <p:cNvPr id="55" name="矩形 54"/>
                <p:cNvSpPr/>
                <p:nvPr/>
              </p:nvSpPr>
              <p:spPr>
                <a:xfrm>
                  <a:off x="774864" y="4707415"/>
                  <a:ext cx="2426420" cy="534878"/>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不显著</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3142" name="组合 3141"/>
              <p:cNvGrpSpPr/>
              <p:nvPr/>
            </p:nvGrpSpPr>
            <p:grpSpPr>
              <a:xfrm>
                <a:off x="2149579" y="1703601"/>
                <a:ext cx="303524" cy="303526"/>
                <a:chOff x="6443217" y="1547174"/>
                <a:chExt cx="363537" cy="363538"/>
              </a:xfrm>
              <a:solidFill>
                <a:schemeClr val="accent1">
                  <a:lumMod val="75000"/>
                </a:schemeClr>
              </a:solidFill>
            </p:grpSpPr>
            <p:sp>
              <p:nvSpPr>
                <p:cNvPr id="118" name="Freeform 42"/>
                <p:cNvSpPr/>
                <p:nvPr/>
              </p:nvSpPr>
              <p:spPr bwMode="auto">
                <a:xfrm>
                  <a:off x="6624192" y="1547174"/>
                  <a:ext cx="136525" cy="73025"/>
                </a:xfrm>
                <a:custGeom>
                  <a:avLst/>
                  <a:gdLst>
                    <a:gd name="T0" fmla="*/ 105 w 117"/>
                    <a:gd name="T1" fmla="*/ 63 h 63"/>
                    <a:gd name="T2" fmla="*/ 58 w 117"/>
                    <a:gd name="T3" fmla="*/ 29 h 63"/>
                    <a:gd name="T4" fmla="*/ 0 w 117"/>
                    <a:gd name="T5" fmla="*/ 16 h 63"/>
                    <a:gd name="T6" fmla="*/ 0 w 117"/>
                    <a:gd name="T7" fmla="*/ 0 h 63"/>
                    <a:gd name="T8" fmla="*/ 65 w 117"/>
                    <a:gd name="T9" fmla="*/ 14 h 63"/>
                    <a:gd name="T10" fmla="*/ 117 w 117"/>
                    <a:gd name="T11" fmla="*/ 52 h 63"/>
                    <a:gd name="T12" fmla="*/ 105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105" y="63"/>
                      </a:moveTo>
                      <a:cubicBezTo>
                        <a:pt x="92" y="48"/>
                        <a:pt x="76" y="37"/>
                        <a:pt x="58" y="29"/>
                      </a:cubicBezTo>
                      <a:cubicBezTo>
                        <a:pt x="40" y="20"/>
                        <a:pt x="20" y="16"/>
                        <a:pt x="0" y="16"/>
                      </a:cubicBezTo>
                      <a:cubicBezTo>
                        <a:pt x="0" y="0"/>
                        <a:pt x="0" y="0"/>
                        <a:pt x="0" y="0"/>
                      </a:cubicBezTo>
                      <a:cubicBezTo>
                        <a:pt x="23" y="0"/>
                        <a:pt x="45" y="4"/>
                        <a:pt x="65" y="14"/>
                      </a:cubicBezTo>
                      <a:cubicBezTo>
                        <a:pt x="85" y="23"/>
                        <a:pt x="103" y="36"/>
                        <a:pt x="117" y="52"/>
                      </a:cubicBezTo>
                      <a:lnTo>
                        <a:pt x="105"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3"/>
                <p:cNvSpPr/>
                <p:nvPr/>
              </p:nvSpPr>
              <p:spPr bwMode="auto">
                <a:xfrm>
                  <a:off x="6624192" y="1547174"/>
                  <a:ext cx="0" cy="17463"/>
                </a:xfrm>
                <a:custGeom>
                  <a:avLst/>
                  <a:gdLst>
                    <a:gd name="T0" fmla="*/ 11 h 11"/>
                    <a:gd name="T1" fmla="*/ 0 h 11"/>
                    <a:gd name="T2" fmla="*/ 0 h 11"/>
                    <a:gd name="T3" fmla="*/ 0 h 11"/>
                    <a:gd name="T4" fmla="*/ 11 h 11"/>
                    <a:gd name="T5" fmla="*/ 11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0"/>
                      </a:lnTo>
                      <a:lnTo>
                        <a:pt x="0" y="0"/>
                      </a:lnTo>
                      <a:lnTo>
                        <a:pt x="0" y="0"/>
                      </a:lnTo>
                      <a:lnTo>
                        <a:pt x="0" y="11"/>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4"/>
                <p:cNvSpPr/>
                <p:nvPr/>
              </p:nvSpPr>
              <p:spPr bwMode="auto">
                <a:xfrm>
                  <a:off x="6624192" y="1891661"/>
                  <a:ext cx="0" cy="19050"/>
                </a:xfrm>
                <a:custGeom>
                  <a:avLst/>
                  <a:gdLst>
                    <a:gd name="T0" fmla="*/ 12 h 12"/>
                    <a:gd name="T1" fmla="*/ 12 h 12"/>
                    <a:gd name="T2" fmla="*/ 12 h 12"/>
                    <a:gd name="T3" fmla="*/ 0 h 12"/>
                    <a:gd name="T4" fmla="*/ 0 h 12"/>
                    <a:gd name="T5" fmla="*/ 0 h 12"/>
                    <a:gd name="T6" fmla="*/ 12 h 12"/>
                  </a:gdLst>
                  <a:ahLst/>
                  <a:cxnLst>
                    <a:cxn ang="0">
                      <a:pos x="0" y="T0"/>
                    </a:cxn>
                    <a:cxn ang="0">
                      <a:pos x="0" y="T1"/>
                    </a:cxn>
                    <a:cxn ang="0">
                      <a:pos x="0" y="T2"/>
                    </a:cxn>
                    <a:cxn ang="0">
                      <a:pos x="0" y="T3"/>
                    </a:cxn>
                    <a:cxn ang="0">
                      <a:pos x="0" y="T4"/>
                    </a:cxn>
                    <a:cxn ang="0">
                      <a:pos x="0" y="T5"/>
                    </a:cxn>
                    <a:cxn ang="0">
                      <a:pos x="0" y="T6"/>
                    </a:cxn>
                  </a:cxnLst>
                  <a:rect l="0" t="0" r="r" b="b"/>
                  <a:pathLst>
                    <a:path h="12">
                      <a:moveTo>
                        <a:pt x="0" y="12"/>
                      </a:moveTo>
                      <a:lnTo>
                        <a:pt x="0" y="12"/>
                      </a:lnTo>
                      <a:lnTo>
                        <a:pt x="0" y="12"/>
                      </a:lnTo>
                      <a:lnTo>
                        <a:pt x="0" y="0"/>
                      </a:lnTo>
                      <a:lnTo>
                        <a:pt x="0" y="0"/>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5"/>
                <p:cNvSpPr/>
                <p:nvPr/>
              </p:nvSpPr>
              <p:spPr bwMode="auto">
                <a:xfrm>
                  <a:off x="6746429" y="1607499"/>
                  <a:ext cx="60325" cy="120650"/>
                </a:xfrm>
                <a:custGeom>
                  <a:avLst/>
                  <a:gdLst>
                    <a:gd name="T0" fmla="*/ 52 w 52"/>
                    <a:gd name="T1" fmla="*/ 105 h 105"/>
                    <a:gd name="T2" fmla="*/ 36 w 52"/>
                    <a:gd name="T3" fmla="*/ 105 h 105"/>
                    <a:gd name="T4" fmla="*/ 0 w 52"/>
                    <a:gd name="T5" fmla="*/ 11 h 105"/>
                    <a:gd name="T6" fmla="*/ 12 w 52"/>
                    <a:gd name="T7" fmla="*/ 0 h 105"/>
                    <a:gd name="T8" fmla="*/ 52 w 52"/>
                    <a:gd name="T9" fmla="*/ 105 h 105"/>
                  </a:gdLst>
                  <a:ahLst/>
                  <a:cxnLst>
                    <a:cxn ang="0">
                      <a:pos x="T0" y="T1"/>
                    </a:cxn>
                    <a:cxn ang="0">
                      <a:pos x="T2" y="T3"/>
                    </a:cxn>
                    <a:cxn ang="0">
                      <a:pos x="T4" y="T5"/>
                    </a:cxn>
                    <a:cxn ang="0">
                      <a:pos x="T6" y="T7"/>
                    </a:cxn>
                    <a:cxn ang="0">
                      <a:pos x="T8" y="T9"/>
                    </a:cxn>
                  </a:cxnLst>
                  <a:rect l="0" t="0" r="r" b="b"/>
                  <a:pathLst>
                    <a:path w="52" h="105">
                      <a:moveTo>
                        <a:pt x="52" y="105"/>
                      </a:moveTo>
                      <a:cubicBezTo>
                        <a:pt x="36" y="105"/>
                        <a:pt x="36" y="105"/>
                        <a:pt x="36" y="105"/>
                      </a:cubicBezTo>
                      <a:cubicBezTo>
                        <a:pt x="36" y="70"/>
                        <a:pt x="23" y="37"/>
                        <a:pt x="0" y="11"/>
                      </a:cubicBezTo>
                      <a:cubicBezTo>
                        <a:pt x="12" y="0"/>
                        <a:pt x="12" y="0"/>
                        <a:pt x="12" y="0"/>
                      </a:cubicBezTo>
                      <a:cubicBezTo>
                        <a:pt x="38" y="29"/>
                        <a:pt x="52" y="66"/>
                        <a:pt x="52"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6"/>
                <p:cNvSpPr/>
                <p:nvPr/>
              </p:nvSpPr>
              <p:spPr bwMode="auto">
                <a:xfrm>
                  <a:off x="6746429" y="1728149"/>
                  <a:ext cx="60325" cy="122238"/>
                </a:xfrm>
                <a:custGeom>
                  <a:avLst/>
                  <a:gdLst>
                    <a:gd name="T0" fmla="*/ 12 w 52"/>
                    <a:gd name="T1" fmla="*/ 105 h 105"/>
                    <a:gd name="T2" fmla="*/ 0 w 52"/>
                    <a:gd name="T3" fmla="*/ 94 h 105"/>
                    <a:gd name="T4" fmla="*/ 36 w 52"/>
                    <a:gd name="T5" fmla="*/ 0 h 105"/>
                    <a:gd name="T6" fmla="*/ 52 w 52"/>
                    <a:gd name="T7" fmla="*/ 0 h 105"/>
                    <a:gd name="T8" fmla="*/ 12 w 52"/>
                    <a:gd name="T9" fmla="*/ 105 h 105"/>
                  </a:gdLst>
                  <a:ahLst/>
                  <a:cxnLst>
                    <a:cxn ang="0">
                      <a:pos x="T0" y="T1"/>
                    </a:cxn>
                    <a:cxn ang="0">
                      <a:pos x="T2" y="T3"/>
                    </a:cxn>
                    <a:cxn ang="0">
                      <a:pos x="T4" y="T5"/>
                    </a:cxn>
                    <a:cxn ang="0">
                      <a:pos x="T6" y="T7"/>
                    </a:cxn>
                    <a:cxn ang="0">
                      <a:pos x="T8" y="T9"/>
                    </a:cxn>
                  </a:cxnLst>
                  <a:rect l="0" t="0" r="r" b="b"/>
                  <a:pathLst>
                    <a:path w="52" h="105">
                      <a:moveTo>
                        <a:pt x="12" y="105"/>
                      </a:moveTo>
                      <a:cubicBezTo>
                        <a:pt x="0" y="94"/>
                        <a:pt x="0" y="94"/>
                        <a:pt x="0" y="94"/>
                      </a:cubicBezTo>
                      <a:cubicBezTo>
                        <a:pt x="23" y="68"/>
                        <a:pt x="36" y="35"/>
                        <a:pt x="36" y="0"/>
                      </a:cubicBezTo>
                      <a:cubicBezTo>
                        <a:pt x="52" y="0"/>
                        <a:pt x="52" y="0"/>
                        <a:pt x="52" y="0"/>
                      </a:cubicBezTo>
                      <a:cubicBezTo>
                        <a:pt x="52" y="39"/>
                        <a:pt x="38" y="76"/>
                        <a:pt x="12"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Rectangle 47"/>
                <p:cNvSpPr>
                  <a:spLocks noChangeArrowheads="1"/>
                </p:cNvSpPr>
                <p:nvPr/>
              </p:nvSpPr>
              <p:spPr bwMode="auto">
                <a:xfrm>
                  <a:off x="6624192" y="1891661"/>
                  <a:ext cx="15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4" name="Freeform 48"/>
                <p:cNvSpPr/>
                <p:nvPr/>
              </p:nvSpPr>
              <p:spPr bwMode="auto">
                <a:xfrm>
                  <a:off x="6624192" y="1547174"/>
                  <a:ext cx="0" cy="17463"/>
                </a:xfrm>
                <a:custGeom>
                  <a:avLst/>
                  <a:gdLst>
                    <a:gd name="T0" fmla="*/ 11 h 11"/>
                    <a:gd name="T1" fmla="*/ 6 h 11"/>
                    <a:gd name="T2" fmla="*/ 0 h 11"/>
                    <a:gd name="T3" fmla="*/ 0 h 11"/>
                    <a:gd name="T4" fmla="*/ 6 h 11"/>
                    <a:gd name="T5" fmla="*/ 11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6"/>
                      </a:lnTo>
                      <a:lnTo>
                        <a:pt x="0" y="0"/>
                      </a:lnTo>
                      <a:lnTo>
                        <a:pt x="0" y="0"/>
                      </a:lnTo>
                      <a:lnTo>
                        <a:pt x="0" y="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49"/>
                <p:cNvSpPr/>
                <p:nvPr/>
              </p:nvSpPr>
              <p:spPr bwMode="auto">
                <a:xfrm>
                  <a:off x="6624192" y="1837686"/>
                  <a:ext cx="136525" cy="73025"/>
                </a:xfrm>
                <a:custGeom>
                  <a:avLst/>
                  <a:gdLst>
                    <a:gd name="T0" fmla="*/ 0 w 117"/>
                    <a:gd name="T1" fmla="*/ 63 h 63"/>
                    <a:gd name="T2" fmla="*/ 0 w 117"/>
                    <a:gd name="T3" fmla="*/ 47 h 63"/>
                    <a:gd name="T4" fmla="*/ 58 w 117"/>
                    <a:gd name="T5" fmla="*/ 34 h 63"/>
                    <a:gd name="T6" fmla="*/ 105 w 117"/>
                    <a:gd name="T7" fmla="*/ 0 h 63"/>
                    <a:gd name="T8" fmla="*/ 117 w 117"/>
                    <a:gd name="T9" fmla="*/ 11 h 63"/>
                    <a:gd name="T10" fmla="*/ 65 w 117"/>
                    <a:gd name="T11" fmla="*/ 49 h 63"/>
                    <a:gd name="T12" fmla="*/ 0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0" y="63"/>
                      </a:moveTo>
                      <a:cubicBezTo>
                        <a:pt x="0" y="47"/>
                        <a:pt x="0" y="47"/>
                        <a:pt x="0" y="47"/>
                      </a:cubicBezTo>
                      <a:cubicBezTo>
                        <a:pt x="20" y="47"/>
                        <a:pt x="40" y="43"/>
                        <a:pt x="58" y="34"/>
                      </a:cubicBezTo>
                      <a:cubicBezTo>
                        <a:pt x="76" y="26"/>
                        <a:pt x="92" y="15"/>
                        <a:pt x="105" y="0"/>
                      </a:cubicBezTo>
                      <a:cubicBezTo>
                        <a:pt x="117" y="11"/>
                        <a:pt x="117" y="11"/>
                        <a:pt x="117" y="11"/>
                      </a:cubicBezTo>
                      <a:cubicBezTo>
                        <a:pt x="103" y="27"/>
                        <a:pt x="85" y="40"/>
                        <a:pt x="65" y="49"/>
                      </a:cubicBezTo>
                      <a:cubicBezTo>
                        <a:pt x="45" y="59"/>
                        <a:pt x="23" y="63"/>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50"/>
                <p:cNvSpPr/>
                <p:nvPr/>
              </p:nvSpPr>
              <p:spPr bwMode="auto">
                <a:xfrm>
                  <a:off x="6443217" y="1607499"/>
                  <a:ext cx="60325" cy="120650"/>
                </a:xfrm>
                <a:custGeom>
                  <a:avLst/>
                  <a:gdLst>
                    <a:gd name="T0" fmla="*/ 16 w 52"/>
                    <a:gd name="T1" fmla="*/ 105 h 105"/>
                    <a:gd name="T2" fmla="*/ 0 w 52"/>
                    <a:gd name="T3" fmla="*/ 105 h 105"/>
                    <a:gd name="T4" fmla="*/ 40 w 52"/>
                    <a:gd name="T5" fmla="*/ 0 h 105"/>
                    <a:gd name="T6" fmla="*/ 52 w 52"/>
                    <a:gd name="T7" fmla="*/ 11 h 105"/>
                    <a:gd name="T8" fmla="*/ 16 w 52"/>
                    <a:gd name="T9" fmla="*/ 105 h 105"/>
                  </a:gdLst>
                  <a:ahLst/>
                  <a:cxnLst>
                    <a:cxn ang="0">
                      <a:pos x="T0" y="T1"/>
                    </a:cxn>
                    <a:cxn ang="0">
                      <a:pos x="T2" y="T3"/>
                    </a:cxn>
                    <a:cxn ang="0">
                      <a:pos x="T4" y="T5"/>
                    </a:cxn>
                    <a:cxn ang="0">
                      <a:pos x="T6" y="T7"/>
                    </a:cxn>
                    <a:cxn ang="0">
                      <a:pos x="T8" y="T9"/>
                    </a:cxn>
                  </a:cxnLst>
                  <a:rect l="0" t="0" r="r" b="b"/>
                  <a:pathLst>
                    <a:path w="52" h="105">
                      <a:moveTo>
                        <a:pt x="16" y="105"/>
                      </a:moveTo>
                      <a:cubicBezTo>
                        <a:pt x="0" y="105"/>
                        <a:pt x="0" y="105"/>
                        <a:pt x="0" y="105"/>
                      </a:cubicBezTo>
                      <a:cubicBezTo>
                        <a:pt x="0" y="66"/>
                        <a:pt x="14" y="29"/>
                        <a:pt x="40" y="0"/>
                      </a:cubicBezTo>
                      <a:cubicBezTo>
                        <a:pt x="52" y="11"/>
                        <a:pt x="52" y="11"/>
                        <a:pt x="52" y="11"/>
                      </a:cubicBezTo>
                      <a:cubicBezTo>
                        <a:pt x="29" y="37"/>
                        <a:pt x="16" y="70"/>
                        <a:pt x="16"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51"/>
                <p:cNvSpPr/>
                <p:nvPr/>
              </p:nvSpPr>
              <p:spPr bwMode="auto">
                <a:xfrm>
                  <a:off x="6489254" y="1837686"/>
                  <a:ext cx="134938" cy="73025"/>
                </a:xfrm>
                <a:custGeom>
                  <a:avLst/>
                  <a:gdLst>
                    <a:gd name="T0" fmla="*/ 117 w 117"/>
                    <a:gd name="T1" fmla="*/ 63 h 63"/>
                    <a:gd name="T2" fmla="*/ 51 w 117"/>
                    <a:gd name="T3" fmla="*/ 49 h 63"/>
                    <a:gd name="T4" fmla="*/ 0 w 117"/>
                    <a:gd name="T5" fmla="*/ 11 h 63"/>
                    <a:gd name="T6" fmla="*/ 12 w 117"/>
                    <a:gd name="T7" fmla="*/ 0 h 63"/>
                    <a:gd name="T8" fmla="*/ 58 w 117"/>
                    <a:gd name="T9" fmla="*/ 34 h 63"/>
                    <a:gd name="T10" fmla="*/ 117 w 117"/>
                    <a:gd name="T11" fmla="*/ 47 h 63"/>
                    <a:gd name="T12" fmla="*/ 117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117" y="63"/>
                      </a:moveTo>
                      <a:cubicBezTo>
                        <a:pt x="94" y="63"/>
                        <a:pt x="72" y="59"/>
                        <a:pt x="51" y="49"/>
                      </a:cubicBezTo>
                      <a:cubicBezTo>
                        <a:pt x="32" y="40"/>
                        <a:pt x="14" y="27"/>
                        <a:pt x="0" y="11"/>
                      </a:cubicBezTo>
                      <a:cubicBezTo>
                        <a:pt x="12" y="0"/>
                        <a:pt x="12" y="0"/>
                        <a:pt x="12" y="0"/>
                      </a:cubicBezTo>
                      <a:cubicBezTo>
                        <a:pt x="25" y="14"/>
                        <a:pt x="41" y="26"/>
                        <a:pt x="58" y="34"/>
                      </a:cubicBezTo>
                      <a:cubicBezTo>
                        <a:pt x="77" y="42"/>
                        <a:pt x="96" y="47"/>
                        <a:pt x="117" y="47"/>
                      </a:cubicBezTo>
                      <a:lnTo>
                        <a:pt x="11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5" name="Freeform 52"/>
                <p:cNvSpPr/>
                <p:nvPr/>
              </p:nvSpPr>
              <p:spPr bwMode="auto">
                <a:xfrm>
                  <a:off x="6443217" y="1728149"/>
                  <a:ext cx="60325" cy="122238"/>
                </a:xfrm>
                <a:custGeom>
                  <a:avLst/>
                  <a:gdLst>
                    <a:gd name="T0" fmla="*/ 40 w 52"/>
                    <a:gd name="T1" fmla="*/ 105 h 105"/>
                    <a:gd name="T2" fmla="*/ 0 w 52"/>
                    <a:gd name="T3" fmla="*/ 0 h 105"/>
                    <a:gd name="T4" fmla="*/ 16 w 52"/>
                    <a:gd name="T5" fmla="*/ 0 h 105"/>
                    <a:gd name="T6" fmla="*/ 52 w 52"/>
                    <a:gd name="T7" fmla="*/ 94 h 105"/>
                    <a:gd name="T8" fmla="*/ 40 w 52"/>
                    <a:gd name="T9" fmla="*/ 105 h 105"/>
                  </a:gdLst>
                  <a:ahLst/>
                  <a:cxnLst>
                    <a:cxn ang="0">
                      <a:pos x="T0" y="T1"/>
                    </a:cxn>
                    <a:cxn ang="0">
                      <a:pos x="T2" y="T3"/>
                    </a:cxn>
                    <a:cxn ang="0">
                      <a:pos x="T4" y="T5"/>
                    </a:cxn>
                    <a:cxn ang="0">
                      <a:pos x="T6" y="T7"/>
                    </a:cxn>
                    <a:cxn ang="0">
                      <a:pos x="T8" y="T9"/>
                    </a:cxn>
                  </a:cxnLst>
                  <a:rect l="0" t="0" r="r" b="b"/>
                  <a:pathLst>
                    <a:path w="52" h="105">
                      <a:moveTo>
                        <a:pt x="40" y="105"/>
                      </a:moveTo>
                      <a:cubicBezTo>
                        <a:pt x="14" y="76"/>
                        <a:pt x="0" y="39"/>
                        <a:pt x="0" y="0"/>
                      </a:cubicBezTo>
                      <a:cubicBezTo>
                        <a:pt x="16" y="0"/>
                        <a:pt x="16" y="0"/>
                        <a:pt x="16" y="0"/>
                      </a:cubicBezTo>
                      <a:cubicBezTo>
                        <a:pt x="16" y="35"/>
                        <a:pt x="29" y="68"/>
                        <a:pt x="52" y="94"/>
                      </a:cubicBezTo>
                      <a:lnTo>
                        <a:pt x="40"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6" name="Freeform 53"/>
                <p:cNvSpPr/>
                <p:nvPr/>
              </p:nvSpPr>
              <p:spPr bwMode="auto">
                <a:xfrm>
                  <a:off x="6489254" y="1547174"/>
                  <a:ext cx="134938" cy="73025"/>
                </a:xfrm>
                <a:custGeom>
                  <a:avLst/>
                  <a:gdLst>
                    <a:gd name="T0" fmla="*/ 12 w 117"/>
                    <a:gd name="T1" fmla="*/ 63 h 63"/>
                    <a:gd name="T2" fmla="*/ 0 w 117"/>
                    <a:gd name="T3" fmla="*/ 52 h 63"/>
                    <a:gd name="T4" fmla="*/ 51 w 117"/>
                    <a:gd name="T5" fmla="*/ 14 h 63"/>
                    <a:gd name="T6" fmla="*/ 117 w 117"/>
                    <a:gd name="T7" fmla="*/ 0 h 63"/>
                    <a:gd name="T8" fmla="*/ 117 w 117"/>
                    <a:gd name="T9" fmla="*/ 16 h 63"/>
                    <a:gd name="T10" fmla="*/ 58 w 117"/>
                    <a:gd name="T11" fmla="*/ 29 h 63"/>
                    <a:gd name="T12" fmla="*/ 12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12" y="63"/>
                      </a:moveTo>
                      <a:cubicBezTo>
                        <a:pt x="0" y="52"/>
                        <a:pt x="0" y="52"/>
                        <a:pt x="0" y="52"/>
                      </a:cubicBezTo>
                      <a:cubicBezTo>
                        <a:pt x="14" y="36"/>
                        <a:pt x="32" y="23"/>
                        <a:pt x="51" y="14"/>
                      </a:cubicBezTo>
                      <a:cubicBezTo>
                        <a:pt x="72" y="4"/>
                        <a:pt x="94" y="0"/>
                        <a:pt x="117" y="0"/>
                      </a:cubicBezTo>
                      <a:cubicBezTo>
                        <a:pt x="117" y="16"/>
                        <a:pt x="117" y="16"/>
                        <a:pt x="117" y="16"/>
                      </a:cubicBezTo>
                      <a:cubicBezTo>
                        <a:pt x="96" y="16"/>
                        <a:pt x="77" y="21"/>
                        <a:pt x="58" y="29"/>
                      </a:cubicBezTo>
                      <a:cubicBezTo>
                        <a:pt x="41" y="37"/>
                        <a:pt x="25" y="49"/>
                        <a:pt x="1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7" name="Freeform 54"/>
                <p:cNvSpPr/>
                <p:nvPr/>
              </p:nvSpPr>
              <p:spPr bwMode="auto">
                <a:xfrm>
                  <a:off x="6624192" y="1547174"/>
                  <a:ext cx="0" cy="17463"/>
                </a:xfrm>
                <a:custGeom>
                  <a:avLst/>
                  <a:gdLst>
                    <a:gd name="T0" fmla="*/ 11 h 11"/>
                    <a:gd name="T1" fmla="*/ 0 h 11"/>
                    <a:gd name="T2" fmla="*/ 6 h 11"/>
                    <a:gd name="T3" fmla="*/ 0 h 11"/>
                    <a:gd name="T4" fmla="*/ 0 h 11"/>
                    <a:gd name="T5" fmla="*/ 11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0"/>
                      </a:lnTo>
                      <a:lnTo>
                        <a:pt x="0" y="6"/>
                      </a:lnTo>
                      <a:lnTo>
                        <a:pt x="0" y="0"/>
                      </a:lnTo>
                      <a:lnTo>
                        <a:pt x="0" y="0"/>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9" name="Rectangle 55"/>
                <p:cNvSpPr>
                  <a:spLocks noChangeArrowheads="1"/>
                </p:cNvSpPr>
                <p:nvPr/>
              </p:nvSpPr>
              <p:spPr bwMode="auto">
                <a:xfrm>
                  <a:off x="6452742" y="172021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0" name="Rectangle 56"/>
                <p:cNvSpPr>
                  <a:spLocks noChangeArrowheads="1"/>
                </p:cNvSpPr>
                <p:nvPr/>
              </p:nvSpPr>
              <p:spPr bwMode="auto">
                <a:xfrm>
                  <a:off x="6538467" y="172021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1" name="Rectangle 57"/>
                <p:cNvSpPr>
                  <a:spLocks noChangeArrowheads="1"/>
                </p:cNvSpPr>
                <p:nvPr/>
              </p:nvSpPr>
              <p:spPr bwMode="auto">
                <a:xfrm>
                  <a:off x="6709917" y="1720211"/>
                  <a:ext cx="87313"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2" name="Rectangle 58"/>
                <p:cNvSpPr>
                  <a:spLocks noChangeArrowheads="1"/>
                </p:cNvSpPr>
                <p:nvPr/>
              </p:nvSpPr>
              <p:spPr bwMode="auto">
                <a:xfrm>
                  <a:off x="6624192" y="172021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3" name="Freeform 59"/>
                <p:cNvSpPr/>
                <p:nvPr/>
              </p:nvSpPr>
              <p:spPr bwMode="auto">
                <a:xfrm>
                  <a:off x="6543229" y="1820224"/>
                  <a:ext cx="80963" cy="90488"/>
                </a:xfrm>
                <a:custGeom>
                  <a:avLst/>
                  <a:gdLst>
                    <a:gd name="T0" fmla="*/ 70 w 70"/>
                    <a:gd name="T1" fmla="*/ 78 h 78"/>
                    <a:gd name="T2" fmla="*/ 28 w 70"/>
                    <a:gd name="T3" fmla="*/ 57 h 78"/>
                    <a:gd name="T4" fmla="*/ 0 w 70"/>
                    <a:gd name="T5" fmla="*/ 5 h 78"/>
                    <a:gd name="T6" fmla="*/ 15 w 70"/>
                    <a:gd name="T7" fmla="*/ 0 h 78"/>
                    <a:gd name="T8" fmla="*/ 40 w 70"/>
                    <a:gd name="T9" fmla="*/ 46 h 78"/>
                    <a:gd name="T10" fmla="*/ 70 w 70"/>
                    <a:gd name="T11" fmla="*/ 62 h 78"/>
                    <a:gd name="T12" fmla="*/ 70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70" y="78"/>
                      </a:moveTo>
                      <a:cubicBezTo>
                        <a:pt x="55" y="78"/>
                        <a:pt x="40" y="71"/>
                        <a:pt x="28" y="57"/>
                      </a:cubicBezTo>
                      <a:cubicBezTo>
                        <a:pt x="16" y="44"/>
                        <a:pt x="7" y="26"/>
                        <a:pt x="0" y="5"/>
                      </a:cubicBezTo>
                      <a:cubicBezTo>
                        <a:pt x="15" y="0"/>
                        <a:pt x="15" y="0"/>
                        <a:pt x="15" y="0"/>
                      </a:cubicBezTo>
                      <a:cubicBezTo>
                        <a:pt x="22" y="19"/>
                        <a:pt x="30" y="35"/>
                        <a:pt x="40" y="46"/>
                      </a:cubicBezTo>
                      <a:cubicBezTo>
                        <a:pt x="49" y="56"/>
                        <a:pt x="59" y="62"/>
                        <a:pt x="70" y="62"/>
                      </a:cubicBezTo>
                      <a:lnTo>
                        <a:pt x="70"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4" name="Freeform 60"/>
                <p:cNvSpPr/>
                <p:nvPr/>
              </p:nvSpPr>
              <p:spPr bwMode="auto">
                <a:xfrm>
                  <a:off x="6528942" y="1631311"/>
                  <a:ext cx="31750" cy="96838"/>
                </a:xfrm>
                <a:custGeom>
                  <a:avLst/>
                  <a:gdLst>
                    <a:gd name="T0" fmla="*/ 17 w 28"/>
                    <a:gd name="T1" fmla="*/ 84 h 84"/>
                    <a:gd name="T2" fmla="*/ 0 w 28"/>
                    <a:gd name="T3" fmla="*/ 84 h 84"/>
                    <a:gd name="T4" fmla="*/ 13 w 28"/>
                    <a:gd name="T5" fmla="*/ 0 h 84"/>
                    <a:gd name="T6" fmla="*/ 28 w 28"/>
                    <a:gd name="T7" fmla="*/ 5 h 84"/>
                    <a:gd name="T8" fmla="*/ 17 w 28"/>
                    <a:gd name="T9" fmla="*/ 84 h 84"/>
                  </a:gdLst>
                  <a:ahLst/>
                  <a:cxnLst>
                    <a:cxn ang="0">
                      <a:pos x="T0" y="T1"/>
                    </a:cxn>
                    <a:cxn ang="0">
                      <a:pos x="T2" y="T3"/>
                    </a:cxn>
                    <a:cxn ang="0">
                      <a:pos x="T4" y="T5"/>
                    </a:cxn>
                    <a:cxn ang="0">
                      <a:pos x="T6" y="T7"/>
                    </a:cxn>
                    <a:cxn ang="0">
                      <a:pos x="T8" y="T9"/>
                    </a:cxn>
                  </a:cxnLst>
                  <a:rect l="0" t="0" r="r" b="b"/>
                  <a:pathLst>
                    <a:path w="28" h="84">
                      <a:moveTo>
                        <a:pt x="17" y="84"/>
                      </a:moveTo>
                      <a:cubicBezTo>
                        <a:pt x="0" y="84"/>
                        <a:pt x="0" y="84"/>
                        <a:pt x="0" y="84"/>
                      </a:cubicBezTo>
                      <a:cubicBezTo>
                        <a:pt x="0" y="54"/>
                        <a:pt x="4" y="25"/>
                        <a:pt x="13" y="0"/>
                      </a:cubicBezTo>
                      <a:cubicBezTo>
                        <a:pt x="28" y="5"/>
                        <a:pt x="28" y="5"/>
                        <a:pt x="28" y="5"/>
                      </a:cubicBezTo>
                      <a:cubicBezTo>
                        <a:pt x="21" y="29"/>
                        <a:pt x="17" y="56"/>
                        <a:pt x="17"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5" name="Freeform 61"/>
                <p:cNvSpPr/>
                <p:nvPr/>
              </p:nvSpPr>
              <p:spPr bwMode="auto">
                <a:xfrm>
                  <a:off x="6687692" y="1728149"/>
                  <a:ext cx="33338" cy="98425"/>
                </a:xfrm>
                <a:custGeom>
                  <a:avLst/>
                  <a:gdLst>
                    <a:gd name="T0" fmla="*/ 16 w 29"/>
                    <a:gd name="T1" fmla="*/ 84 h 84"/>
                    <a:gd name="T2" fmla="*/ 0 w 29"/>
                    <a:gd name="T3" fmla="*/ 79 h 84"/>
                    <a:gd name="T4" fmla="*/ 12 w 29"/>
                    <a:gd name="T5" fmla="*/ 0 h 84"/>
                    <a:gd name="T6" fmla="*/ 29 w 29"/>
                    <a:gd name="T7" fmla="*/ 0 h 84"/>
                    <a:gd name="T8" fmla="*/ 16 w 29"/>
                    <a:gd name="T9" fmla="*/ 84 h 84"/>
                  </a:gdLst>
                  <a:ahLst/>
                  <a:cxnLst>
                    <a:cxn ang="0">
                      <a:pos x="T0" y="T1"/>
                    </a:cxn>
                    <a:cxn ang="0">
                      <a:pos x="T2" y="T3"/>
                    </a:cxn>
                    <a:cxn ang="0">
                      <a:pos x="T4" y="T5"/>
                    </a:cxn>
                    <a:cxn ang="0">
                      <a:pos x="T6" y="T7"/>
                    </a:cxn>
                    <a:cxn ang="0">
                      <a:pos x="T8" y="T9"/>
                    </a:cxn>
                  </a:cxnLst>
                  <a:rect l="0" t="0" r="r" b="b"/>
                  <a:pathLst>
                    <a:path w="29" h="84">
                      <a:moveTo>
                        <a:pt x="16" y="84"/>
                      </a:moveTo>
                      <a:cubicBezTo>
                        <a:pt x="0" y="79"/>
                        <a:pt x="0" y="79"/>
                        <a:pt x="0" y="79"/>
                      </a:cubicBezTo>
                      <a:cubicBezTo>
                        <a:pt x="8" y="55"/>
                        <a:pt x="12" y="28"/>
                        <a:pt x="12" y="0"/>
                      </a:cubicBezTo>
                      <a:cubicBezTo>
                        <a:pt x="29" y="0"/>
                        <a:pt x="29" y="0"/>
                        <a:pt x="29" y="0"/>
                      </a:cubicBezTo>
                      <a:cubicBezTo>
                        <a:pt x="29" y="30"/>
                        <a:pt x="24" y="59"/>
                        <a:pt x="1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6" name="Freeform 62"/>
                <p:cNvSpPr/>
                <p:nvPr/>
              </p:nvSpPr>
              <p:spPr bwMode="auto">
                <a:xfrm>
                  <a:off x="6543229" y="1547174"/>
                  <a:ext cx="80963" cy="90488"/>
                </a:xfrm>
                <a:custGeom>
                  <a:avLst/>
                  <a:gdLst>
                    <a:gd name="T0" fmla="*/ 15 w 70"/>
                    <a:gd name="T1" fmla="*/ 78 h 78"/>
                    <a:gd name="T2" fmla="*/ 0 w 70"/>
                    <a:gd name="T3" fmla="*/ 73 h 78"/>
                    <a:gd name="T4" fmla="*/ 28 w 70"/>
                    <a:gd name="T5" fmla="*/ 21 h 78"/>
                    <a:gd name="T6" fmla="*/ 70 w 70"/>
                    <a:gd name="T7" fmla="*/ 0 h 78"/>
                    <a:gd name="T8" fmla="*/ 70 w 70"/>
                    <a:gd name="T9" fmla="*/ 16 h 78"/>
                    <a:gd name="T10" fmla="*/ 40 w 70"/>
                    <a:gd name="T11" fmla="*/ 32 h 78"/>
                    <a:gd name="T12" fmla="*/ 15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15" y="78"/>
                      </a:moveTo>
                      <a:cubicBezTo>
                        <a:pt x="0" y="73"/>
                        <a:pt x="0" y="73"/>
                        <a:pt x="0" y="73"/>
                      </a:cubicBezTo>
                      <a:cubicBezTo>
                        <a:pt x="7" y="52"/>
                        <a:pt x="16" y="34"/>
                        <a:pt x="28" y="21"/>
                      </a:cubicBezTo>
                      <a:cubicBezTo>
                        <a:pt x="40" y="7"/>
                        <a:pt x="55" y="0"/>
                        <a:pt x="70" y="0"/>
                      </a:cubicBezTo>
                      <a:cubicBezTo>
                        <a:pt x="70" y="16"/>
                        <a:pt x="70" y="16"/>
                        <a:pt x="70" y="16"/>
                      </a:cubicBezTo>
                      <a:cubicBezTo>
                        <a:pt x="59" y="16"/>
                        <a:pt x="49" y="22"/>
                        <a:pt x="40" y="32"/>
                      </a:cubicBezTo>
                      <a:cubicBezTo>
                        <a:pt x="30" y="43"/>
                        <a:pt x="22" y="59"/>
                        <a:pt x="15"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7" name="Freeform 63"/>
                <p:cNvSpPr/>
                <p:nvPr/>
              </p:nvSpPr>
              <p:spPr bwMode="auto">
                <a:xfrm>
                  <a:off x="6624192" y="1547174"/>
                  <a:ext cx="0" cy="17463"/>
                </a:xfrm>
                <a:custGeom>
                  <a:avLst/>
                  <a:gdLst>
                    <a:gd name="T0" fmla="*/ 1 w 1"/>
                    <a:gd name="T1" fmla="*/ 16 h 16"/>
                    <a:gd name="T2" fmla="*/ 1 w 1"/>
                    <a:gd name="T3" fmla="*/ 0 h 16"/>
                    <a:gd name="T4" fmla="*/ 0 w 1"/>
                    <a:gd name="T5" fmla="*/ 0 h 16"/>
                    <a:gd name="T6" fmla="*/ 1 w 1"/>
                    <a:gd name="T7" fmla="*/ 0 h 16"/>
                    <a:gd name="T8" fmla="*/ 1 w 1"/>
                    <a:gd name="T9" fmla="*/ 16 h 16"/>
                    <a:gd name="T10" fmla="*/ 1 w 1"/>
                    <a:gd name="T11" fmla="*/ 16 h 16"/>
                    <a:gd name="T12" fmla="*/ 1 w 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 h="16">
                      <a:moveTo>
                        <a:pt x="1" y="16"/>
                      </a:moveTo>
                      <a:cubicBezTo>
                        <a:pt x="1" y="0"/>
                        <a:pt x="1" y="0"/>
                        <a:pt x="1" y="0"/>
                      </a:cubicBezTo>
                      <a:cubicBezTo>
                        <a:pt x="0" y="0"/>
                        <a:pt x="0" y="0"/>
                        <a:pt x="0" y="0"/>
                      </a:cubicBezTo>
                      <a:cubicBezTo>
                        <a:pt x="1" y="0"/>
                        <a:pt x="1" y="0"/>
                        <a:pt x="1" y="0"/>
                      </a:cubicBezTo>
                      <a:cubicBezTo>
                        <a:pt x="1" y="16"/>
                        <a:pt x="1" y="16"/>
                        <a:pt x="1" y="16"/>
                      </a:cubicBezTo>
                      <a:cubicBezTo>
                        <a:pt x="1" y="16"/>
                        <a:pt x="1" y="16"/>
                        <a:pt x="1" y="16"/>
                      </a:cubicBezTo>
                      <a:cubicBezTo>
                        <a:pt x="1" y="16"/>
                        <a:pt x="1"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8" name="Freeform 64"/>
                <p:cNvSpPr/>
                <p:nvPr/>
              </p:nvSpPr>
              <p:spPr bwMode="auto">
                <a:xfrm>
                  <a:off x="6624192" y="1891661"/>
                  <a:ext cx="0" cy="19050"/>
                </a:xfrm>
                <a:custGeom>
                  <a:avLst/>
                  <a:gdLst>
                    <a:gd name="T0" fmla="*/ 1 w 1"/>
                    <a:gd name="T1" fmla="*/ 16 h 16"/>
                    <a:gd name="T2" fmla="*/ 0 w 1"/>
                    <a:gd name="T3" fmla="*/ 16 h 16"/>
                    <a:gd name="T4" fmla="*/ 1 w 1"/>
                    <a:gd name="T5" fmla="*/ 16 h 16"/>
                    <a:gd name="T6" fmla="*/ 1 w 1"/>
                    <a:gd name="T7" fmla="*/ 0 h 16"/>
                    <a:gd name="T8" fmla="*/ 1 w 1"/>
                    <a:gd name="T9" fmla="*/ 0 h 16"/>
                    <a:gd name="T10" fmla="*/ 1 w 1"/>
                    <a:gd name="T11" fmla="*/ 0 h 16"/>
                    <a:gd name="T12" fmla="*/ 1 w 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 h="16">
                      <a:moveTo>
                        <a:pt x="1" y="16"/>
                      </a:moveTo>
                      <a:cubicBezTo>
                        <a:pt x="1" y="16"/>
                        <a:pt x="1" y="16"/>
                        <a:pt x="0" y="16"/>
                      </a:cubicBezTo>
                      <a:cubicBezTo>
                        <a:pt x="1" y="16"/>
                        <a:pt x="1" y="16"/>
                        <a:pt x="1" y="16"/>
                      </a:cubicBezTo>
                      <a:cubicBezTo>
                        <a:pt x="1" y="0"/>
                        <a:pt x="1" y="0"/>
                        <a:pt x="1" y="0"/>
                      </a:cubicBezTo>
                      <a:cubicBezTo>
                        <a:pt x="1" y="0"/>
                        <a:pt x="1" y="0"/>
                        <a:pt x="1" y="0"/>
                      </a:cubicBezTo>
                      <a:cubicBezTo>
                        <a:pt x="1" y="0"/>
                        <a:pt x="1" y="0"/>
                        <a:pt x="1" y="0"/>
                      </a:cubicBezTo>
                      <a:lnTo>
                        <a:pt x="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9" name="Freeform 65"/>
                <p:cNvSpPr/>
                <p:nvPr/>
              </p:nvSpPr>
              <p:spPr bwMode="auto">
                <a:xfrm>
                  <a:off x="6624192" y="1891661"/>
                  <a:ext cx="0" cy="19050"/>
                </a:xfrm>
                <a:custGeom>
                  <a:avLst/>
                  <a:gdLst>
                    <a:gd name="T0" fmla="*/ 12 h 12"/>
                    <a:gd name="T1" fmla="*/ 6 h 12"/>
                    <a:gd name="T2" fmla="*/ 0 h 12"/>
                    <a:gd name="T3" fmla="*/ 0 h 12"/>
                    <a:gd name="T4" fmla="*/ 6 h 12"/>
                    <a:gd name="T5" fmla="*/ 12 h 12"/>
                    <a:gd name="T6" fmla="*/ 12 h 12"/>
                  </a:gdLst>
                  <a:ahLst/>
                  <a:cxnLst>
                    <a:cxn ang="0">
                      <a:pos x="0" y="T0"/>
                    </a:cxn>
                    <a:cxn ang="0">
                      <a:pos x="0" y="T1"/>
                    </a:cxn>
                    <a:cxn ang="0">
                      <a:pos x="0" y="T2"/>
                    </a:cxn>
                    <a:cxn ang="0">
                      <a:pos x="0" y="T3"/>
                    </a:cxn>
                    <a:cxn ang="0">
                      <a:pos x="0" y="T4"/>
                    </a:cxn>
                    <a:cxn ang="0">
                      <a:pos x="0" y="T5"/>
                    </a:cxn>
                    <a:cxn ang="0">
                      <a:pos x="0" y="T6"/>
                    </a:cxn>
                  </a:cxnLst>
                  <a:rect l="0" t="0" r="r" b="b"/>
                  <a:pathLst>
                    <a:path h="12">
                      <a:moveTo>
                        <a:pt x="0" y="12"/>
                      </a:moveTo>
                      <a:lnTo>
                        <a:pt x="0" y="6"/>
                      </a:lnTo>
                      <a:lnTo>
                        <a:pt x="0" y="0"/>
                      </a:lnTo>
                      <a:lnTo>
                        <a:pt x="0" y="0"/>
                      </a:lnTo>
                      <a:lnTo>
                        <a:pt x="0" y="6"/>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0" name="Freeform 66"/>
                <p:cNvSpPr/>
                <p:nvPr/>
              </p:nvSpPr>
              <p:spPr bwMode="auto">
                <a:xfrm>
                  <a:off x="6687692" y="1631311"/>
                  <a:ext cx="33338" cy="96838"/>
                </a:xfrm>
                <a:custGeom>
                  <a:avLst/>
                  <a:gdLst>
                    <a:gd name="T0" fmla="*/ 29 w 29"/>
                    <a:gd name="T1" fmla="*/ 84 h 84"/>
                    <a:gd name="T2" fmla="*/ 12 w 29"/>
                    <a:gd name="T3" fmla="*/ 84 h 84"/>
                    <a:gd name="T4" fmla="*/ 0 w 29"/>
                    <a:gd name="T5" fmla="*/ 5 h 84"/>
                    <a:gd name="T6" fmla="*/ 16 w 29"/>
                    <a:gd name="T7" fmla="*/ 0 h 84"/>
                    <a:gd name="T8" fmla="*/ 29 w 29"/>
                    <a:gd name="T9" fmla="*/ 84 h 84"/>
                  </a:gdLst>
                  <a:ahLst/>
                  <a:cxnLst>
                    <a:cxn ang="0">
                      <a:pos x="T0" y="T1"/>
                    </a:cxn>
                    <a:cxn ang="0">
                      <a:pos x="T2" y="T3"/>
                    </a:cxn>
                    <a:cxn ang="0">
                      <a:pos x="T4" y="T5"/>
                    </a:cxn>
                    <a:cxn ang="0">
                      <a:pos x="T6" y="T7"/>
                    </a:cxn>
                    <a:cxn ang="0">
                      <a:pos x="T8" y="T9"/>
                    </a:cxn>
                  </a:cxnLst>
                  <a:rect l="0" t="0" r="r" b="b"/>
                  <a:pathLst>
                    <a:path w="29" h="84">
                      <a:moveTo>
                        <a:pt x="29" y="84"/>
                      </a:moveTo>
                      <a:cubicBezTo>
                        <a:pt x="12" y="84"/>
                        <a:pt x="12" y="84"/>
                        <a:pt x="12" y="84"/>
                      </a:cubicBezTo>
                      <a:cubicBezTo>
                        <a:pt x="12" y="56"/>
                        <a:pt x="8" y="29"/>
                        <a:pt x="0" y="5"/>
                      </a:cubicBezTo>
                      <a:cubicBezTo>
                        <a:pt x="16" y="0"/>
                        <a:pt x="16" y="0"/>
                        <a:pt x="16" y="0"/>
                      </a:cubicBezTo>
                      <a:cubicBezTo>
                        <a:pt x="24" y="25"/>
                        <a:pt x="29" y="54"/>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1" name="Freeform 67"/>
                <p:cNvSpPr/>
                <p:nvPr/>
              </p:nvSpPr>
              <p:spPr bwMode="auto">
                <a:xfrm>
                  <a:off x="6528942" y="1728149"/>
                  <a:ext cx="31750" cy="98425"/>
                </a:xfrm>
                <a:custGeom>
                  <a:avLst/>
                  <a:gdLst>
                    <a:gd name="T0" fmla="*/ 13 w 28"/>
                    <a:gd name="T1" fmla="*/ 84 h 84"/>
                    <a:gd name="T2" fmla="*/ 0 w 28"/>
                    <a:gd name="T3" fmla="*/ 0 h 84"/>
                    <a:gd name="T4" fmla="*/ 17 w 28"/>
                    <a:gd name="T5" fmla="*/ 0 h 84"/>
                    <a:gd name="T6" fmla="*/ 28 w 28"/>
                    <a:gd name="T7" fmla="*/ 79 h 84"/>
                    <a:gd name="T8" fmla="*/ 13 w 28"/>
                    <a:gd name="T9" fmla="*/ 84 h 84"/>
                  </a:gdLst>
                  <a:ahLst/>
                  <a:cxnLst>
                    <a:cxn ang="0">
                      <a:pos x="T0" y="T1"/>
                    </a:cxn>
                    <a:cxn ang="0">
                      <a:pos x="T2" y="T3"/>
                    </a:cxn>
                    <a:cxn ang="0">
                      <a:pos x="T4" y="T5"/>
                    </a:cxn>
                    <a:cxn ang="0">
                      <a:pos x="T6" y="T7"/>
                    </a:cxn>
                    <a:cxn ang="0">
                      <a:pos x="T8" y="T9"/>
                    </a:cxn>
                  </a:cxnLst>
                  <a:rect l="0" t="0" r="r" b="b"/>
                  <a:pathLst>
                    <a:path w="28" h="84">
                      <a:moveTo>
                        <a:pt x="13" y="84"/>
                      </a:moveTo>
                      <a:cubicBezTo>
                        <a:pt x="4" y="59"/>
                        <a:pt x="0" y="30"/>
                        <a:pt x="0" y="0"/>
                      </a:cubicBezTo>
                      <a:cubicBezTo>
                        <a:pt x="17" y="0"/>
                        <a:pt x="17" y="0"/>
                        <a:pt x="17" y="0"/>
                      </a:cubicBezTo>
                      <a:cubicBezTo>
                        <a:pt x="17" y="28"/>
                        <a:pt x="21" y="55"/>
                        <a:pt x="28" y="79"/>
                      </a:cubicBezTo>
                      <a:lnTo>
                        <a:pt x="13"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2" name="Freeform 68"/>
                <p:cNvSpPr/>
                <p:nvPr/>
              </p:nvSpPr>
              <p:spPr bwMode="auto">
                <a:xfrm>
                  <a:off x="6624192" y="1547174"/>
                  <a:ext cx="80963" cy="90488"/>
                </a:xfrm>
                <a:custGeom>
                  <a:avLst/>
                  <a:gdLst>
                    <a:gd name="T0" fmla="*/ 54 w 70"/>
                    <a:gd name="T1" fmla="*/ 78 h 78"/>
                    <a:gd name="T2" fmla="*/ 30 w 70"/>
                    <a:gd name="T3" fmla="*/ 32 h 78"/>
                    <a:gd name="T4" fmla="*/ 0 w 70"/>
                    <a:gd name="T5" fmla="*/ 16 h 78"/>
                    <a:gd name="T6" fmla="*/ 0 w 70"/>
                    <a:gd name="T7" fmla="*/ 0 h 78"/>
                    <a:gd name="T8" fmla="*/ 42 w 70"/>
                    <a:gd name="T9" fmla="*/ 21 h 78"/>
                    <a:gd name="T10" fmla="*/ 70 w 70"/>
                    <a:gd name="T11" fmla="*/ 73 h 78"/>
                    <a:gd name="T12" fmla="*/ 54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54" y="78"/>
                      </a:moveTo>
                      <a:cubicBezTo>
                        <a:pt x="48" y="59"/>
                        <a:pt x="40" y="43"/>
                        <a:pt x="30" y="32"/>
                      </a:cubicBezTo>
                      <a:cubicBezTo>
                        <a:pt x="20" y="22"/>
                        <a:pt x="10" y="16"/>
                        <a:pt x="0" y="16"/>
                      </a:cubicBezTo>
                      <a:cubicBezTo>
                        <a:pt x="0" y="0"/>
                        <a:pt x="0" y="0"/>
                        <a:pt x="0" y="0"/>
                      </a:cubicBezTo>
                      <a:cubicBezTo>
                        <a:pt x="15" y="0"/>
                        <a:pt x="29" y="7"/>
                        <a:pt x="42" y="21"/>
                      </a:cubicBezTo>
                      <a:cubicBezTo>
                        <a:pt x="53" y="34"/>
                        <a:pt x="63" y="52"/>
                        <a:pt x="70" y="73"/>
                      </a:cubicBezTo>
                      <a:lnTo>
                        <a:pt x="5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3" name="Freeform 69"/>
                <p:cNvSpPr/>
                <p:nvPr/>
              </p:nvSpPr>
              <p:spPr bwMode="auto">
                <a:xfrm>
                  <a:off x="6624192" y="1820224"/>
                  <a:ext cx="80963" cy="90488"/>
                </a:xfrm>
                <a:custGeom>
                  <a:avLst/>
                  <a:gdLst>
                    <a:gd name="T0" fmla="*/ 0 w 70"/>
                    <a:gd name="T1" fmla="*/ 78 h 78"/>
                    <a:gd name="T2" fmla="*/ 0 w 70"/>
                    <a:gd name="T3" fmla="*/ 62 h 78"/>
                    <a:gd name="T4" fmla="*/ 30 w 70"/>
                    <a:gd name="T5" fmla="*/ 46 h 78"/>
                    <a:gd name="T6" fmla="*/ 54 w 70"/>
                    <a:gd name="T7" fmla="*/ 0 h 78"/>
                    <a:gd name="T8" fmla="*/ 70 w 70"/>
                    <a:gd name="T9" fmla="*/ 5 h 78"/>
                    <a:gd name="T10" fmla="*/ 42 w 70"/>
                    <a:gd name="T11" fmla="*/ 57 h 78"/>
                    <a:gd name="T12" fmla="*/ 0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0" y="78"/>
                      </a:moveTo>
                      <a:cubicBezTo>
                        <a:pt x="0" y="62"/>
                        <a:pt x="0" y="62"/>
                        <a:pt x="0" y="62"/>
                      </a:cubicBezTo>
                      <a:cubicBezTo>
                        <a:pt x="10" y="62"/>
                        <a:pt x="20" y="56"/>
                        <a:pt x="30" y="46"/>
                      </a:cubicBezTo>
                      <a:cubicBezTo>
                        <a:pt x="40" y="35"/>
                        <a:pt x="48" y="19"/>
                        <a:pt x="54" y="0"/>
                      </a:cubicBezTo>
                      <a:cubicBezTo>
                        <a:pt x="70" y="5"/>
                        <a:pt x="70" y="5"/>
                        <a:pt x="70" y="5"/>
                      </a:cubicBezTo>
                      <a:cubicBezTo>
                        <a:pt x="63" y="26"/>
                        <a:pt x="53" y="44"/>
                        <a:pt x="42" y="57"/>
                      </a:cubicBezTo>
                      <a:cubicBezTo>
                        <a:pt x="29" y="71"/>
                        <a:pt x="15" y="78"/>
                        <a:pt x="0"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4" name="Freeform 70"/>
                <p:cNvSpPr/>
                <p:nvPr/>
              </p:nvSpPr>
              <p:spPr bwMode="auto">
                <a:xfrm>
                  <a:off x="6624192" y="1547174"/>
                  <a:ext cx="0" cy="17463"/>
                </a:xfrm>
                <a:custGeom>
                  <a:avLst/>
                  <a:gdLst>
                    <a:gd name="T0" fmla="*/ 11 h 11"/>
                    <a:gd name="T1" fmla="*/ 11 h 11"/>
                    <a:gd name="T2" fmla="*/ 6 h 11"/>
                    <a:gd name="T3" fmla="*/ 0 h 11"/>
                    <a:gd name="T4" fmla="*/ 0 h 11"/>
                    <a:gd name="T5" fmla="*/ 5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11"/>
                      </a:lnTo>
                      <a:lnTo>
                        <a:pt x="0" y="6"/>
                      </a:lnTo>
                      <a:lnTo>
                        <a:pt x="0" y="0"/>
                      </a:lnTo>
                      <a:lnTo>
                        <a:pt x="0" y="0"/>
                      </a:lnTo>
                      <a:lnTo>
                        <a:pt x="0" y="5"/>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5" name="Freeform 71"/>
                <p:cNvSpPr/>
                <p:nvPr/>
              </p:nvSpPr>
              <p:spPr bwMode="auto">
                <a:xfrm>
                  <a:off x="6490842" y="1604324"/>
                  <a:ext cx="63500" cy="39688"/>
                </a:xfrm>
                <a:custGeom>
                  <a:avLst/>
                  <a:gdLst>
                    <a:gd name="T0" fmla="*/ 51 w 54"/>
                    <a:gd name="T1" fmla="*/ 34 h 34"/>
                    <a:gd name="T2" fmla="*/ 0 w 54"/>
                    <a:gd name="T3" fmla="*/ 15 h 34"/>
                    <a:gd name="T4" fmla="*/ 8 w 54"/>
                    <a:gd name="T5" fmla="*/ 0 h 34"/>
                    <a:gd name="T6" fmla="*/ 54 w 54"/>
                    <a:gd name="T7" fmla="*/ 17 h 34"/>
                    <a:gd name="T8" fmla="*/ 51 w 54"/>
                    <a:gd name="T9" fmla="*/ 34 h 34"/>
                  </a:gdLst>
                  <a:ahLst/>
                  <a:cxnLst>
                    <a:cxn ang="0">
                      <a:pos x="T0" y="T1"/>
                    </a:cxn>
                    <a:cxn ang="0">
                      <a:pos x="T2" y="T3"/>
                    </a:cxn>
                    <a:cxn ang="0">
                      <a:pos x="T4" y="T5"/>
                    </a:cxn>
                    <a:cxn ang="0">
                      <a:pos x="T6" y="T7"/>
                    </a:cxn>
                    <a:cxn ang="0">
                      <a:pos x="T8" y="T9"/>
                    </a:cxn>
                  </a:cxnLst>
                  <a:rect l="0" t="0" r="r" b="b"/>
                  <a:pathLst>
                    <a:path w="54" h="34">
                      <a:moveTo>
                        <a:pt x="51" y="34"/>
                      </a:moveTo>
                      <a:cubicBezTo>
                        <a:pt x="31" y="29"/>
                        <a:pt x="14" y="23"/>
                        <a:pt x="0" y="15"/>
                      </a:cubicBezTo>
                      <a:cubicBezTo>
                        <a:pt x="8" y="0"/>
                        <a:pt x="8" y="0"/>
                        <a:pt x="8" y="0"/>
                      </a:cubicBezTo>
                      <a:cubicBezTo>
                        <a:pt x="21" y="8"/>
                        <a:pt x="37" y="13"/>
                        <a:pt x="54" y="17"/>
                      </a:cubicBezTo>
                      <a:lnTo>
                        <a:pt x="5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6" name="Freeform 72"/>
                <p:cNvSpPr/>
                <p:nvPr/>
              </p:nvSpPr>
              <p:spPr bwMode="auto">
                <a:xfrm>
                  <a:off x="6694042" y="1604324"/>
                  <a:ext cx="63500" cy="39688"/>
                </a:xfrm>
                <a:custGeom>
                  <a:avLst/>
                  <a:gdLst>
                    <a:gd name="T0" fmla="*/ 4 w 55"/>
                    <a:gd name="T1" fmla="*/ 34 h 34"/>
                    <a:gd name="T2" fmla="*/ 0 w 55"/>
                    <a:gd name="T3" fmla="*/ 18 h 34"/>
                    <a:gd name="T4" fmla="*/ 47 w 55"/>
                    <a:gd name="T5" fmla="*/ 0 h 34"/>
                    <a:gd name="T6" fmla="*/ 55 w 55"/>
                    <a:gd name="T7" fmla="*/ 15 h 34"/>
                    <a:gd name="T8" fmla="*/ 4 w 55"/>
                    <a:gd name="T9" fmla="*/ 34 h 34"/>
                  </a:gdLst>
                  <a:ahLst/>
                  <a:cxnLst>
                    <a:cxn ang="0">
                      <a:pos x="T0" y="T1"/>
                    </a:cxn>
                    <a:cxn ang="0">
                      <a:pos x="T2" y="T3"/>
                    </a:cxn>
                    <a:cxn ang="0">
                      <a:pos x="T4" y="T5"/>
                    </a:cxn>
                    <a:cxn ang="0">
                      <a:pos x="T6" y="T7"/>
                    </a:cxn>
                    <a:cxn ang="0">
                      <a:pos x="T8" y="T9"/>
                    </a:cxn>
                  </a:cxnLst>
                  <a:rect l="0" t="0" r="r" b="b"/>
                  <a:pathLst>
                    <a:path w="55" h="34">
                      <a:moveTo>
                        <a:pt x="4" y="34"/>
                      </a:moveTo>
                      <a:cubicBezTo>
                        <a:pt x="0" y="18"/>
                        <a:pt x="0" y="18"/>
                        <a:pt x="0" y="18"/>
                      </a:cubicBezTo>
                      <a:cubicBezTo>
                        <a:pt x="18" y="14"/>
                        <a:pt x="34" y="8"/>
                        <a:pt x="47" y="0"/>
                      </a:cubicBezTo>
                      <a:cubicBezTo>
                        <a:pt x="55" y="15"/>
                        <a:pt x="55" y="15"/>
                        <a:pt x="55" y="15"/>
                      </a:cubicBezTo>
                      <a:cubicBezTo>
                        <a:pt x="41" y="23"/>
                        <a:pt x="24" y="29"/>
                        <a:pt x="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7" name="Rectangle 73"/>
                <p:cNvSpPr>
                  <a:spLocks noChangeArrowheads="1"/>
                </p:cNvSpPr>
                <p:nvPr/>
              </p:nvSpPr>
              <p:spPr bwMode="auto">
                <a:xfrm>
                  <a:off x="6624192" y="1547174"/>
                  <a:ext cx="1588"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28" name="Freeform 74"/>
                <p:cNvSpPr/>
                <p:nvPr/>
              </p:nvSpPr>
              <p:spPr bwMode="auto">
                <a:xfrm>
                  <a:off x="6551167" y="1624961"/>
                  <a:ext cx="73025" cy="26988"/>
                </a:xfrm>
                <a:custGeom>
                  <a:avLst/>
                  <a:gdLst>
                    <a:gd name="T0" fmla="*/ 64 w 64"/>
                    <a:gd name="T1" fmla="*/ 24 h 24"/>
                    <a:gd name="T2" fmla="*/ 0 w 64"/>
                    <a:gd name="T3" fmla="*/ 17 h 24"/>
                    <a:gd name="T4" fmla="*/ 3 w 64"/>
                    <a:gd name="T5" fmla="*/ 0 h 24"/>
                    <a:gd name="T6" fmla="*/ 64 w 64"/>
                    <a:gd name="T7" fmla="*/ 7 h 24"/>
                    <a:gd name="T8" fmla="*/ 64 w 64"/>
                    <a:gd name="T9" fmla="*/ 24 h 24"/>
                  </a:gdLst>
                  <a:ahLst/>
                  <a:cxnLst>
                    <a:cxn ang="0">
                      <a:pos x="T0" y="T1"/>
                    </a:cxn>
                    <a:cxn ang="0">
                      <a:pos x="T2" y="T3"/>
                    </a:cxn>
                    <a:cxn ang="0">
                      <a:pos x="T4" y="T5"/>
                    </a:cxn>
                    <a:cxn ang="0">
                      <a:pos x="T6" y="T7"/>
                    </a:cxn>
                    <a:cxn ang="0">
                      <a:pos x="T8" y="T9"/>
                    </a:cxn>
                  </a:cxnLst>
                  <a:rect l="0" t="0" r="r" b="b"/>
                  <a:pathLst>
                    <a:path w="64" h="24">
                      <a:moveTo>
                        <a:pt x="64" y="24"/>
                      </a:moveTo>
                      <a:cubicBezTo>
                        <a:pt x="41" y="24"/>
                        <a:pt x="20" y="21"/>
                        <a:pt x="0" y="17"/>
                      </a:cubicBezTo>
                      <a:cubicBezTo>
                        <a:pt x="3" y="0"/>
                        <a:pt x="3" y="0"/>
                        <a:pt x="3" y="0"/>
                      </a:cubicBezTo>
                      <a:cubicBezTo>
                        <a:pt x="22" y="5"/>
                        <a:pt x="43" y="7"/>
                        <a:pt x="64" y="7"/>
                      </a:cubicBezTo>
                      <a:lnTo>
                        <a:pt x="6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9" name="Freeform 75"/>
                <p:cNvSpPr/>
                <p:nvPr/>
              </p:nvSpPr>
              <p:spPr bwMode="auto">
                <a:xfrm>
                  <a:off x="6624192" y="1624961"/>
                  <a:ext cx="74613" cy="26988"/>
                </a:xfrm>
                <a:custGeom>
                  <a:avLst/>
                  <a:gdLst>
                    <a:gd name="T0" fmla="*/ 0 w 64"/>
                    <a:gd name="T1" fmla="*/ 23 h 23"/>
                    <a:gd name="T2" fmla="*/ 0 w 64"/>
                    <a:gd name="T3" fmla="*/ 23 h 23"/>
                    <a:gd name="T4" fmla="*/ 0 w 64"/>
                    <a:gd name="T5" fmla="*/ 6 h 23"/>
                    <a:gd name="T6" fmla="*/ 0 w 64"/>
                    <a:gd name="T7" fmla="*/ 6 h 23"/>
                    <a:gd name="T8" fmla="*/ 0 w 64"/>
                    <a:gd name="T9" fmla="*/ 6 h 23"/>
                    <a:gd name="T10" fmla="*/ 60 w 64"/>
                    <a:gd name="T11" fmla="*/ 0 h 23"/>
                    <a:gd name="T12" fmla="*/ 64 w 64"/>
                    <a:gd name="T13" fmla="*/ 16 h 23"/>
                    <a:gd name="T14" fmla="*/ 0 w 64"/>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0" y="23"/>
                      </a:moveTo>
                      <a:cubicBezTo>
                        <a:pt x="0" y="23"/>
                        <a:pt x="0" y="23"/>
                        <a:pt x="0" y="23"/>
                      </a:cubicBezTo>
                      <a:cubicBezTo>
                        <a:pt x="0" y="6"/>
                        <a:pt x="0" y="6"/>
                        <a:pt x="0" y="6"/>
                      </a:cubicBezTo>
                      <a:cubicBezTo>
                        <a:pt x="0" y="6"/>
                        <a:pt x="0" y="6"/>
                        <a:pt x="0" y="6"/>
                      </a:cubicBezTo>
                      <a:cubicBezTo>
                        <a:pt x="0" y="6"/>
                        <a:pt x="0" y="6"/>
                        <a:pt x="0" y="6"/>
                      </a:cubicBezTo>
                      <a:cubicBezTo>
                        <a:pt x="21" y="6"/>
                        <a:pt x="41" y="4"/>
                        <a:pt x="60" y="0"/>
                      </a:cubicBezTo>
                      <a:cubicBezTo>
                        <a:pt x="64" y="16"/>
                        <a:pt x="64" y="16"/>
                        <a:pt x="64" y="16"/>
                      </a:cubicBezTo>
                      <a:cubicBezTo>
                        <a:pt x="44" y="20"/>
                        <a:pt x="22" y="23"/>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0" name="Freeform 76"/>
                <p:cNvSpPr/>
                <p:nvPr/>
              </p:nvSpPr>
              <p:spPr bwMode="auto">
                <a:xfrm>
                  <a:off x="6624192" y="1805936"/>
                  <a:ext cx="74613" cy="25400"/>
                </a:xfrm>
                <a:custGeom>
                  <a:avLst/>
                  <a:gdLst>
                    <a:gd name="T0" fmla="*/ 60 w 64"/>
                    <a:gd name="T1" fmla="*/ 23 h 23"/>
                    <a:gd name="T2" fmla="*/ 0 w 64"/>
                    <a:gd name="T3" fmla="*/ 17 h 23"/>
                    <a:gd name="T4" fmla="*/ 0 w 64"/>
                    <a:gd name="T5" fmla="*/ 17 h 23"/>
                    <a:gd name="T6" fmla="*/ 0 w 64"/>
                    <a:gd name="T7" fmla="*/ 0 h 23"/>
                    <a:gd name="T8" fmla="*/ 0 w 64"/>
                    <a:gd name="T9" fmla="*/ 0 h 23"/>
                    <a:gd name="T10" fmla="*/ 64 w 64"/>
                    <a:gd name="T11" fmla="*/ 7 h 23"/>
                    <a:gd name="T12" fmla="*/ 60 w 6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64" h="23">
                      <a:moveTo>
                        <a:pt x="60" y="23"/>
                      </a:moveTo>
                      <a:cubicBezTo>
                        <a:pt x="41" y="19"/>
                        <a:pt x="21" y="17"/>
                        <a:pt x="0" y="17"/>
                      </a:cubicBezTo>
                      <a:cubicBezTo>
                        <a:pt x="0" y="17"/>
                        <a:pt x="0" y="17"/>
                        <a:pt x="0" y="17"/>
                      </a:cubicBezTo>
                      <a:cubicBezTo>
                        <a:pt x="0" y="0"/>
                        <a:pt x="0" y="0"/>
                        <a:pt x="0" y="0"/>
                      </a:cubicBezTo>
                      <a:cubicBezTo>
                        <a:pt x="0" y="0"/>
                        <a:pt x="0" y="0"/>
                        <a:pt x="0" y="0"/>
                      </a:cubicBezTo>
                      <a:cubicBezTo>
                        <a:pt x="22" y="0"/>
                        <a:pt x="44" y="3"/>
                        <a:pt x="64" y="7"/>
                      </a:cubicBezTo>
                      <a:lnTo>
                        <a:pt x="6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1" name="Rectangle 77"/>
                <p:cNvSpPr>
                  <a:spLocks noChangeArrowheads="1"/>
                </p:cNvSpPr>
                <p:nvPr/>
              </p:nvSpPr>
              <p:spPr bwMode="auto">
                <a:xfrm>
                  <a:off x="6624192" y="1891661"/>
                  <a:ext cx="15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2" name="Freeform 78"/>
                <p:cNvSpPr/>
                <p:nvPr/>
              </p:nvSpPr>
              <p:spPr bwMode="auto">
                <a:xfrm>
                  <a:off x="6694042" y="1813874"/>
                  <a:ext cx="63500" cy="38100"/>
                </a:xfrm>
                <a:custGeom>
                  <a:avLst/>
                  <a:gdLst>
                    <a:gd name="T0" fmla="*/ 47 w 55"/>
                    <a:gd name="T1" fmla="*/ 34 h 34"/>
                    <a:gd name="T2" fmla="*/ 0 w 55"/>
                    <a:gd name="T3" fmla="*/ 16 h 34"/>
                    <a:gd name="T4" fmla="*/ 4 w 55"/>
                    <a:gd name="T5" fmla="*/ 0 h 34"/>
                    <a:gd name="T6" fmla="*/ 55 w 55"/>
                    <a:gd name="T7" fmla="*/ 19 h 34"/>
                    <a:gd name="T8" fmla="*/ 47 w 55"/>
                    <a:gd name="T9" fmla="*/ 34 h 34"/>
                  </a:gdLst>
                  <a:ahLst/>
                  <a:cxnLst>
                    <a:cxn ang="0">
                      <a:pos x="T0" y="T1"/>
                    </a:cxn>
                    <a:cxn ang="0">
                      <a:pos x="T2" y="T3"/>
                    </a:cxn>
                    <a:cxn ang="0">
                      <a:pos x="T4" y="T5"/>
                    </a:cxn>
                    <a:cxn ang="0">
                      <a:pos x="T6" y="T7"/>
                    </a:cxn>
                    <a:cxn ang="0">
                      <a:pos x="T8" y="T9"/>
                    </a:cxn>
                  </a:cxnLst>
                  <a:rect l="0" t="0" r="r" b="b"/>
                  <a:pathLst>
                    <a:path w="55" h="34">
                      <a:moveTo>
                        <a:pt x="47" y="34"/>
                      </a:moveTo>
                      <a:cubicBezTo>
                        <a:pt x="34" y="26"/>
                        <a:pt x="18" y="20"/>
                        <a:pt x="0" y="16"/>
                      </a:cubicBezTo>
                      <a:cubicBezTo>
                        <a:pt x="4" y="0"/>
                        <a:pt x="4" y="0"/>
                        <a:pt x="4" y="0"/>
                      </a:cubicBezTo>
                      <a:cubicBezTo>
                        <a:pt x="24" y="5"/>
                        <a:pt x="41" y="11"/>
                        <a:pt x="55" y="19"/>
                      </a:cubicBezTo>
                      <a:lnTo>
                        <a:pt x="47"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3" name="Freeform 79"/>
                <p:cNvSpPr/>
                <p:nvPr/>
              </p:nvSpPr>
              <p:spPr bwMode="auto">
                <a:xfrm>
                  <a:off x="6490842" y="1813874"/>
                  <a:ext cx="63500" cy="38100"/>
                </a:xfrm>
                <a:custGeom>
                  <a:avLst/>
                  <a:gdLst>
                    <a:gd name="T0" fmla="*/ 8 w 54"/>
                    <a:gd name="T1" fmla="*/ 34 h 34"/>
                    <a:gd name="T2" fmla="*/ 0 w 54"/>
                    <a:gd name="T3" fmla="*/ 19 h 34"/>
                    <a:gd name="T4" fmla="*/ 51 w 54"/>
                    <a:gd name="T5" fmla="*/ 0 h 34"/>
                    <a:gd name="T6" fmla="*/ 54 w 54"/>
                    <a:gd name="T7" fmla="*/ 17 h 34"/>
                    <a:gd name="T8" fmla="*/ 8 w 54"/>
                    <a:gd name="T9" fmla="*/ 34 h 34"/>
                  </a:gdLst>
                  <a:ahLst/>
                  <a:cxnLst>
                    <a:cxn ang="0">
                      <a:pos x="T0" y="T1"/>
                    </a:cxn>
                    <a:cxn ang="0">
                      <a:pos x="T2" y="T3"/>
                    </a:cxn>
                    <a:cxn ang="0">
                      <a:pos x="T4" y="T5"/>
                    </a:cxn>
                    <a:cxn ang="0">
                      <a:pos x="T6" y="T7"/>
                    </a:cxn>
                    <a:cxn ang="0">
                      <a:pos x="T8" y="T9"/>
                    </a:cxn>
                  </a:cxnLst>
                  <a:rect l="0" t="0" r="r" b="b"/>
                  <a:pathLst>
                    <a:path w="54" h="34">
                      <a:moveTo>
                        <a:pt x="8" y="34"/>
                      </a:moveTo>
                      <a:cubicBezTo>
                        <a:pt x="0" y="19"/>
                        <a:pt x="0" y="19"/>
                        <a:pt x="0" y="19"/>
                      </a:cubicBezTo>
                      <a:cubicBezTo>
                        <a:pt x="14" y="11"/>
                        <a:pt x="31" y="5"/>
                        <a:pt x="51" y="0"/>
                      </a:cubicBezTo>
                      <a:cubicBezTo>
                        <a:pt x="54" y="17"/>
                        <a:pt x="54" y="17"/>
                        <a:pt x="54" y="17"/>
                      </a:cubicBezTo>
                      <a:cubicBezTo>
                        <a:pt x="37" y="21"/>
                        <a:pt x="21" y="26"/>
                        <a:pt x="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4" name="Freeform 80"/>
                <p:cNvSpPr/>
                <p:nvPr/>
              </p:nvSpPr>
              <p:spPr bwMode="auto">
                <a:xfrm>
                  <a:off x="6551167" y="1805936"/>
                  <a:ext cx="73025" cy="26988"/>
                </a:xfrm>
                <a:custGeom>
                  <a:avLst/>
                  <a:gdLst>
                    <a:gd name="T0" fmla="*/ 3 w 64"/>
                    <a:gd name="T1" fmla="*/ 24 h 24"/>
                    <a:gd name="T2" fmla="*/ 0 w 64"/>
                    <a:gd name="T3" fmla="*/ 7 h 24"/>
                    <a:gd name="T4" fmla="*/ 64 w 64"/>
                    <a:gd name="T5" fmla="*/ 0 h 24"/>
                    <a:gd name="T6" fmla="*/ 64 w 64"/>
                    <a:gd name="T7" fmla="*/ 17 h 24"/>
                    <a:gd name="T8" fmla="*/ 3 w 64"/>
                    <a:gd name="T9" fmla="*/ 24 h 24"/>
                  </a:gdLst>
                  <a:ahLst/>
                  <a:cxnLst>
                    <a:cxn ang="0">
                      <a:pos x="T0" y="T1"/>
                    </a:cxn>
                    <a:cxn ang="0">
                      <a:pos x="T2" y="T3"/>
                    </a:cxn>
                    <a:cxn ang="0">
                      <a:pos x="T4" y="T5"/>
                    </a:cxn>
                    <a:cxn ang="0">
                      <a:pos x="T6" y="T7"/>
                    </a:cxn>
                    <a:cxn ang="0">
                      <a:pos x="T8" y="T9"/>
                    </a:cxn>
                  </a:cxnLst>
                  <a:rect l="0" t="0" r="r" b="b"/>
                  <a:pathLst>
                    <a:path w="64" h="24">
                      <a:moveTo>
                        <a:pt x="3" y="24"/>
                      </a:moveTo>
                      <a:cubicBezTo>
                        <a:pt x="0" y="7"/>
                        <a:pt x="0" y="7"/>
                        <a:pt x="0" y="7"/>
                      </a:cubicBezTo>
                      <a:cubicBezTo>
                        <a:pt x="20" y="3"/>
                        <a:pt x="41" y="0"/>
                        <a:pt x="64" y="0"/>
                      </a:cubicBezTo>
                      <a:cubicBezTo>
                        <a:pt x="64" y="17"/>
                        <a:pt x="64" y="17"/>
                        <a:pt x="64" y="17"/>
                      </a:cubicBezTo>
                      <a:cubicBezTo>
                        <a:pt x="43" y="17"/>
                        <a:pt x="22" y="19"/>
                        <a:pt x="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5" name="Rectangle 81"/>
                <p:cNvSpPr>
                  <a:spLocks noChangeArrowheads="1"/>
                </p:cNvSpPr>
                <p:nvPr/>
              </p:nvSpPr>
              <p:spPr bwMode="auto">
                <a:xfrm>
                  <a:off x="6616254" y="1642424"/>
                  <a:ext cx="174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6" name="Rectangle 82"/>
                <p:cNvSpPr>
                  <a:spLocks noChangeArrowheads="1"/>
                </p:cNvSpPr>
                <p:nvPr/>
              </p:nvSpPr>
              <p:spPr bwMode="auto">
                <a:xfrm>
                  <a:off x="6616254" y="1728149"/>
                  <a:ext cx="1746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7" name="Freeform 83"/>
                <p:cNvSpPr/>
                <p:nvPr/>
              </p:nvSpPr>
              <p:spPr bwMode="auto">
                <a:xfrm>
                  <a:off x="6616254" y="1901186"/>
                  <a:ext cx="17463" cy="0"/>
                </a:xfrm>
                <a:custGeom>
                  <a:avLst/>
                  <a:gdLst>
                    <a:gd name="T0" fmla="*/ 0 w 11"/>
                    <a:gd name="T1" fmla="*/ 0 w 11"/>
                    <a:gd name="T2" fmla="*/ 11 w 11"/>
                    <a:gd name="T3" fmla="*/ 0 w 11"/>
                  </a:gdLst>
                  <a:ahLst/>
                  <a:cxnLst>
                    <a:cxn ang="0">
                      <a:pos x="T0" y="0"/>
                    </a:cxn>
                    <a:cxn ang="0">
                      <a:pos x="T1" y="0"/>
                    </a:cxn>
                    <a:cxn ang="0">
                      <a:pos x="T2" y="0"/>
                    </a:cxn>
                    <a:cxn ang="0">
                      <a:pos x="T3" y="0"/>
                    </a:cxn>
                  </a:cxnLst>
                  <a:rect l="0" t="0" r="r" b="b"/>
                  <a:pathLst>
                    <a:path w="11">
                      <a:moveTo>
                        <a:pt x="0" y="0"/>
                      </a:moveTo>
                      <a:lnTo>
                        <a:pt x="0" y="0"/>
                      </a:lnTo>
                      <a:lnTo>
                        <a:pt x="11"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8" name="Rectangle 84"/>
                <p:cNvSpPr>
                  <a:spLocks noChangeArrowheads="1"/>
                </p:cNvSpPr>
                <p:nvPr/>
              </p:nvSpPr>
              <p:spPr bwMode="auto">
                <a:xfrm>
                  <a:off x="6616254" y="1556699"/>
                  <a:ext cx="174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9" name="Freeform 85"/>
                <p:cNvSpPr/>
                <p:nvPr/>
              </p:nvSpPr>
              <p:spPr bwMode="auto">
                <a:xfrm>
                  <a:off x="6616254" y="1556699"/>
                  <a:ext cx="17463" cy="0"/>
                </a:xfrm>
                <a:custGeom>
                  <a:avLst/>
                  <a:gdLst>
                    <a:gd name="T0" fmla="*/ 11 w 11"/>
                    <a:gd name="T1" fmla="*/ 0 w 11"/>
                    <a:gd name="T2" fmla="*/ 11 w 11"/>
                    <a:gd name="T3" fmla="*/ 11 w 11"/>
                  </a:gdLst>
                  <a:ahLst/>
                  <a:cxnLst>
                    <a:cxn ang="0">
                      <a:pos x="T0" y="0"/>
                    </a:cxn>
                    <a:cxn ang="0">
                      <a:pos x="T1" y="0"/>
                    </a:cxn>
                    <a:cxn ang="0">
                      <a:pos x="T2" y="0"/>
                    </a:cxn>
                    <a:cxn ang="0">
                      <a:pos x="T3" y="0"/>
                    </a:cxn>
                  </a:cxnLst>
                  <a:rect l="0" t="0" r="r" b="b"/>
                  <a:pathLst>
                    <a:path w="11">
                      <a:moveTo>
                        <a:pt x="11" y="0"/>
                      </a:moveTo>
                      <a:lnTo>
                        <a:pt x="0"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0" name="Rectangle 86"/>
                <p:cNvSpPr>
                  <a:spLocks noChangeArrowheads="1"/>
                </p:cNvSpPr>
                <p:nvPr/>
              </p:nvSpPr>
              <p:spPr bwMode="auto">
                <a:xfrm>
                  <a:off x="6616254" y="1815461"/>
                  <a:ext cx="174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7" name="Freeform 41"/>
                <p:cNvSpPr/>
                <p:nvPr/>
              </p:nvSpPr>
              <p:spPr bwMode="auto">
                <a:xfrm>
                  <a:off x="6624192" y="1891661"/>
                  <a:ext cx="0" cy="19050"/>
                </a:xfrm>
                <a:custGeom>
                  <a:avLst/>
                  <a:gdLst>
                    <a:gd name="T0" fmla="*/ 12 h 12"/>
                    <a:gd name="T1" fmla="*/ 12 h 12"/>
                    <a:gd name="T2" fmla="*/ 0 h 12"/>
                    <a:gd name="T3" fmla="*/ 0 h 12"/>
                    <a:gd name="T4" fmla="*/ 4 h 12"/>
                    <a:gd name="T5" fmla="*/ 12 h 12"/>
                  </a:gdLst>
                  <a:ahLst/>
                  <a:cxnLst>
                    <a:cxn ang="0">
                      <a:pos x="0" y="T0"/>
                    </a:cxn>
                    <a:cxn ang="0">
                      <a:pos x="0" y="T1"/>
                    </a:cxn>
                    <a:cxn ang="0">
                      <a:pos x="0" y="T2"/>
                    </a:cxn>
                    <a:cxn ang="0">
                      <a:pos x="0" y="T3"/>
                    </a:cxn>
                    <a:cxn ang="0">
                      <a:pos x="0" y="T4"/>
                    </a:cxn>
                    <a:cxn ang="0">
                      <a:pos x="0" y="T5"/>
                    </a:cxn>
                  </a:cxnLst>
                  <a:rect l="0" t="0" r="r" b="b"/>
                  <a:pathLst>
                    <a:path h="12">
                      <a:moveTo>
                        <a:pt x="0" y="12"/>
                      </a:moveTo>
                      <a:lnTo>
                        <a:pt x="0" y="12"/>
                      </a:lnTo>
                      <a:lnTo>
                        <a:pt x="0" y="0"/>
                      </a:lnTo>
                      <a:lnTo>
                        <a:pt x="0" y="0"/>
                      </a:lnTo>
                      <a:lnTo>
                        <a:pt x="0" y="4"/>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0" name="椭圆 39"/>
            <p:cNvSpPr/>
            <p:nvPr/>
          </p:nvSpPr>
          <p:spPr>
            <a:xfrm>
              <a:off x="4315766" y="2285355"/>
              <a:ext cx="1434604" cy="1434604"/>
            </a:xfrm>
            <a:prstGeom prst="ellipse">
              <a:avLst/>
            </a:prstGeom>
            <a:solidFill>
              <a:schemeClr val="accent1">
                <a:lumMod val="50000"/>
              </a:schemeClr>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01</a:t>
              </a:r>
              <a:endParaRPr lang="en-US" altLang="zh-CN" sz="4000" dirty="0" smtClean="0"/>
            </a:p>
          </p:txBody>
        </p:sp>
      </p:grpSp>
      <p:grpSp>
        <p:nvGrpSpPr>
          <p:cNvPr id="7" name="组合 6"/>
          <p:cNvGrpSpPr/>
          <p:nvPr/>
        </p:nvGrpSpPr>
        <p:grpSpPr>
          <a:xfrm>
            <a:off x="1630395" y="4003006"/>
            <a:ext cx="4119975" cy="2233079"/>
            <a:chOff x="1630395" y="4003006"/>
            <a:chExt cx="4119975" cy="2233079"/>
          </a:xfrm>
        </p:grpSpPr>
        <p:grpSp>
          <p:nvGrpSpPr>
            <p:cNvPr id="56" name="组合 55"/>
            <p:cNvGrpSpPr/>
            <p:nvPr/>
          </p:nvGrpSpPr>
          <p:grpSpPr>
            <a:xfrm>
              <a:off x="1630395" y="4003006"/>
              <a:ext cx="4119975" cy="2233079"/>
              <a:chOff x="1852988" y="3951855"/>
              <a:chExt cx="3910244" cy="2119402"/>
            </a:xfrm>
          </p:grpSpPr>
          <p:grpSp>
            <p:nvGrpSpPr>
              <p:cNvPr id="44" name="组合 43"/>
              <p:cNvGrpSpPr/>
              <p:nvPr/>
            </p:nvGrpSpPr>
            <p:grpSpPr>
              <a:xfrm>
                <a:off x="1852988" y="4463285"/>
                <a:ext cx="2820985" cy="1607972"/>
                <a:chOff x="1662488" y="3967981"/>
                <a:chExt cx="2820985" cy="1607972"/>
              </a:xfrm>
            </p:grpSpPr>
            <p:sp>
              <p:nvSpPr>
                <p:cNvPr id="94" name="等腰三角形 41"/>
                <p:cNvSpPr/>
                <p:nvPr/>
              </p:nvSpPr>
              <p:spPr>
                <a:xfrm rot="5400000" flipH="1">
                  <a:off x="2970206" y="4062686"/>
                  <a:ext cx="205549" cy="2820985"/>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1728557" y="3967981"/>
                  <a:ext cx="2754915" cy="14024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a:off x="2073893" y="4189844"/>
                  <a:ext cx="2240074" cy="896052"/>
                  <a:chOff x="774864" y="4213596"/>
                  <a:chExt cx="2426420" cy="970593"/>
                </a:xfrm>
              </p:grpSpPr>
              <p:sp>
                <p:nvSpPr>
                  <p:cNvPr id="100" name="文本框 99"/>
                  <p:cNvSpPr txBox="1"/>
                  <p:nvPr/>
                </p:nvSpPr>
                <p:spPr>
                  <a:xfrm>
                    <a:off x="1382781" y="4213596"/>
                    <a:ext cx="1131972"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结构？</a:t>
                    </a:r>
                    <a:endParaRPr lang="zh-CN" altLang="en-US" sz="2400" b="1" dirty="0">
                      <a:solidFill>
                        <a:srgbClr val="002060"/>
                      </a:solidFill>
                      <a:latin typeface="方正正黑简体" panose="02000000000000000000" pitchFamily="2" charset="-122"/>
                      <a:ea typeface="方正正黑简体" panose="02000000000000000000" pitchFamily="2" charset="-122"/>
                    </a:endParaRPr>
                  </a:p>
                </p:txBody>
              </p:sp>
              <p:sp>
                <p:nvSpPr>
                  <p:cNvPr id="101" name="矩形 100"/>
                  <p:cNvSpPr/>
                  <p:nvPr/>
                </p:nvSpPr>
                <p:spPr>
                  <a:xfrm>
                    <a:off x="774864" y="4707415"/>
                    <a:ext cx="2426420" cy="476774"/>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结构性问题浮现</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
            <p:nvSpPr>
              <p:cNvPr id="96" name="椭圆 95"/>
              <p:cNvSpPr/>
              <p:nvPr/>
            </p:nvSpPr>
            <p:spPr>
              <a:xfrm>
                <a:off x="4401658" y="3951855"/>
                <a:ext cx="1361574" cy="1361574"/>
              </a:xfrm>
              <a:prstGeom prst="ellipse">
                <a:avLst/>
              </a:prstGeom>
              <a:solidFill>
                <a:schemeClr val="accent1">
                  <a:lumMod val="50000"/>
                </a:schemeClr>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03</a:t>
                </a:r>
                <a:endParaRPr lang="en-US" altLang="zh-CN" sz="4000" dirty="0" smtClean="0"/>
              </a:p>
            </p:txBody>
          </p:sp>
        </p:grpSp>
        <p:grpSp>
          <p:nvGrpSpPr>
            <p:cNvPr id="3145" name="Group 89"/>
            <p:cNvGrpSpPr>
              <a:grpSpLocks noChangeAspect="1"/>
            </p:cNvGrpSpPr>
            <p:nvPr/>
          </p:nvGrpSpPr>
          <p:grpSpPr bwMode="auto">
            <a:xfrm>
              <a:off x="2285681" y="4713716"/>
              <a:ext cx="265464" cy="265464"/>
              <a:chOff x="3241" y="1563"/>
              <a:chExt cx="1196" cy="1196"/>
            </a:xfrm>
          </p:grpSpPr>
          <p:sp>
            <p:nvSpPr>
              <p:cNvPr id="3147" name="Oval 90"/>
              <p:cNvSpPr>
                <a:spLocks noChangeArrowheads="1"/>
              </p:cNvSpPr>
              <p:nvPr/>
            </p:nvSpPr>
            <p:spPr bwMode="auto">
              <a:xfrm>
                <a:off x="3241" y="1563"/>
                <a:ext cx="1196" cy="1196"/>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9" name="Freeform 92"/>
              <p:cNvSpPr>
                <a:spLocks noEditPoints="1"/>
              </p:cNvSpPr>
              <p:nvPr/>
            </p:nvSpPr>
            <p:spPr bwMode="auto">
              <a:xfrm>
                <a:off x="3519" y="1846"/>
                <a:ext cx="639" cy="640"/>
              </a:xfrm>
              <a:custGeom>
                <a:avLst/>
                <a:gdLst>
                  <a:gd name="T0" fmla="*/ 134 w 269"/>
                  <a:gd name="T1" fmla="*/ 0 h 269"/>
                  <a:gd name="T2" fmla="*/ 0 w 269"/>
                  <a:gd name="T3" fmla="*/ 134 h 269"/>
                  <a:gd name="T4" fmla="*/ 134 w 269"/>
                  <a:gd name="T5" fmla="*/ 269 h 269"/>
                  <a:gd name="T6" fmla="*/ 269 w 269"/>
                  <a:gd name="T7" fmla="*/ 134 h 269"/>
                  <a:gd name="T8" fmla="*/ 134 w 269"/>
                  <a:gd name="T9" fmla="*/ 0 h 269"/>
                  <a:gd name="T10" fmla="*/ 134 w 269"/>
                  <a:gd name="T11" fmla="*/ 251 h 269"/>
                  <a:gd name="T12" fmla="*/ 17 w 269"/>
                  <a:gd name="T13" fmla="*/ 134 h 269"/>
                  <a:gd name="T14" fmla="*/ 134 w 269"/>
                  <a:gd name="T15" fmla="*/ 17 h 269"/>
                  <a:gd name="T16" fmla="*/ 251 w 269"/>
                  <a:gd name="T17" fmla="*/ 134 h 269"/>
                  <a:gd name="T18" fmla="*/ 134 w 269"/>
                  <a:gd name="T19" fmla="*/ 25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269">
                    <a:moveTo>
                      <a:pt x="134" y="0"/>
                    </a:moveTo>
                    <a:cubicBezTo>
                      <a:pt x="60" y="0"/>
                      <a:pt x="0" y="60"/>
                      <a:pt x="0" y="134"/>
                    </a:cubicBezTo>
                    <a:cubicBezTo>
                      <a:pt x="0" y="209"/>
                      <a:pt x="60" y="269"/>
                      <a:pt x="134" y="269"/>
                    </a:cubicBezTo>
                    <a:cubicBezTo>
                      <a:pt x="209" y="269"/>
                      <a:pt x="269" y="209"/>
                      <a:pt x="269" y="134"/>
                    </a:cubicBezTo>
                    <a:cubicBezTo>
                      <a:pt x="269" y="60"/>
                      <a:pt x="209" y="0"/>
                      <a:pt x="134" y="0"/>
                    </a:cubicBezTo>
                    <a:close/>
                    <a:moveTo>
                      <a:pt x="134" y="251"/>
                    </a:moveTo>
                    <a:cubicBezTo>
                      <a:pt x="70" y="251"/>
                      <a:pt x="17" y="199"/>
                      <a:pt x="17" y="134"/>
                    </a:cubicBezTo>
                    <a:cubicBezTo>
                      <a:pt x="17" y="70"/>
                      <a:pt x="70" y="17"/>
                      <a:pt x="134" y="17"/>
                    </a:cubicBezTo>
                    <a:cubicBezTo>
                      <a:pt x="199" y="17"/>
                      <a:pt x="251" y="70"/>
                      <a:pt x="251" y="134"/>
                    </a:cubicBezTo>
                    <a:cubicBezTo>
                      <a:pt x="251" y="199"/>
                      <a:pt x="199" y="251"/>
                      <a:pt x="134" y="251"/>
                    </a:cubicBezTo>
                    <a:close/>
                  </a:path>
                </a:pathLst>
              </a:custGeom>
              <a:solidFill>
                <a:srgbClr val="1C26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0" name="Freeform 93"/>
              <p:cNvSpPr>
                <a:spLocks noEditPoints="1"/>
              </p:cNvSpPr>
              <p:nvPr/>
            </p:nvSpPr>
            <p:spPr bwMode="auto">
              <a:xfrm>
                <a:off x="3443" y="1770"/>
                <a:ext cx="789" cy="792"/>
              </a:xfrm>
              <a:custGeom>
                <a:avLst/>
                <a:gdLst>
                  <a:gd name="T0" fmla="*/ 166 w 332"/>
                  <a:gd name="T1" fmla="*/ 0 h 333"/>
                  <a:gd name="T2" fmla="*/ 0 w 332"/>
                  <a:gd name="T3" fmla="*/ 166 h 333"/>
                  <a:gd name="T4" fmla="*/ 166 w 332"/>
                  <a:gd name="T5" fmla="*/ 333 h 333"/>
                  <a:gd name="T6" fmla="*/ 332 w 332"/>
                  <a:gd name="T7" fmla="*/ 166 h 333"/>
                  <a:gd name="T8" fmla="*/ 166 w 332"/>
                  <a:gd name="T9" fmla="*/ 0 h 333"/>
                  <a:gd name="T10" fmla="*/ 166 w 332"/>
                  <a:gd name="T11" fmla="*/ 301 h 333"/>
                  <a:gd name="T12" fmla="*/ 31 w 332"/>
                  <a:gd name="T13" fmla="*/ 166 h 333"/>
                  <a:gd name="T14" fmla="*/ 166 w 332"/>
                  <a:gd name="T15" fmla="*/ 32 h 333"/>
                  <a:gd name="T16" fmla="*/ 301 w 332"/>
                  <a:gd name="T17" fmla="*/ 166 h 333"/>
                  <a:gd name="T18" fmla="*/ 166 w 332"/>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2" h="333">
                    <a:moveTo>
                      <a:pt x="166" y="0"/>
                    </a:moveTo>
                    <a:cubicBezTo>
                      <a:pt x="74" y="0"/>
                      <a:pt x="0" y="74"/>
                      <a:pt x="0" y="166"/>
                    </a:cubicBezTo>
                    <a:cubicBezTo>
                      <a:pt x="0" y="258"/>
                      <a:pt x="74" y="333"/>
                      <a:pt x="166" y="333"/>
                    </a:cubicBezTo>
                    <a:cubicBezTo>
                      <a:pt x="258" y="333"/>
                      <a:pt x="332" y="258"/>
                      <a:pt x="332" y="166"/>
                    </a:cubicBezTo>
                    <a:cubicBezTo>
                      <a:pt x="332" y="74"/>
                      <a:pt x="258" y="0"/>
                      <a:pt x="166" y="0"/>
                    </a:cubicBezTo>
                    <a:close/>
                    <a:moveTo>
                      <a:pt x="166" y="301"/>
                    </a:moveTo>
                    <a:cubicBezTo>
                      <a:pt x="92" y="301"/>
                      <a:pt x="31" y="241"/>
                      <a:pt x="31" y="166"/>
                    </a:cubicBezTo>
                    <a:cubicBezTo>
                      <a:pt x="31" y="92"/>
                      <a:pt x="92" y="32"/>
                      <a:pt x="166" y="32"/>
                    </a:cubicBezTo>
                    <a:cubicBezTo>
                      <a:pt x="240" y="32"/>
                      <a:pt x="301" y="92"/>
                      <a:pt x="301" y="166"/>
                    </a:cubicBezTo>
                    <a:cubicBezTo>
                      <a:pt x="301" y="241"/>
                      <a:pt x="240" y="301"/>
                      <a:pt x="166" y="3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1" name="Oval 94"/>
              <p:cNvSpPr>
                <a:spLocks noChangeArrowheads="1"/>
              </p:cNvSpPr>
              <p:nvPr/>
            </p:nvSpPr>
            <p:spPr bwMode="auto">
              <a:xfrm>
                <a:off x="3643" y="1970"/>
                <a:ext cx="390" cy="39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2" name="Oval 95"/>
              <p:cNvSpPr>
                <a:spLocks noChangeArrowheads="1"/>
              </p:cNvSpPr>
              <p:nvPr/>
            </p:nvSpPr>
            <p:spPr bwMode="auto">
              <a:xfrm>
                <a:off x="3719" y="2046"/>
                <a:ext cx="240" cy="240"/>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5" name="Rectangle 98"/>
              <p:cNvSpPr>
                <a:spLocks noChangeArrowheads="1"/>
              </p:cNvSpPr>
              <p:nvPr/>
            </p:nvSpPr>
            <p:spPr bwMode="auto">
              <a:xfrm>
                <a:off x="4033" y="2227"/>
                <a:ext cx="14" cy="197"/>
              </a:xfrm>
              <a:prstGeom prst="rect">
                <a:avLst/>
              </a:prstGeom>
              <a:solidFill>
                <a:srgbClr val="1C26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56" name="Oval 99"/>
              <p:cNvSpPr>
                <a:spLocks noChangeArrowheads="1"/>
              </p:cNvSpPr>
              <p:nvPr/>
            </p:nvSpPr>
            <p:spPr bwMode="auto">
              <a:xfrm>
                <a:off x="3790"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7" name="Oval 100"/>
              <p:cNvSpPr>
                <a:spLocks noChangeArrowheads="1"/>
              </p:cNvSpPr>
              <p:nvPr/>
            </p:nvSpPr>
            <p:spPr bwMode="auto">
              <a:xfrm>
                <a:off x="3849"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8" name="Oval 101"/>
              <p:cNvSpPr>
                <a:spLocks noChangeArrowheads="1"/>
              </p:cNvSpPr>
              <p:nvPr/>
            </p:nvSpPr>
            <p:spPr bwMode="auto">
              <a:xfrm>
                <a:off x="3909"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9" name="Oval 102"/>
              <p:cNvSpPr>
                <a:spLocks noChangeArrowheads="1"/>
              </p:cNvSpPr>
              <p:nvPr/>
            </p:nvSpPr>
            <p:spPr bwMode="auto">
              <a:xfrm>
                <a:off x="3968"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0" name="Oval 103"/>
              <p:cNvSpPr>
                <a:spLocks noChangeArrowheads="1"/>
              </p:cNvSpPr>
              <p:nvPr/>
            </p:nvSpPr>
            <p:spPr bwMode="auto">
              <a:xfrm>
                <a:off x="4028" y="2229"/>
                <a:ext cx="16"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1" name="Oval 104"/>
              <p:cNvSpPr>
                <a:spLocks noChangeArrowheads="1"/>
              </p:cNvSpPr>
              <p:nvPr/>
            </p:nvSpPr>
            <p:spPr bwMode="auto">
              <a:xfrm>
                <a:off x="4085"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2" name="Oval 105"/>
              <p:cNvSpPr>
                <a:spLocks noChangeArrowheads="1"/>
              </p:cNvSpPr>
              <p:nvPr/>
            </p:nvSpPr>
            <p:spPr bwMode="auto">
              <a:xfrm>
                <a:off x="4144"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3" name="Oval 106"/>
              <p:cNvSpPr>
                <a:spLocks noChangeArrowheads="1"/>
              </p:cNvSpPr>
              <p:nvPr/>
            </p:nvSpPr>
            <p:spPr bwMode="auto">
              <a:xfrm>
                <a:off x="4204"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4" name="Oval 107"/>
              <p:cNvSpPr>
                <a:spLocks noChangeArrowheads="1"/>
              </p:cNvSpPr>
              <p:nvPr/>
            </p:nvSpPr>
            <p:spPr bwMode="auto">
              <a:xfrm>
                <a:off x="4263"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5" name="Oval 108"/>
              <p:cNvSpPr>
                <a:spLocks noChangeArrowheads="1"/>
              </p:cNvSpPr>
              <p:nvPr/>
            </p:nvSpPr>
            <p:spPr bwMode="auto">
              <a:xfrm>
                <a:off x="3790"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6" name="Oval 109"/>
              <p:cNvSpPr>
                <a:spLocks noChangeArrowheads="1"/>
              </p:cNvSpPr>
              <p:nvPr/>
            </p:nvSpPr>
            <p:spPr bwMode="auto">
              <a:xfrm>
                <a:off x="3849"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7" name="Oval 110"/>
              <p:cNvSpPr>
                <a:spLocks noChangeArrowheads="1"/>
              </p:cNvSpPr>
              <p:nvPr/>
            </p:nvSpPr>
            <p:spPr bwMode="auto">
              <a:xfrm>
                <a:off x="3909"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8" name="Oval 111"/>
              <p:cNvSpPr>
                <a:spLocks noChangeArrowheads="1"/>
              </p:cNvSpPr>
              <p:nvPr/>
            </p:nvSpPr>
            <p:spPr bwMode="auto">
              <a:xfrm>
                <a:off x="3968"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9" name="Oval 112"/>
              <p:cNvSpPr>
                <a:spLocks noChangeArrowheads="1"/>
              </p:cNvSpPr>
              <p:nvPr/>
            </p:nvSpPr>
            <p:spPr bwMode="auto">
              <a:xfrm>
                <a:off x="4028" y="2424"/>
                <a:ext cx="16"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0" name="Oval 113"/>
              <p:cNvSpPr>
                <a:spLocks noChangeArrowheads="1"/>
              </p:cNvSpPr>
              <p:nvPr/>
            </p:nvSpPr>
            <p:spPr bwMode="auto">
              <a:xfrm>
                <a:off x="4085"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1" name="Oval 114"/>
              <p:cNvSpPr>
                <a:spLocks noChangeArrowheads="1"/>
              </p:cNvSpPr>
              <p:nvPr/>
            </p:nvSpPr>
            <p:spPr bwMode="auto">
              <a:xfrm>
                <a:off x="4144"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2" name="Oval 115"/>
              <p:cNvSpPr>
                <a:spLocks noChangeArrowheads="1"/>
              </p:cNvSpPr>
              <p:nvPr/>
            </p:nvSpPr>
            <p:spPr bwMode="auto">
              <a:xfrm>
                <a:off x="4204"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3" name="Oval 116"/>
              <p:cNvSpPr>
                <a:spLocks noChangeArrowheads="1"/>
              </p:cNvSpPr>
              <p:nvPr/>
            </p:nvSpPr>
            <p:spPr bwMode="auto">
              <a:xfrm>
                <a:off x="4263"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 name="组合 5"/>
          <p:cNvGrpSpPr/>
          <p:nvPr/>
        </p:nvGrpSpPr>
        <p:grpSpPr>
          <a:xfrm>
            <a:off x="6441629" y="4003006"/>
            <a:ext cx="4119975" cy="2362839"/>
            <a:chOff x="6441629" y="4003006"/>
            <a:chExt cx="4119975" cy="2362839"/>
          </a:xfrm>
        </p:grpSpPr>
        <p:grpSp>
          <p:nvGrpSpPr>
            <p:cNvPr id="104" name="组合 103"/>
            <p:cNvGrpSpPr/>
            <p:nvPr/>
          </p:nvGrpSpPr>
          <p:grpSpPr>
            <a:xfrm flipH="1">
              <a:off x="6441629" y="4003006"/>
              <a:ext cx="4119975" cy="2362839"/>
              <a:chOff x="1852988" y="3951855"/>
              <a:chExt cx="3910244" cy="2242556"/>
            </a:xfrm>
          </p:grpSpPr>
          <p:grpSp>
            <p:nvGrpSpPr>
              <p:cNvPr id="105" name="组合 104"/>
              <p:cNvGrpSpPr/>
              <p:nvPr/>
            </p:nvGrpSpPr>
            <p:grpSpPr>
              <a:xfrm>
                <a:off x="1852988" y="4463285"/>
                <a:ext cx="2820985" cy="1731126"/>
                <a:chOff x="1662488" y="3967981"/>
                <a:chExt cx="2820985" cy="1731126"/>
              </a:xfrm>
            </p:grpSpPr>
            <p:sp>
              <p:nvSpPr>
                <p:cNvPr id="107" name="等腰三角形 41"/>
                <p:cNvSpPr/>
                <p:nvPr/>
              </p:nvSpPr>
              <p:spPr>
                <a:xfrm rot="5400000" flipH="1">
                  <a:off x="2970206" y="4062686"/>
                  <a:ext cx="205549" cy="2820985"/>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1728557" y="3967981"/>
                  <a:ext cx="2754915" cy="14024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1" name="组合 110"/>
                <p:cNvGrpSpPr/>
                <p:nvPr/>
              </p:nvGrpSpPr>
              <p:grpSpPr>
                <a:xfrm>
                  <a:off x="2073893" y="4189844"/>
                  <a:ext cx="2240074" cy="1509263"/>
                  <a:chOff x="774864" y="4213596"/>
                  <a:chExt cx="2426420" cy="1634816"/>
                </a:xfrm>
              </p:grpSpPr>
              <p:sp>
                <p:nvSpPr>
                  <p:cNvPr id="112" name="文本框 111"/>
                  <p:cNvSpPr txBox="1"/>
                  <p:nvPr/>
                </p:nvSpPr>
                <p:spPr>
                  <a:xfrm>
                    <a:off x="1382781" y="4213596"/>
                    <a:ext cx="1131972"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地位？</a:t>
                    </a:r>
                    <a:endParaRPr lang="zh-CN" altLang="en-US" sz="2400" b="1" dirty="0">
                      <a:solidFill>
                        <a:srgbClr val="002060"/>
                      </a:solidFill>
                      <a:latin typeface="方正正黑简体" panose="02000000000000000000" pitchFamily="2" charset="-122"/>
                      <a:ea typeface="方正正黑简体" panose="02000000000000000000" pitchFamily="2" charset="-122"/>
                    </a:endParaRPr>
                  </a:p>
                </p:txBody>
              </p:sp>
              <p:sp>
                <p:nvSpPr>
                  <p:cNvPr id="113" name="矩形 112"/>
                  <p:cNvSpPr/>
                  <p:nvPr/>
                </p:nvSpPr>
                <p:spPr>
                  <a:xfrm>
                    <a:off x="774864" y="4707415"/>
                    <a:ext cx="2426420" cy="1140997"/>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突出地呈现出一种非均质性</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
            <p:nvSpPr>
              <p:cNvPr id="106" name="椭圆 105"/>
              <p:cNvSpPr/>
              <p:nvPr/>
            </p:nvSpPr>
            <p:spPr>
              <a:xfrm>
                <a:off x="4401658" y="3951855"/>
                <a:ext cx="1361574" cy="1361574"/>
              </a:xfrm>
              <a:prstGeom prst="ellipse">
                <a:avLst/>
              </a:prstGeom>
              <a:solidFill>
                <a:schemeClr val="accent1">
                  <a:lumMod val="50000"/>
                </a:schemeClr>
              </a:solidFill>
              <a:ln>
                <a:noFill/>
              </a:ln>
              <a:effectLst>
                <a:outerShdw blurRad="152400" dist="1016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04</a:t>
                </a:r>
                <a:endParaRPr lang="en-US" altLang="zh-CN" sz="4000" dirty="0" smtClean="0"/>
              </a:p>
            </p:txBody>
          </p:sp>
        </p:grpSp>
        <p:grpSp>
          <p:nvGrpSpPr>
            <p:cNvPr id="3195" name="组合 3194"/>
            <p:cNvGrpSpPr/>
            <p:nvPr/>
          </p:nvGrpSpPr>
          <p:grpSpPr>
            <a:xfrm>
              <a:off x="9755912" y="4641673"/>
              <a:ext cx="370678" cy="324761"/>
              <a:chOff x="9878222" y="4670802"/>
              <a:chExt cx="248368" cy="217602"/>
            </a:xfrm>
          </p:grpSpPr>
          <p:sp>
            <p:nvSpPr>
              <p:cNvPr id="3179" name="Rectangle 122"/>
              <p:cNvSpPr>
                <a:spLocks noChangeArrowheads="1"/>
              </p:cNvSpPr>
              <p:nvPr/>
            </p:nvSpPr>
            <p:spPr bwMode="auto">
              <a:xfrm>
                <a:off x="9911872" y="4871099"/>
                <a:ext cx="8973" cy="17305"/>
              </a:xfrm>
              <a:prstGeom prst="rect">
                <a:avLst/>
              </a:prstGeom>
              <a:solidFill>
                <a:srgbClr val="2B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80" name="Rectangle 123"/>
              <p:cNvSpPr>
                <a:spLocks noChangeArrowheads="1"/>
              </p:cNvSpPr>
              <p:nvPr/>
            </p:nvSpPr>
            <p:spPr bwMode="auto">
              <a:xfrm>
                <a:off x="10084607" y="4871099"/>
                <a:ext cx="9294" cy="17305"/>
              </a:xfrm>
              <a:prstGeom prst="rect">
                <a:avLst/>
              </a:prstGeom>
              <a:solidFill>
                <a:srgbClr val="2B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81" name="Freeform 124"/>
              <p:cNvSpPr/>
              <p:nvPr/>
            </p:nvSpPr>
            <p:spPr bwMode="auto">
              <a:xfrm>
                <a:off x="9878222" y="4670802"/>
                <a:ext cx="248368" cy="209270"/>
              </a:xfrm>
              <a:custGeom>
                <a:avLst/>
                <a:gdLst>
                  <a:gd name="T0" fmla="*/ 326 w 326"/>
                  <a:gd name="T1" fmla="*/ 239 h 275"/>
                  <a:gd name="T2" fmla="*/ 290 w 326"/>
                  <a:gd name="T3" fmla="*/ 275 h 275"/>
                  <a:gd name="T4" fmla="*/ 36 w 326"/>
                  <a:gd name="T5" fmla="*/ 275 h 275"/>
                  <a:gd name="T6" fmla="*/ 0 w 326"/>
                  <a:gd name="T7" fmla="*/ 239 h 275"/>
                  <a:gd name="T8" fmla="*/ 0 w 326"/>
                  <a:gd name="T9" fmla="*/ 36 h 275"/>
                  <a:gd name="T10" fmla="*/ 36 w 326"/>
                  <a:gd name="T11" fmla="*/ 0 h 275"/>
                  <a:gd name="T12" fmla="*/ 290 w 326"/>
                  <a:gd name="T13" fmla="*/ 0 h 275"/>
                  <a:gd name="T14" fmla="*/ 326 w 326"/>
                  <a:gd name="T15" fmla="*/ 36 h 275"/>
                  <a:gd name="T16" fmla="*/ 326 w 326"/>
                  <a:gd name="T17" fmla="*/ 23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6" h="275">
                    <a:moveTo>
                      <a:pt x="326" y="239"/>
                    </a:moveTo>
                    <a:cubicBezTo>
                      <a:pt x="326" y="258"/>
                      <a:pt x="310" y="275"/>
                      <a:pt x="290" y="275"/>
                    </a:cubicBezTo>
                    <a:cubicBezTo>
                      <a:pt x="36" y="275"/>
                      <a:pt x="36" y="275"/>
                      <a:pt x="36" y="275"/>
                    </a:cubicBezTo>
                    <a:cubicBezTo>
                      <a:pt x="16" y="275"/>
                      <a:pt x="0" y="258"/>
                      <a:pt x="0" y="239"/>
                    </a:cubicBezTo>
                    <a:cubicBezTo>
                      <a:pt x="0" y="36"/>
                      <a:pt x="0" y="36"/>
                      <a:pt x="0" y="36"/>
                    </a:cubicBezTo>
                    <a:cubicBezTo>
                      <a:pt x="0" y="17"/>
                      <a:pt x="16" y="0"/>
                      <a:pt x="36" y="0"/>
                    </a:cubicBezTo>
                    <a:cubicBezTo>
                      <a:pt x="290" y="0"/>
                      <a:pt x="290" y="0"/>
                      <a:pt x="290" y="0"/>
                    </a:cubicBezTo>
                    <a:cubicBezTo>
                      <a:pt x="310" y="0"/>
                      <a:pt x="326" y="17"/>
                      <a:pt x="326" y="36"/>
                    </a:cubicBezTo>
                    <a:lnTo>
                      <a:pt x="326" y="23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2" name="Freeform 125"/>
              <p:cNvSpPr/>
              <p:nvPr/>
            </p:nvSpPr>
            <p:spPr bwMode="auto">
              <a:xfrm>
                <a:off x="9898733" y="4691954"/>
                <a:ext cx="206385" cy="166967"/>
              </a:xfrm>
              <a:custGeom>
                <a:avLst/>
                <a:gdLst>
                  <a:gd name="T0" fmla="*/ 263 w 271"/>
                  <a:gd name="T1" fmla="*/ 219 h 219"/>
                  <a:gd name="T2" fmla="*/ 9 w 271"/>
                  <a:gd name="T3" fmla="*/ 219 h 219"/>
                  <a:gd name="T4" fmla="*/ 0 w 271"/>
                  <a:gd name="T5" fmla="*/ 211 h 219"/>
                  <a:gd name="T6" fmla="*/ 0 w 271"/>
                  <a:gd name="T7" fmla="*/ 8 h 219"/>
                  <a:gd name="T8" fmla="*/ 9 w 271"/>
                  <a:gd name="T9" fmla="*/ 0 h 219"/>
                  <a:gd name="T10" fmla="*/ 263 w 271"/>
                  <a:gd name="T11" fmla="*/ 0 h 219"/>
                  <a:gd name="T12" fmla="*/ 271 w 271"/>
                  <a:gd name="T13" fmla="*/ 8 h 219"/>
                  <a:gd name="T14" fmla="*/ 271 w 271"/>
                  <a:gd name="T15" fmla="*/ 211 h 219"/>
                  <a:gd name="T16" fmla="*/ 263 w 271"/>
                  <a:gd name="T17" fmla="*/ 21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219">
                    <a:moveTo>
                      <a:pt x="263" y="219"/>
                    </a:moveTo>
                    <a:cubicBezTo>
                      <a:pt x="9" y="219"/>
                      <a:pt x="9" y="219"/>
                      <a:pt x="9" y="219"/>
                    </a:cubicBezTo>
                    <a:cubicBezTo>
                      <a:pt x="4" y="219"/>
                      <a:pt x="0" y="215"/>
                      <a:pt x="0" y="211"/>
                    </a:cubicBezTo>
                    <a:cubicBezTo>
                      <a:pt x="0" y="8"/>
                      <a:pt x="0" y="8"/>
                      <a:pt x="0" y="8"/>
                    </a:cubicBezTo>
                    <a:cubicBezTo>
                      <a:pt x="0" y="4"/>
                      <a:pt x="4" y="0"/>
                      <a:pt x="9" y="0"/>
                    </a:cubicBezTo>
                    <a:cubicBezTo>
                      <a:pt x="263" y="0"/>
                      <a:pt x="263" y="0"/>
                      <a:pt x="263" y="0"/>
                    </a:cubicBezTo>
                    <a:cubicBezTo>
                      <a:pt x="268" y="0"/>
                      <a:pt x="271" y="4"/>
                      <a:pt x="271" y="8"/>
                    </a:cubicBezTo>
                    <a:cubicBezTo>
                      <a:pt x="271" y="211"/>
                      <a:pt x="271" y="211"/>
                      <a:pt x="271" y="211"/>
                    </a:cubicBezTo>
                    <a:cubicBezTo>
                      <a:pt x="271" y="215"/>
                      <a:pt x="268" y="219"/>
                      <a:pt x="263" y="219"/>
                    </a:cubicBezTo>
                    <a:close/>
                  </a:path>
                </a:pathLst>
              </a:custGeom>
              <a:solidFill>
                <a:schemeClr val="accent5">
                  <a:lumMod val="20000"/>
                  <a:lumOff val="80000"/>
                </a:schemeClr>
              </a:solidFill>
              <a:ln>
                <a:noFill/>
              </a:ln>
            </p:spPr>
            <p:txBody>
              <a:bodyPr vert="horz" wrap="square" lIns="91440" tIns="45720" rIns="91440" bIns="45720" numCol="1" anchor="t" anchorCtr="0" compatLnSpc="1"/>
              <a:lstStyle/>
              <a:p>
                <a:endParaRPr lang="zh-CN" altLang="en-US"/>
              </a:p>
            </p:txBody>
          </p:sp>
          <p:sp>
            <p:nvSpPr>
              <p:cNvPr id="3186" name="Oval 129"/>
              <p:cNvSpPr>
                <a:spLocks noChangeArrowheads="1"/>
              </p:cNvSpPr>
              <p:nvPr/>
            </p:nvSpPr>
            <p:spPr bwMode="auto">
              <a:xfrm>
                <a:off x="10102875" y="4708938"/>
                <a:ext cx="4807" cy="5128"/>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7" name="Oval 130"/>
              <p:cNvSpPr>
                <a:spLocks noChangeArrowheads="1"/>
              </p:cNvSpPr>
              <p:nvPr/>
            </p:nvSpPr>
            <p:spPr bwMode="auto">
              <a:xfrm>
                <a:off x="10102875" y="4731692"/>
                <a:ext cx="4807" cy="5448"/>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0" name="Oval 133"/>
              <p:cNvSpPr>
                <a:spLocks noChangeArrowheads="1"/>
              </p:cNvSpPr>
              <p:nvPr/>
            </p:nvSpPr>
            <p:spPr bwMode="auto">
              <a:xfrm>
                <a:off x="10102875" y="4807645"/>
                <a:ext cx="4807" cy="4807"/>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1" name="Oval 134"/>
              <p:cNvSpPr>
                <a:spLocks noChangeArrowheads="1"/>
              </p:cNvSpPr>
              <p:nvPr/>
            </p:nvSpPr>
            <p:spPr bwMode="auto">
              <a:xfrm>
                <a:off x="10102875" y="4829757"/>
                <a:ext cx="4807" cy="5448"/>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2" name="Freeform 135"/>
              <p:cNvSpPr>
                <a:spLocks noEditPoints="1"/>
              </p:cNvSpPr>
              <p:nvPr/>
            </p:nvSpPr>
            <p:spPr bwMode="auto">
              <a:xfrm>
                <a:off x="9939112" y="4710220"/>
                <a:ext cx="120498" cy="120498"/>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130 w 158"/>
                  <a:gd name="T11" fmla="*/ 70 h 158"/>
                  <a:gd name="T12" fmla="*/ 88 w 158"/>
                  <a:gd name="T13" fmla="*/ 70 h 158"/>
                  <a:gd name="T14" fmla="*/ 88 w 158"/>
                  <a:gd name="T15" fmla="*/ 28 h 158"/>
                  <a:gd name="T16" fmla="*/ 130 w 158"/>
                  <a:gd name="T17" fmla="*/ 70 h 158"/>
                  <a:gd name="T18" fmla="*/ 69 w 158"/>
                  <a:gd name="T19" fmla="*/ 28 h 158"/>
                  <a:gd name="T20" fmla="*/ 69 w 158"/>
                  <a:gd name="T21" fmla="*/ 70 h 158"/>
                  <a:gd name="T22" fmla="*/ 28 w 158"/>
                  <a:gd name="T23" fmla="*/ 70 h 158"/>
                  <a:gd name="T24" fmla="*/ 69 w 158"/>
                  <a:gd name="T25" fmla="*/ 28 h 158"/>
                  <a:gd name="T26" fmla="*/ 28 w 158"/>
                  <a:gd name="T27" fmla="*/ 89 h 158"/>
                  <a:gd name="T28" fmla="*/ 69 w 158"/>
                  <a:gd name="T29" fmla="*/ 89 h 158"/>
                  <a:gd name="T30" fmla="*/ 69 w 158"/>
                  <a:gd name="T31" fmla="*/ 130 h 158"/>
                  <a:gd name="T32" fmla="*/ 28 w 158"/>
                  <a:gd name="T33" fmla="*/ 89 h 158"/>
                  <a:gd name="T34" fmla="*/ 88 w 158"/>
                  <a:gd name="T35" fmla="*/ 130 h 158"/>
                  <a:gd name="T36" fmla="*/ 88 w 158"/>
                  <a:gd name="T37" fmla="*/ 89 h 158"/>
                  <a:gd name="T38" fmla="*/ 130 w 158"/>
                  <a:gd name="T39" fmla="*/ 89 h 158"/>
                  <a:gd name="T40" fmla="*/ 88 w 158"/>
                  <a:gd name="T4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58">
                    <a:moveTo>
                      <a:pt x="79" y="0"/>
                    </a:moveTo>
                    <a:cubicBezTo>
                      <a:pt x="35" y="0"/>
                      <a:pt x="0" y="35"/>
                      <a:pt x="0" y="79"/>
                    </a:cubicBezTo>
                    <a:cubicBezTo>
                      <a:pt x="0" y="123"/>
                      <a:pt x="35" y="158"/>
                      <a:pt x="79" y="158"/>
                    </a:cubicBezTo>
                    <a:cubicBezTo>
                      <a:pt x="123" y="158"/>
                      <a:pt x="158" y="123"/>
                      <a:pt x="158" y="79"/>
                    </a:cubicBezTo>
                    <a:cubicBezTo>
                      <a:pt x="158" y="35"/>
                      <a:pt x="123" y="0"/>
                      <a:pt x="79" y="0"/>
                    </a:cubicBezTo>
                    <a:close/>
                    <a:moveTo>
                      <a:pt x="130" y="70"/>
                    </a:moveTo>
                    <a:cubicBezTo>
                      <a:pt x="88" y="70"/>
                      <a:pt x="88" y="70"/>
                      <a:pt x="88" y="70"/>
                    </a:cubicBezTo>
                    <a:cubicBezTo>
                      <a:pt x="88" y="28"/>
                      <a:pt x="88" y="28"/>
                      <a:pt x="88" y="28"/>
                    </a:cubicBezTo>
                    <a:cubicBezTo>
                      <a:pt x="109" y="32"/>
                      <a:pt x="126" y="49"/>
                      <a:pt x="130" y="70"/>
                    </a:cubicBezTo>
                    <a:close/>
                    <a:moveTo>
                      <a:pt x="69" y="28"/>
                    </a:moveTo>
                    <a:cubicBezTo>
                      <a:pt x="69" y="70"/>
                      <a:pt x="69" y="70"/>
                      <a:pt x="69" y="70"/>
                    </a:cubicBezTo>
                    <a:cubicBezTo>
                      <a:pt x="28" y="70"/>
                      <a:pt x="28" y="70"/>
                      <a:pt x="28" y="70"/>
                    </a:cubicBezTo>
                    <a:cubicBezTo>
                      <a:pt x="32" y="49"/>
                      <a:pt x="48" y="32"/>
                      <a:pt x="69" y="28"/>
                    </a:cubicBezTo>
                    <a:close/>
                    <a:moveTo>
                      <a:pt x="28" y="89"/>
                    </a:moveTo>
                    <a:cubicBezTo>
                      <a:pt x="69" y="89"/>
                      <a:pt x="69" y="89"/>
                      <a:pt x="69" y="89"/>
                    </a:cubicBezTo>
                    <a:cubicBezTo>
                      <a:pt x="69" y="130"/>
                      <a:pt x="69" y="130"/>
                      <a:pt x="69" y="130"/>
                    </a:cubicBezTo>
                    <a:cubicBezTo>
                      <a:pt x="49" y="126"/>
                      <a:pt x="32" y="109"/>
                      <a:pt x="28" y="89"/>
                    </a:cubicBezTo>
                    <a:close/>
                    <a:moveTo>
                      <a:pt x="88" y="130"/>
                    </a:moveTo>
                    <a:cubicBezTo>
                      <a:pt x="88" y="89"/>
                      <a:pt x="88" y="89"/>
                      <a:pt x="88" y="89"/>
                    </a:cubicBezTo>
                    <a:cubicBezTo>
                      <a:pt x="130" y="89"/>
                      <a:pt x="130" y="89"/>
                      <a:pt x="130" y="89"/>
                    </a:cubicBezTo>
                    <a:cubicBezTo>
                      <a:pt x="126" y="110"/>
                      <a:pt x="109" y="126"/>
                      <a:pt x="88" y="13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197"/>
                                        </p:tgtEl>
                                        <p:attrNameLst>
                                          <p:attrName>style.visibility</p:attrName>
                                        </p:attrNameLst>
                                      </p:cBhvr>
                                      <p:to>
                                        <p:strVal val="visible"/>
                                      </p:to>
                                    </p:set>
                                    <p:animEffect transition="in" filter="fade">
                                      <p:cBhvr>
                                        <p:cTn id="14" dur="500"/>
                                        <p:tgtEl>
                                          <p:spTgt spid="319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fade">
                                      <p:cBhvr>
                                        <p:cTn id="18" dur="500"/>
                                        <p:tgtEl>
                                          <p:spTgt spid="8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250"/>
                                        <p:tgtEl>
                                          <p:spTgt spid="5"/>
                                        </p:tgtEl>
                                      </p:cBhvr>
                                    </p:animEffect>
                                    <p:set>
                                      <p:cBhvr>
                                        <p:cTn id="31" dur="1" fill="hold">
                                          <p:stCondLst>
                                            <p:cond delay="249"/>
                                          </p:stCondLst>
                                        </p:cTn>
                                        <p:tgtEl>
                                          <p:spTgt spid="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250"/>
                                        <p:tgtEl>
                                          <p:spTgt spid="2"/>
                                        </p:tgtEl>
                                      </p:cBhvr>
                                    </p:animEffect>
                                    <p:set>
                                      <p:cBhvr>
                                        <p:cTn id="34" dur="1" fill="hold">
                                          <p:stCondLst>
                                            <p:cond delay="249"/>
                                          </p:stCondLst>
                                        </p:cTn>
                                        <p:tgtEl>
                                          <p:spTgt spid="2"/>
                                        </p:tgtEl>
                                        <p:attrNameLst>
                                          <p:attrName>style.visibility</p:attrName>
                                        </p:attrNameLst>
                                      </p:cBhvr>
                                      <p:to>
                                        <p:strVal val="hidden"/>
                                      </p:to>
                                    </p:set>
                                  </p:childTnLst>
                                </p:cTn>
                              </p:par>
                            </p:childTnLst>
                          </p:cTn>
                        </p:par>
                        <p:par>
                          <p:cTn id="35" fill="hold">
                            <p:stCondLst>
                              <p:cond delay="500"/>
                            </p:stCondLst>
                            <p:childTnLst>
                              <p:par>
                                <p:cTn id="36" presetID="10" presetClass="exit" presetSubtype="0" fill="hold" nodeType="afterEffect">
                                  <p:stCondLst>
                                    <p:cond delay="0"/>
                                  </p:stCondLst>
                                  <p:childTnLst>
                                    <p:animEffect transition="out" filter="fade">
                                      <p:cBhvr>
                                        <p:cTn id="37" dur="250"/>
                                        <p:tgtEl>
                                          <p:spTgt spid="3197"/>
                                        </p:tgtEl>
                                      </p:cBhvr>
                                    </p:animEffect>
                                    <p:set>
                                      <p:cBhvr>
                                        <p:cTn id="38" dur="1" fill="hold">
                                          <p:stCondLst>
                                            <p:cond delay="249"/>
                                          </p:stCondLst>
                                        </p:cTn>
                                        <p:tgtEl>
                                          <p:spTgt spid="3197"/>
                                        </p:tgtEl>
                                        <p:attrNameLst>
                                          <p:attrName>style.visibility</p:attrName>
                                        </p:attrNameLst>
                                      </p:cBhvr>
                                      <p:to>
                                        <p:strVal val="hidden"/>
                                      </p:to>
                                    </p:set>
                                  </p:childTnLst>
                                </p:cTn>
                              </p:par>
                            </p:childTnLst>
                          </p:cTn>
                        </p:par>
                        <p:par>
                          <p:cTn id="39" fill="hold">
                            <p:stCondLst>
                              <p:cond delay="1000"/>
                            </p:stCondLst>
                            <p:childTnLst>
                              <p:par>
                                <p:cTn id="40" presetID="10" presetClass="exit" presetSubtype="0" fill="hold" nodeType="afterEffect">
                                  <p:stCondLst>
                                    <p:cond delay="0"/>
                                  </p:stCondLst>
                                  <p:childTnLst>
                                    <p:animEffect transition="out" filter="fade">
                                      <p:cBhvr>
                                        <p:cTn id="41" dur="250"/>
                                        <p:tgtEl>
                                          <p:spTgt spid="84"/>
                                        </p:tgtEl>
                                      </p:cBhvr>
                                    </p:animEffect>
                                    <p:set>
                                      <p:cBhvr>
                                        <p:cTn id="42" dur="1" fill="hold">
                                          <p:stCondLst>
                                            <p:cond delay="249"/>
                                          </p:stCondLst>
                                        </p:cTn>
                                        <p:tgtEl>
                                          <p:spTgt spid="84"/>
                                        </p:tgtEl>
                                        <p:attrNameLst>
                                          <p:attrName>style.visibility</p:attrName>
                                        </p:attrNameLst>
                                      </p:cBhvr>
                                      <p:to>
                                        <p:strVal val="hidden"/>
                                      </p:to>
                                    </p:set>
                                  </p:childTnLst>
                                </p:cTn>
                              </p:par>
                            </p:childTnLst>
                          </p:cTn>
                        </p:par>
                        <p:par>
                          <p:cTn id="43" fill="hold">
                            <p:stCondLst>
                              <p:cond delay="1500"/>
                            </p:stCondLst>
                            <p:childTnLst>
                              <p:par>
                                <p:cTn id="44" presetID="10" presetClass="exit" presetSubtype="0" fill="hold" nodeType="afterEffect">
                                  <p:stCondLst>
                                    <p:cond delay="0"/>
                                  </p:stCondLst>
                                  <p:childTnLst>
                                    <p:animEffect transition="out" filter="fade">
                                      <p:cBhvr>
                                        <p:cTn id="45" dur="250"/>
                                        <p:tgtEl>
                                          <p:spTgt spid="7"/>
                                        </p:tgtEl>
                                      </p:cBhvr>
                                    </p:animEffect>
                                    <p:set>
                                      <p:cBhvr>
                                        <p:cTn id="46" dur="1" fill="hold">
                                          <p:stCondLst>
                                            <p:cond delay="249"/>
                                          </p:stCondLst>
                                        </p:cTn>
                                        <p:tgtEl>
                                          <p:spTgt spid="7"/>
                                        </p:tgtEl>
                                        <p:attrNameLst>
                                          <p:attrName>style.visibility</p:attrName>
                                        </p:attrNameLst>
                                      </p:cBhvr>
                                      <p:to>
                                        <p:strVal val="hidden"/>
                                      </p:to>
                                    </p:set>
                                  </p:childTnLst>
                                </p:cTn>
                              </p:par>
                            </p:childTnLst>
                          </p:cTn>
                        </p:par>
                        <p:par>
                          <p:cTn id="47" fill="hold">
                            <p:stCondLst>
                              <p:cond delay="2000"/>
                            </p:stCondLst>
                            <p:childTnLst>
                              <p:par>
                                <p:cTn id="48" presetID="10" presetClass="exit" presetSubtype="0" fill="hold" nodeType="afterEffect">
                                  <p:stCondLst>
                                    <p:cond delay="0"/>
                                  </p:stCondLst>
                                  <p:childTnLst>
                                    <p:animEffect transition="out" filter="fade">
                                      <p:cBhvr>
                                        <p:cTn id="49" dur="250"/>
                                        <p:tgtEl>
                                          <p:spTgt spid="6"/>
                                        </p:tgtEl>
                                      </p:cBhvr>
                                    </p:animEffect>
                                    <p:set>
                                      <p:cBhvr>
                                        <p:cTn id="50" dur="1" fill="hold">
                                          <p:stCondLst>
                                            <p:cond delay="24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93165" y="264160"/>
            <a:ext cx="10541635" cy="5446395"/>
          </a:xfrm>
          <a:prstGeom prst="rect">
            <a:avLst/>
          </a:prstGeom>
          <a:noFill/>
        </p:spPr>
        <p:txBody>
          <a:bodyPr wrap="square" rtlCol="0" anchor="t">
            <a:spAutoFit/>
          </a:bodyPr>
          <a:lstStyle/>
          <a:p>
            <a:r>
              <a:rPr lang="zh-CN" altLang="en-US" sz="2400" b="1">
                <a:solidFill>
                  <a:srgbClr val="C00000"/>
                </a:solidFill>
                <a:latin typeface="华文中宋" panose="02010600040101010101" charset="-122"/>
                <a:ea typeface="华文中宋" panose="02010600040101010101" charset="-122"/>
              </a:rPr>
              <a:t>案例：</a:t>
            </a:r>
            <a:endParaRPr lang="zh-CN" altLang="en-US" sz="2400"/>
          </a:p>
          <a:p>
            <a:pPr fontAlgn="auto">
              <a:lnSpc>
                <a:spcPct val="150000"/>
              </a:lnSpc>
            </a:pPr>
            <a:r>
              <a:rPr lang="zh-CN" altLang="en-US" sz="2400"/>
              <a:t>        </a:t>
            </a:r>
            <a:r>
              <a:rPr lang="zh-CN" altLang="en-US" sz="2400" b="1">
                <a:solidFill>
                  <a:srgbClr val="7030A0"/>
                </a:solidFill>
              </a:rPr>
              <a:t>基本状况：</a:t>
            </a:r>
            <a:r>
              <a:rPr lang="zh-CN" altLang="en-US" sz="2400">
                <a:latin typeface="华文新魏" panose="02010800040101010101" charset="-122"/>
                <a:ea typeface="华文新魏" panose="02010800040101010101" charset="-122"/>
                <a:cs typeface="华文新魏" panose="02010800040101010101" charset="-122"/>
              </a:rPr>
              <a:t>重庆</a:t>
            </a:r>
            <a:r>
              <a:rPr lang="zh-CN" altLang="en-US" sz="2400">
                <a:latin typeface="Times New Roman" panose="02020603050405020304" pitchFamily="18" charset="0"/>
                <a:ea typeface="华文新魏" panose="02010800040101010101" charset="-122"/>
                <a:cs typeface="Times New Roman" panose="02020603050405020304" pitchFamily="18" charset="0"/>
              </a:rPr>
              <a:t>市YZ区D街道H社区面积0.144平方公里，属“五多一少”（老年、残疾、低保、外来务工、失业者多，企事业单位较少）的老旧住宅居民区，需求多元化、特殊需求多。</a:t>
            </a:r>
            <a:endParaRPr lang="zh-CN" altLang="en-US" sz="2400">
              <a:latin typeface="Times New Roman" panose="02020603050405020304" pitchFamily="18" charset="0"/>
              <a:cs typeface="Times New Roman" panose="02020603050405020304" pitchFamily="18" charset="0"/>
            </a:endParaRPr>
          </a:p>
          <a:p>
            <a:pPr fontAlgn="auto">
              <a:lnSpc>
                <a:spcPct val="150000"/>
              </a:lnSpc>
            </a:pPr>
            <a:r>
              <a:rPr lang="zh-CN" altLang="en-US" sz="2400">
                <a:latin typeface="Times New Roman" panose="02020603050405020304" pitchFamily="18" charset="0"/>
                <a:cs typeface="Times New Roman" panose="02020603050405020304" pitchFamily="18" charset="0"/>
              </a:rPr>
              <a:t>        </a:t>
            </a:r>
            <a:r>
              <a:rPr lang="zh-CN" altLang="en-US" sz="2400" b="1">
                <a:solidFill>
                  <a:srgbClr val="7030A0"/>
                </a:solidFill>
                <a:latin typeface="Times New Roman" panose="02020603050405020304" pitchFamily="18" charset="0"/>
                <a:cs typeface="Times New Roman" panose="02020603050405020304" pitchFamily="18" charset="0"/>
              </a:rPr>
              <a:t>社区组织：</a:t>
            </a:r>
            <a:r>
              <a:rPr lang="zh-CN" altLang="en-US" sz="2400">
                <a:latin typeface="Times New Roman" panose="02020603050405020304" pitchFamily="18" charset="0"/>
                <a:ea typeface="华文新魏" panose="02010800040101010101" charset="-122"/>
                <a:cs typeface="Times New Roman" panose="02020603050405020304" pitchFamily="18" charset="0"/>
              </a:rPr>
              <a:t>除社区居委会外，登记注册及备案社会组织15个，其它志愿者队伍7个；重庆DQ社会工作服务中心设立了社工站，重庆市YZ区HL职业康复训练中心在社区提供残障人士就业服务，YW养老服务中心在社区运营养老服务站，建立了社区、辖区内社会组织、驻社区社工的联席会议制度；</a:t>
            </a:r>
            <a:endParaRPr lang="zh-CN" altLang="en-US" sz="2400">
              <a:latin typeface="Times New Roman" panose="02020603050405020304" pitchFamily="18" charset="0"/>
              <a:cs typeface="Times New Roman" panose="02020603050405020304" pitchFamily="18" charset="0"/>
            </a:endParaRPr>
          </a:p>
          <a:p>
            <a:pPr fontAlgn="auto">
              <a:lnSpc>
                <a:spcPct val="150000"/>
              </a:lnSpc>
            </a:pPr>
            <a:r>
              <a:rPr lang="zh-CN" altLang="en-US" sz="2400">
                <a:latin typeface="Times New Roman" panose="02020603050405020304" pitchFamily="18" charset="0"/>
                <a:cs typeface="Times New Roman" panose="02020603050405020304" pitchFamily="18" charset="0"/>
              </a:rPr>
              <a:t>        </a:t>
            </a:r>
            <a:r>
              <a:rPr lang="zh-CN" altLang="en-US" sz="2400" b="1">
                <a:solidFill>
                  <a:srgbClr val="7030A0"/>
                </a:solidFill>
                <a:latin typeface="Times New Roman" panose="02020603050405020304" pitchFamily="18" charset="0"/>
                <a:cs typeface="Times New Roman" panose="02020603050405020304" pitchFamily="18" charset="0"/>
                <a:sym typeface="+mn-ea"/>
              </a:rPr>
              <a:t>曾获荣誉</a:t>
            </a:r>
            <a:r>
              <a:rPr lang="zh-CN" altLang="en-US" sz="2400" b="1">
                <a:solidFill>
                  <a:srgbClr val="7030A0"/>
                </a:solidFill>
                <a:latin typeface="Times New Roman" panose="02020603050405020304" pitchFamily="18" charset="0"/>
                <a:cs typeface="Times New Roman" panose="02020603050405020304" pitchFamily="18" charset="0"/>
              </a:rPr>
              <a:t>：</a:t>
            </a:r>
            <a:r>
              <a:rPr lang="zh-CN" altLang="en-US" sz="2400">
                <a:latin typeface="Times New Roman" panose="02020603050405020304" pitchFamily="18" charset="0"/>
                <a:ea typeface="华文新魏" panose="02010800040101010101" charset="-122"/>
                <a:cs typeface="Times New Roman" panose="02020603050405020304" pitchFamily="18" charset="0"/>
              </a:rPr>
              <a:t>获得YZ区五星级</a:t>
            </a:r>
            <a:r>
              <a:rPr lang="zh-CN" altLang="en-US" sz="2400">
                <a:latin typeface="华文新魏" panose="02010800040101010101" charset="-122"/>
                <a:ea typeface="华文新魏" panose="02010800040101010101" charset="-122"/>
                <a:cs typeface="华文新魏" panose="02010800040101010101" charset="-122"/>
              </a:rPr>
              <a:t>和谐社区等荣誉，是民政系统内一些全国性或重庆市会议的推荐观摩社区，被《重庆日报》等媒体报道。</a:t>
            </a:r>
            <a:endParaRPr lang="zh-CN" altLang="en-US" sz="2400">
              <a:latin typeface="华文新魏" panose="02010800040101010101" charset="-122"/>
              <a:ea typeface="华文新魏" panose="02010800040101010101" charset="-122"/>
              <a:cs typeface="华文新魏"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1249680" cy="521970"/>
          </a:xfrm>
          <a:prstGeom prst="rect">
            <a:avLst/>
          </a:prstGeom>
          <a:noFill/>
        </p:spPr>
        <p:txBody>
          <a:bodyPr wrap="none" rtlCol="0">
            <a:spAutoFit/>
          </a:bodyPr>
          <a:lstStyle/>
          <a:p>
            <a:r>
              <a:rPr lang="zh-CN" altLang="en-US" sz="2800" dirty="0">
                <a:latin typeface="方正正中黑简体" panose="02000000000000000000" pitchFamily="2" charset="-122"/>
                <a:ea typeface="方正正中黑简体" panose="02000000000000000000" pitchFamily="2" charset="-122"/>
              </a:rPr>
              <a:t>表征：</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8" name="组合 7"/>
          <p:cNvGrpSpPr/>
          <p:nvPr/>
        </p:nvGrpSpPr>
        <p:grpSpPr>
          <a:xfrm>
            <a:off x="1792133" y="1574589"/>
            <a:ext cx="2978661" cy="1948930"/>
            <a:chOff x="1792133" y="1574589"/>
            <a:chExt cx="2978661" cy="1948930"/>
          </a:xfrm>
        </p:grpSpPr>
        <p:grpSp>
          <p:nvGrpSpPr>
            <p:cNvPr id="109" name="组合 108"/>
            <p:cNvGrpSpPr/>
            <p:nvPr/>
          </p:nvGrpSpPr>
          <p:grpSpPr>
            <a:xfrm>
              <a:off x="2103188" y="1574589"/>
              <a:ext cx="2667606" cy="1474588"/>
              <a:chOff x="2194702" y="1703011"/>
              <a:chExt cx="3064921" cy="1694214"/>
            </a:xfrm>
          </p:grpSpPr>
          <p:sp>
            <p:nvSpPr>
              <p:cNvPr id="57" name="等腰三角形 41"/>
              <p:cNvSpPr/>
              <p:nvPr/>
            </p:nvSpPr>
            <p:spPr>
              <a:xfrm rot="5400000" flipH="1">
                <a:off x="3572561" y="1802792"/>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2356945" y="170301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2515818" y="1703305"/>
                <a:ext cx="2572490" cy="1482819"/>
                <a:chOff x="659358" y="3973583"/>
                <a:chExt cx="2644640" cy="1524408"/>
              </a:xfrm>
            </p:grpSpPr>
            <p:sp>
              <p:nvSpPr>
                <p:cNvPr id="107" name="文本框 106"/>
                <p:cNvSpPr txBox="1"/>
                <p:nvPr/>
              </p:nvSpPr>
              <p:spPr>
                <a:xfrm>
                  <a:off x="1157019" y="3973583"/>
                  <a:ext cx="1662088" cy="543779"/>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难以协同</a:t>
                  </a:r>
                  <a:endParaRPr lang="zh-CN" altLang="en-US" sz="2400" b="1" dirty="0">
                    <a:latin typeface="方正正黑简体" panose="02000000000000000000" pitchFamily="2" charset="-122"/>
                    <a:ea typeface="方正正黑简体" panose="02000000000000000000" pitchFamily="2" charset="-122"/>
                  </a:endParaRPr>
                </a:p>
              </p:txBody>
            </p:sp>
            <p:sp>
              <p:nvSpPr>
                <p:cNvPr id="108" name="矩形 107"/>
                <p:cNvSpPr/>
                <p:nvPr/>
              </p:nvSpPr>
              <p:spPr>
                <a:xfrm>
                  <a:off x="659358" y="4517362"/>
                  <a:ext cx="2644640" cy="980629"/>
                </a:xfrm>
                <a:prstGeom prst="rect">
                  <a:avLst/>
                </a:prstGeom>
              </p:spPr>
              <p:txBody>
                <a:bodyPr wrap="square">
                  <a:spAutoFit/>
                </a:bodyPr>
                <a:lstStyle/>
                <a:p>
                  <a:pPr algn="ct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多元主体在聚焦社区需求、瞄准社区问题方面难以实质性协同</a:t>
                  </a:r>
                  <a:endPar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119" name="组合 118"/>
            <p:cNvGrpSpPr/>
            <p:nvPr/>
          </p:nvGrpSpPr>
          <p:grpSpPr>
            <a:xfrm>
              <a:off x="1792133" y="2120889"/>
              <a:ext cx="453024" cy="1402630"/>
              <a:chOff x="1792133" y="2120889"/>
              <a:chExt cx="453024" cy="1402630"/>
            </a:xfrm>
          </p:grpSpPr>
          <p:cxnSp>
            <p:nvCxnSpPr>
              <p:cNvPr id="49" name="肘形连接符 48"/>
              <p:cNvCxnSpPr>
                <a:stCxn id="10" idx="0"/>
              </p:cNvCxnSpPr>
              <p:nvPr/>
            </p:nvCxnSpPr>
            <p:spPr>
              <a:xfrm rot="5400000" flipH="1" flipV="1">
                <a:off x="1312973" y="2641790"/>
                <a:ext cx="1360889" cy="402569"/>
              </a:xfrm>
              <a:prstGeom prst="bentConnector3">
                <a:avLst>
                  <a:gd name="adj1" fmla="val 100127"/>
                </a:avLst>
              </a:prstGeom>
              <a:ln cap="rnd">
                <a:tailEnd type="none" w="lg" len="med"/>
              </a:ln>
            </p:spPr>
            <p:style>
              <a:lnRef idx="1">
                <a:schemeClr val="accent1"/>
              </a:lnRef>
              <a:fillRef idx="0">
                <a:schemeClr val="accent1"/>
              </a:fillRef>
              <a:effectRef idx="0">
                <a:schemeClr val="accent1"/>
              </a:effectRef>
              <a:fontRef idx="minor">
                <a:schemeClr val="tx1"/>
              </a:fontRef>
            </p:style>
          </p:cxnSp>
          <p:sp>
            <p:nvSpPr>
              <p:cNvPr id="111" name="椭圆 110"/>
              <p:cNvSpPr/>
              <p:nvPr/>
            </p:nvSpPr>
            <p:spPr>
              <a:xfrm>
                <a:off x="2161676" y="2120889"/>
                <a:ext cx="83481" cy="8348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8" name="组合 137"/>
          <p:cNvGrpSpPr/>
          <p:nvPr/>
        </p:nvGrpSpPr>
        <p:grpSpPr>
          <a:xfrm>
            <a:off x="3170168" y="3974430"/>
            <a:ext cx="3137044" cy="2203003"/>
            <a:chOff x="3170168" y="3974430"/>
            <a:chExt cx="3137044" cy="2203003"/>
          </a:xfrm>
        </p:grpSpPr>
        <p:grpSp>
          <p:nvGrpSpPr>
            <p:cNvPr id="120" name="组合 119"/>
            <p:cNvGrpSpPr/>
            <p:nvPr/>
          </p:nvGrpSpPr>
          <p:grpSpPr>
            <a:xfrm flipV="1">
              <a:off x="3170168" y="3974430"/>
              <a:ext cx="453024" cy="1402630"/>
              <a:chOff x="1792133" y="2120889"/>
              <a:chExt cx="453024" cy="1402630"/>
            </a:xfrm>
          </p:grpSpPr>
          <p:cxnSp>
            <p:nvCxnSpPr>
              <p:cNvPr id="121" name="肘形连接符 120"/>
              <p:cNvCxnSpPr/>
              <p:nvPr/>
            </p:nvCxnSpPr>
            <p:spPr>
              <a:xfrm rot="5400000" flipH="1" flipV="1">
                <a:off x="1312973" y="2641790"/>
                <a:ext cx="1360889" cy="402569"/>
              </a:xfrm>
              <a:prstGeom prst="bentConnector3">
                <a:avLst>
                  <a:gd name="adj1" fmla="val 100127"/>
                </a:avLst>
              </a:prstGeom>
              <a:ln cap="rnd">
                <a:tailEnd type="none" w="lg" len="med"/>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a:off x="2161676" y="2120889"/>
                <a:ext cx="83481" cy="8348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3" name="组合 122"/>
            <p:cNvGrpSpPr/>
            <p:nvPr/>
          </p:nvGrpSpPr>
          <p:grpSpPr>
            <a:xfrm flipH="1">
              <a:off x="3639606" y="4702845"/>
              <a:ext cx="2667606" cy="1474588"/>
              <a:chOff x="2194702" y="1703011"/>
              <a:chExt cx="3064921" cy="1694214"/>
            </a:xfrm>
          </p:grpSpPr>
          <p:sp>
            <p:nvSpPr>
              <p:cNvPr id="124" name="等腰三角形 41"/>
              <p:cNvSpPr/>
              <p:nvPr/>
            </p:nvSpPr>
            <p:spPr>
              <a:xfrm rot="5400000" flipH="1">
                <a:off x="3572561" y="1802792"/>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p:cNvSpPr/>
              <p:nvPr/>
            </p:nvSpPr>
            <p:spPr>
              <a:xfrm>
                <a:off x="2356945" y="170301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6" name="组合 125"/>
              <p:cNvGrpSpPr/>
              <p:nvPr/>
            </p:nvGrpSpPr>
            <p:grpSpPr>
              <a:xfrm>
                <a:off x="2493931" y="1884970"/>
                <a:ext cx="2726430" cy="1199426"/>
                <a:chOff x="636857" y="4160343"/>
                <a:chExt cx="2802898" cy="1233066"/>
              </a:xfrm>
            </p:grpSpPr>
            <p:sp>
              <p:nvSpPr>
                <p:cNvPr id="127" name="文本框 126"/>
                <p:cNvSpPr txBox="1"/>
                <p:nvPr/>
              </p:nvSpPr>
              <p:spPr>
                <a:xfrm>
                  <a:off x="1603293" y="4160343"/>
                  <a:ext cx="939050" cy="543779"/>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特征</a:t>
                  </a:r>
                  <a:endParaRPr lang="zh-CN" altLang="en-US" sz="2400" b="1" dirty="0">
                    <a:latin typeface="方正正黑简体" panose="02000000000000000000" pitchFamily="2" charset="-122"/>
                    <a:ea typeface="方正正黑简体" panose="02000000000000000000" pitchFamily="2" charset="-122"/>
                  </a:endParaRPr>
                </a:p>
              </p:txBody>
            </p:sp>
            <p:sp>
              <p:nvSpPr>
                <p:cNvPr id="128" name="矩形 127"/>
                <p:cNvSpPr/>
                <p:nvPr/>
              </p:nvSpPr>
              <p:spPr>
                <a:xfrm>
                  <a:off x="636857" y="4704122"/>
                  <a:ext cx="2802898" cy="689287"/>
                </a:xfrm>
                <a:prstGeom prst="rect">
                  <a:avLst/>
                </a:prstGeom>
              </p:spPr>
              <p:txBody>
                <a:bodyPr wrap="square">
                  <a:spAutoFit/>
                </a:bodyPr>
                <a:lstStyle/>
                <a:p>
                  <a:pPr algn="ct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典型的“非平衡互动”和“封闭式联动”特征</a:t>
                  </a:r>
                  <a:endPar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11" name="组合 10"/>
          <p:cNvGrpSpPr/>
          <p:nvPr/>
        </p:nvGrpSpPr>
        <p:grpSpPr>
          <a:xfrm>
            <a:off x="5593658" y="1573435"/>
            <a:ext cx="3036248" cy="1941018"/>
            <a:chOff x="5593658" y="1573435"/>
            <a:chExt cx="3036248" cy="1941018"/>
          </a:xfrm>
        </p:grpSpPr>
        <p:grpSp>
          <p:nvGrpSpPr>
            <p:cNvPr id="129" name="组合 128"/>
            <p:cNvGrpSpPr/>
            <p:nvPr/>
          </p:nvGrpSpPr>
          <p:grpSpPr>
            <a:xfrm>
              <a:off x="5593658" y="2111823"/>
              <a:ext cx="453024" cy="1402630"/>
              <a:chOff x="1792133" y="2120889"/>
              <a:chExt cx="453024" cy="1402630"/>
            </a:xfrm>
          </p:grpSpPr>
          <p:cxnSp>
            <p:nvCxnSpPr>
              <p:cNvPr id="130" name="肘形连接符 129"/>
              <p:cNvCxnSpPr/>
              <p:nvPr/>
            </p:nvCxnSpPr>
            <p:spPr>
              <a:xfrm rot="5400000" flipH="1" flipV="1">
                <a:off x="1312973" y="2641790"/>
                <a:ext cx="1360889" cy="402569"/>
              </a:xfrm>
              <a:prstGeom prst="bentConnector3">
                <a:avLst>
                  <a:gd name="adj1" fmla="val 100127"/>
                </a:avLst>
              </a:prstGeom>
              <a:ln cap="rnd">
                <a:tailEnd type="none" w="lg" len="med"/>
              </a:ln>
            </p:spPr>
            <p:style>
              <a:lnRef idx="1">
                <a:schemeClr val="accent1"/>
              </a:lnRef>
              <a:fillRef idx="0">
                <a:schemeClr val="accent1"/>
              </a:fillRef>
              <a:effectRef idx="0">
                <a:schemeClr val="accent1"/>
              </a:effectRef>
              <a:fontRef idx="minor">
                <a:schemeClr val="tx1"/>
              </a:fontRef>
            </p:style>
          </p:cxnSp>
          <p:sp>
            <p:nvSpPr>
              <p:cNvPr id="131" name="椭圆 130"/>
              <p:cNvSpPr/>
              <p:nvPr/>
            </p:nvSpPr>
            <p:spPr>
              <a:xfrm>
                <a:off x="2161676" y="2120889"/>
                <a:ext cx="83481" cy="8348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2" name="组合 131"/>
            <p:cNvGrpSpPr/>
            <p:nvPr/>
          </p:nvGrpSpPr>
          <p:grpSpPr>
            <a:xfrm>
              <a:off x="5941862" y="1573435"/>
              <a:ext cx="2688044" cy="1474587"/>
              <a:chOff x="2194702" y="1703011"/>
              <a:chExt cx="3088403" cy="1694214"/>
            </a:xfrm>
          </p:grpSpPr>
          <p:sp>
            <p:nvSpPr>
              <p:cNvPr id="133" name="等腰三角形 41"/>
              <p:cNvSpPr/>
              <p:nvPr/>
            </p:nvSpPr>
            <p:spPr>
              <a:xfrm rot="5400000" flipH="1">
                <a:off x="3572561" y="1802792"/>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2356945" y="170301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2628903" y="1704764"/>
                <a:ext cx="2654202" cy="1349959"/>
                <a:chOff x="775614" y="3975083"/>
                <a:chExt cx="2728644" cy="1387822"/>
              </a:xfrm>
            </p:grpSpPr>
            <p:sp>
              <p:nvSpPr>
                <p:cNvPr id="136" name="文本框 135"/>
                <p:cNvSpPr txBox="1"/>
                <p:nvPr/>
              </p:nvSpPr>
              <p:spPr>
                <a:xfrm>
                  <a:off x="775614" y="3975083"/>
                  <a:ext cx="2728644" cy="543779"/>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专业引领不足</a:t>
                  </a:r>
                  <a:endParaRPr lang="zh-CN" altLang="en-US" sz="2400" b="1" dirty="0">
                    <a:latin typeface="方正正黑简体" panose="02000000000000000000" pitchFamily="2" charset="-122"/>
                    <a:ea typeface="方正正黑简体" panose="02000000000000000000" pitchFamily="2" charset="-122"/>
                  </a:endParaRPr>
                </a:p>
              </p:txBody>
            </p:sp>
            <p:sp>
              <p:nvSpPr>
                <p:cNvPr id="137" name="矩形 136"/>
                <p:cNvSpPr/>
                <p:nvPr/>
              </p:nvSpPr>
              <p:spPr>
                <a:xfrm>
                  <a:off x="775614" y="4409649"/>
                  <a:ext cx="2426420" cy="953256"/>
                </a:xfrm>
                <a:prstGeom prst="rect">
                  <a:avLst/>
                </a:prstGeom>
              </p:spPr>
              <p:txBody>
                <a:bodyPr wrap="square">
                  <a:spAutoFit/>
                </a:bodyPr>
                <a:lstStyle/>
                <a:p>
                  <a:pPr algn="ct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难以发挥社会组织专家作用，突出社会工作专业引领</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139" name="组合 138"/>
          <p:cNvGrpSpPr/>
          <p:nvPr/>
        </p:nvGrpSpPr>
        <p:grpSpPr>
          <a:xfrm>
            <a:off x="7172236" y="3949223"/>
            <a:ext cx="3137044" cy="2203003"/>
            <a:chOff x="3170168" y="3974430"/>
            <a:chExt cx="3137044" cy="2203003"/>
          </a:xfrm>
        </p:grpSpPr>
        <p:grpSp>
          <p:nvGrpSpPr>
            <p:cNvPr id="140" name="组合 139"/>
            <p:cNvGrpSpPr/>
            <p:nvPr/>
          </p:nvGrpSpPr>
          <p:grpSpPr>
            <a:xfrm flipV="1">
              <a:off x="3170168" y="3974430"/>
              <a:ext cx="453024" cy="1402630"/>
              <a:chOff x="1792133" y="2120889"/>
              <a:chExt cx="453024" cy="1402630"/>
            </a:xfrm>
          </p:grpSpPr>
          <p:cxnSp>
            <p:nvCxnSpPr>
              <p:cNvPr id="147" name="肘形连接符 146"/>
              <p:cNvCxnSpPr/>
              <p:nvPr/>
            </p:nvCxnSpPr>
            <p:spPr>
              <a:xfrm rot="5400000" flipH="1" flipV="1">
                <a:off x="1312973" y="2641790"/>
                <a:ext cx="1360889" cy="402569"/>
              </a:xfrm>
              <a:prstGeom prst="bentConnector3">
                <a:avLst>
                  <a:gd name="adj1" fmla="val 100127"/>
                </a:avLst>
              </a:prstGeom>
              <a:ln cap="rnd">
                <a:tailEnd type="none" w="lg" len="med"/>
              </a:ln>
            </p:spPr>
            <p:style>
              <a:lnRef idx="1">
                <a:schemeClr val="accent1"/>
              </a:lnRef>
              <a:fillRef idx="0">
                <a:schemeClr val="accent1"/>
              </a:fillRef>
              <a:effectRef idx="0">
                <a:schemeClr val="accent1"/>
              </a:effectRef>
              <a:fontRef idx="minor">
                <a:schemeClr val="tx1"/>
              </a:fontRef>
            </p:style>
          </p:cxnSp>
          <p:sp>
            <p:nvSpPr>
              <p:cNvPr id="148" name="椭圆 147"/>
              <p:cNvSpPr/>
              <p:nvPr/>
            </p:nvSpPr>
            <p:spPr>
              <a:xfrm>
                <a:off x="2161676" y="2120889"/>
                <a:ext cx="83481" cy="8348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flipH="1">
              <a:off x="3639606" y="4702845"/>
              <a:ext cx="2667606" cy="1474588"/>
              <a:chOff x="2194702" y="1703011"/>
              <a:chExt cx="3064921" cy="1694214"/>
            </a:xfrm>
          </p:grpSpPr>
          <p:sp>
            <p:nvSpPr>
              <p:cNvPr id="142" name="等腰三角形 41"/>
              <p:cNvSpPr/>
              <p:nvPr/>
            </p:nvSpPr>
            <p:spPr>
              <a:xfrm rot="5400000" flipH="1">
                <a:off x="3572561" y="1802792"/>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p:nvSpPr>
            <p:spPr>
              <a:xfrm>
                <a:off x="2356945" y="170301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2357145" y="1852868"/>
                <a:ext cx="2901529" cy="1234445"/>
                <a:chOff x="496234" y="4127341"/>
                <a:chExt cx="2982908" cy="1269068"/>
              </a:xfrm>
            </p:grpSpPr>
            <p:sp>
              <p:nvSpPr>
                <p:cNvPr id="145" name="文本框 144"/>
                <p:cNvSpPr txBox="1"/>
                <p:nvPr/>
              </p:nvSpPr>
              <p:spPr>
                <a:xfrm>
                  <a:off x="664243" y="4127341"/>
                  <a:ext cx="2385126" cy="543779"/>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集体行动困境</a:t>
                  </a:r>
                  <a:endParaRPr lang="zh-CN" altLang="en-US" sz="2400" b="1" dirty="0">
                    <a:latin typeface="方正正黑简体" panose="02000000000000000000" pitchFamily="2" charset="-122"/>
                    <a:ea typeface="方正正黑简体" panose="02000000000000000000" pitchFamily="2" charset="-122"/>
                  </a:endParaRPr>
                </a:p>
              </p:txBody>
            </p:sp>
            <p:sp>
              <p:nvSpPr>
                <p:cNvPr id="146" name="矩形 145"/>
                <p:cNvSpPr/>
                <p:nvPr/>
              </p:nvSpPr>
              <p:spPr>
                <a:xfrm>
                  <a:off x="496234" y="4707122"/>
                  <a:ext cx="2982908" cy="689287"/>
                </a:xfrm>
                <a:prstGeom prst="rect">
                  <a:avLst/>
                </a:prstGeom>
              </p:spPr>
              <p:txBody>
                <a:bodyPr wrap="square">
                  <a:spAutoFit/>
                </a:bodyPr>
                <a:lstStyle/>
                <a:p>
                  <a:pPr algn="ct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“公地悲剧”、“搭便车”行为等集体行动困境</a:t>
                  </a:r>
                  <a:endPar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6" name="组合 5"/>
          <p:cNvGrpSpPr/>
          <p:nvPr/>
        </p:nvGrpSpPr>
        <p:grpSpPr>
          <a:xfrm>
            <a:off x="1055688" y="3515766"/>
            <a:ext cx="10241577" cy="470649"/>
            <a:chOff x="1055688" y="3515766"/>
            <a:chExt cx="10241577" cy="470649"/>
          </a:xfrm>
        </p:grpSpPr>
        <p:cxnSp>
          <p:nvCxnSpPr>
            <p:cNvPr id="7" name="直接连接符 6"/>
            <p:cNvCxnSpPr/>
            <p:nvPr/>
          </p:nvCxnSpPr>
          <p:spPr>
            <a:xfrm>
              <a:off x="1055688" y="3752850"/>
              <a:ext cx="10241577" cy="0"/>
            </a:xfrm>
            <a:prstGeom prst="line">
              <a:avLst/>
            </a:prstGeom>
            <a:ln w="44450" cmpd="sng">
              <a:solidFill>
                <a:schemeClr val="accent1">
                  <a:lumMod val="50000"/>
                </a:schemeClr>
              </a:solidFill>
              <a:headEnd type="oval"/>
              <a:tailEnd type="stealth" w="med" len="lg"/>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flipH="1">
              <a:off x="1562801" y="3523518"/>
              <a:ext cx="458664" cy="458664"/>
              <a:chOff x="3277003" y="4878914"/>
              <a:chExt cx="281522" cy="281522"/>
            </a:xfrm>
          </p:grpSpPr>
          <p:sp>
            <p:nvSpPr>
              <p:cNvPr id="10" name="椭圆 9"/>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flipH="1">
              <a:off x="2959370" y="3515767"/>
              <a:ext cx="458664" cy="458664"/>
              <a:chOff x="3277003" y="4878914"/>
              <a:chExt cx="281522" cy="281522"/>
            </a:xfrm>
          </p:grpSpPr>
          <p:sp>
            <p:nvSpPr>
              <p:cNvPr id="30" name="椭圆 29"/>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4403645" y="3515769"/>
              <a:ext cx="458664" cy="458664"/>
              <a:chOff x="3277003" y="4878914"/>
              <a:chExt cx="281522" cy="281522"/>
            </a:xfrm>
          </p:grpSpPr>
          <p:sp>
            <p:nvSpPr>
              <p:cNvPr id="36" name="椭圆 35"/>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p:cNvGrpSpPr/>
            <p:nvPr/>
          </p:nvGrpSpPr>
          <p:grpSpPr>
            <a:xfrm flipH="1">
              <a:off x="5334969" y="3527751"/>
              <a:ext cx="458664" cy="458664"/>
              <a:chOff x="3277003" y="4878914"/>
              <a:chExt cx="281522" cy="281522"/>
            </a:xfrm>
          </p:grpSpPr>
          <p:sp>
            <p:nvSpPr>
              <p:cNvPr id="67" name="椭圆 66"/>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flipH="1">
              <a:off x="6960870" y="3515766"/>
              <a:ext cx="458664" cy="458664"/>
              <a:chOff x="3277003" y="4878914"/>
              <a:chExt cx="281522" cy="281522"/>
            </a:xfrm>
          </p:grpSpPr>
          <p:sp>
            <p:nvSpPr>
              <p:cNvPr id="74" name="椭圆 73"/>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flipH="1">
              <a:off x="8891923" y="3515766"/>
              <a:ext cx="458664" cy="458664"/>
              <a:chOff x="3277003" y="4878914"/>
              <a:chExt cx="281522" cy="281522"/>
            </a:xfrm>
          </p:grpSpPr>
          <p:sp>
            <p:nvSpPr>
              <p:cNvPr id="77" name="椭圆 76"/>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flipH="1">
              <a:off x="9473337" y="3523518"/>
              <a:ext cx="458664" cy="458664"/>
              <a:chOff x="3277003" y="4878914"/>
              <a:chExt cx="281522" cy="281522"/>
            </a:xfrm>
          </p:grpSpPr>
          <p:sp>
            <p:nvSpPr>
              <p:cNvPr id="80" name="椭圆 79"/>
              <p:cNvSpPr/>
              <p:nvPr/>
            </p:nvSpPr>
            <p:spPr>
              <a:xfrm>
                <a:off x="3277003" y="4878914"/>
                <a:ext cx="281522" cy="2815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3311781" y="4913692"/>
                <a:ext cx="211966" cy="2119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9042978" y="1573435"/>
            <a:ext cx="3015810" cy="1941018"/>
            <a:chOff x="5593658" y="1573435"/>
            <a:chExt cx="3015810" cy="1941018"/>
          </a:xfrm>
        </p:grpSpPr>
        <p:grpSp>
          <p:nvGrpSpPr>
            <p:cNvPr id="15" name="组合 14"/>
            <p:cNvGrpSpPr/>
            <p:nvPr/>
          </p:nvGrpSpPr>
          <p:grpSpPr>
            <a:xfrm>
              <a:off x="5593658" y="2111823"/>
              <a:ext cx="453024" cy="1402630"/>
              <a:chOff x="1792133" y="2120889"/>
              <a:chExt cx="453024" cy="1402630"/>
            </a:xfrm>
          </p:grpSpPr>
          <p:cxnSp>
            <p:nvCxnSpPr>
              <p:cNvPr id="16" name="肘形连接符 15"/>
              <p:cNvCxnSpPr/>
              <p:nvPr/>
            </p:nvCxnSpPr>
            <p:spPr>
              <a:xfrm rot="5400000" flipH="1" flipV="1">
                <a:off x="1312973" y="2641790"/>
                <a:ext cx="1360889" cy="402569"/>
              </a:xfrm>
              <a:prstGeom prst="bentConnector3">
                <a:avLst>
                  <a:gd name="adj1" fmla="val 100127"/>
                </a:avLst>
              </a:prstGeom>
              <a:ln cap="rnd">
                <a:tailEnd type="none" w="lg" len="med"/>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2161676" y="2120889"/>
                <a:ext cx="83481" cy="8348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941862" y="1573435"/>
              <a:ext cx="2667606" cy="1474587"/>
              <a:chOff x="2194702" y="1703011"/>
              <a:chExt cx="3064921" cy="1694214"/>
            </a:xfrm>
          </p:grpSpPr>
          <p:sp>
            <p:nvSpPr>
              <p:cNvPr id="19" name="等腰三角形 41"/>
              <p:cNvSpPr/>
              <p:nvPr/>
            </p:nvSpPr>
            <p:spPr>
              <a:xfrm rot="5400000" flipH="1">
                <a:off x="3572561" y="1802792"/>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56945" y="170301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466937" y="1704764"/>
                <a:ext cx="2522148" cy="1244531"/>
                <a:chOff x="609105" y="3975083"/>
                <a:chExt cx="2592887" cy="1279438"/>
              </a:xfrm>
            </p:grpSpPr>
            <p:sp>
              <p:nvSpPr>
                <p:cNvPr id="22" name="文本框 21"/>
                <p:cNvSpPr txBox="1"/>
                <p:nvPr/>
              </p:nvSpPr>
              <p:spPr>
                <a:xfrm>
                  <a:off x="1118767" y="3975083"/>
                  <a:ext cx="939050" cy="543779"/>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风险</a:t>
                  </a:r>
                  <a:endParaRPr lang="zh-CN" altLang="en-US" sz="2400" b="1" dirty="0">
                    <a:latin typeface="方正正黑简体" panose="02000000000000000000" pitchFamily="2" charset="-122"/>
                    <a:ea typeface="方正正黑简体" panose="02000000000000000000" pitchFamily="2" charset="-122"/>
                  </a:endParaRPr>
                </a:p>
              </p:txBody>
            </p:sp>
            <p:sp>
              <p:nvSpPr>
                <p:cNvPr id="23" name="矩形 22"/>
                <p:cNvSpPr/>
                <p:nvPr/>
              </p:nvSpPr>
              <p:spPr>
                <a:xfrm>
                  <a:off x="609105" y="4518113"/>
                  <a:ext cx="2592887" cy="736408"/>
                </a:xfrm>
                <a:prstGeom prst="rect">
                  <a:avLst/>
                </a:prstGeom>
              </p:spPr>
              <p:txBody>
                <a:bodyPr wrap="square">
                  <a:spAutoFit/>
                </a:bodyPr>
                <a:lstStyle/>
                <a:p>
                  <a:pPr algn="ct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隐藏着攫取、自我交易和侵噬的风险</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wipe(up)">
                                      <p:cBhvr>
                                        <p:cTn id="22" dur="500"/>
                                        <p:tgtEl>
                                          <p:spTgt spid="138"/>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39"/>
                                        </p:tgtEl>
                                        <p:attrNameLst>
                                          <p:attrName>style.visibility</p:attrName>
                                        </p:attrNameLst>
                                      </p:cBhvr>
                                      <p:to>
                                        <p:strVal val="visible"/>
                                      </p:to>
                                    </p:set>
                                    <p:animEffect transition="in" filter="wipe(up)">
                                      <p:cBhvr>
                                        <p:cTn id="30" dur="500"/>
                                        <p:tgtEl>
                                          <p:spTgt spid="13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xit" presetSubtype="8" fill="hold" grpId="1" nodeType="clickEffect">
                                  <p:stCondLst>
                                    <p:cond delay="0"/>
                                  </p:stCondLst>
                                  <p:childTnLst>
                                    <p:anim calcmode="lin" valueType="num">
                                      <p:cBhvr additive="base">
                                        <p:cTn id="34" dur="500"/>
                                        <p:tgtEl>
                                          <p:spTgt spid="5"/>
                                        </p:tgtEl>
                                        <p:attrNameLst>
                                          <p:attrName>ppt_x</p:attrName>
                                        </p:attrNameLst>
                                      </p:cBhvr>
                                      <p:tavLst>
                                        <p:tav tm="0">
                                          <p:val>
                                            <p:strVal val="ppt_x"/>
                                          </p:val>
                                        </p:tav>
                                        <p:tav tm="100000">
                                          <p:val>
                                            <p:strVal val="0-ppt_w/2"/>
                                          </p:val>
                                        </p:tav>
                                      </p:tavLst>
                                    </p:anim>
                                    <p:anim calcmode="lin" valueType="num">
                                      <p:cBhvr additive="base">
                                        <p:cTn id="35" dur="500"/>
                                        <p:tgtEl>
                                          <p:spTgt spid="5"/>
                                        </p:tgtEl>
                                        <p:attrNameLst>
                                          <p:attrName>ppt_y</p:attrName>
                                        </p:attrNameLst>
                                      </p:cBhvr>
                                      <p:tavLst>
                                        <p:tav tm="0">
                                          <p:val>
                                            <p:strVal val="ppt_y"/>
                                          </p:val>
                                        </p:tav>
                                        <p:tav tm="100000">
                                          <p:val>
                                            <p:strVal val="ppt_y"/>
                                          </p:val>
                                        </p:tav>
                                      </p:tavLst>
                                    </p:anim>
                                    <p:set>
                                      <p:cBhvr>
                                        <p:cTn id="36" dur="1" fill="hold">
                                          <p:stCondLst>
                                            <p:cond delay="499"/>
                                          </p:stCondLst>
                                        </p:cTn>
                                        <p:tgtEl>
                                          <p:spTgt spid="5"/>
                                        </p:tgtEl>
                                        <p:attrNameLst>
                                          <p:attrName>style.visibility</p:attrName>
                                        </p:attrNameLst>
                                      </p:cBhvr>
                                      <p:to>
                                        <p:strVal val="hidden"/>
                                      </p:to>
                                    </p:set>
                                  </p:childTnLst>
                                </p:cTn>
                              </p:par>
                              <p:par>
                                <p:cTn id="37" presetID="2" presetClass="exit" presetSubtype="8" fill="hold" nodeType="withEffect">
                                  <p:stCondLst>
                                    <p:cond delay="0"/>
                                  </p:stCondLst>
                                  <p:childTnLst>
                                    <p:anim calcmode="lin" valueType="num">
                                      <p:cBhvr additive="base">
                                        <p:cTn id="38" dur="500"/>
                                        <p:tgtEl>
                                          <p:spTgt spid="2"/>
                                        </p:tgtEl>
                                        <p:attrNameLst>
                                          <p:attrName>ppt_x</p:attrName>
                                        </p:attrNameLst>
                                      </p:cBhvr>
                                      <p:tavLst>
                                        <p:tav tm="0">
                                          <p:val>
                                            <p:strVal val="ppt_x"/>
                                          </p:val>
                                        </p:tav>
                                        <p:tav tm="100000">
                                          <p:val>
                                            <p:strVal val="0-ppt_w/2"/>
                                          </p:val>
                                        </p:tav>
                                      </p:tavLst>
                                    </p:anim>
                                    <p:anim calcmode="lin" valueType="num">
                                      <p:cBhvr additive="base">
                                        <p:cTn id="39" dur="500"/>
                                        <p:tgtEl>
                                          <p:spTgt spid="2"/>
                                        </p:tgtEl>
                                        <p:attrNameLst>
                                          <p:attrName>ppt_y</p:attrName>
                                        </p:attrNameLst>
                                      </p:cBhvr>
                                      <p:tavLst>
                                        <p:tav tm="0">
                                          <p:val>
                                            <p:strVal val="ppt_y"/>
                                          </p:val>
                                        </p:tav>
                                        <p:tav tm="100000">
                                          <p:val>
                                            <p:strVal val="ppt_y"/>
                                          </p:val>
                                        </p:tav>
                                      </p:tavLst>
                                    </p:anim>
                                    <p:set>
                                      <p:cBhvr>
                                        <p:cTn id="40" dur="1" fill="hold">
                                          <p:stCondLst>
                                            <p:cond delay="499"/>
                                          </p:stCondLst>
                                        </p:cTn>
                                        <p:tgtEl>
                                          <p:spTgt spid="2"/>
                                        </p:tgtEl>
                                        <p:attrNameLst>
                                          <p:attrName>style.visibility</p:attrName>
                                        </p:attrNameLst>
                                      </p:cBhvr>
                                      <p:to>
                                        <p:strVal val="hidden"/>
                                      </p:to>
                                    </p:set>
                                  </p:childTnLst>
                                </p:cTn>
                              </p:par>
                            </p:childTnLst>
                          </p:cTn>
                        </p:par>
                        <p:par>
                          <p:cTn id="41" fill="hold">
                            <p:stCondLst>
                              <p:cond delay="500"/>
                            </p:stCondLst>
                            <p:childTnLst>
                              <p:par>
                                <p:cTn id="42" presetID="2" presetClass="exit" presetSubtype="8" fill="hold" nodeType="afterEffect">
                                  <p:stCondLst>
                                    <p:cond delay="0"/>
                                  </p:stCondLst>
                                  <p:childTnLst>
                                    <p:anim calcmode="lin" valueType="num">
                                      <p:cBhvr additive="base">
                                        <p:cTn id="43" dur="500"/>
                                        <p:tgtEl>
                                          <p:spTgt spid="6"/>
                                        </p:tgtEl>
                                        <p:attrNameLst>
                                          <p:attrName>ppt_x</p:attrName>
                                        </p:attrNameLst>
                                      </p:cBhvr>
                                      <p:tavLst>
                                        <p:tav tm="0">
                                          <p:val>
                                            <p:strVal val="ppt_x"/>
                                          </p:val>
                                        </p:tav>
                                        <p:tav tm="100000">
                                          <p:val>
                                            <p:strVal val="0-ppt_w/2"/>
                                          </p:val>
                                        </p:tav>
                                      </p:tavLst>
                                    </p:anim>
                                    <p:anim calcmode="lin" valueType="num">
                                      <p:cBhvr additive="base">
                                        <p:cTn id="44" dur="500"/>
                                        <p:tgtEl>
                                          <p:spTgt spid="6"/>
                                        </p:tgtEl>
                                        <p:attrNameLst>
                                          <p:attrName>ppt_y</p:attrName>
                                        </p:attrNameLst>
                                      </p:cBhvr>
                                      <p:tavLst>
                                        <p:tav tm="0">
                                          <p:val>
                                            <p:strVal val="ppt_y"/>
                                          </p:val>
                                        </p:tav>
                                        <p:tav tm="100000">
                                          <p:val>
                                            <p:strVal val="ppt_y"/>
                                          </p:val>
                                        </p:tav>
                                      </p:tavLst>
                                    </p:anim>
                                    <p:set>
                                      <p:cBhvr>
                                        <p:cTn id="45" dur="1" fill="hold">
                                          <p:stCondLst>
                                            <p:cond delay="499"/>
                                          </p:stCondLst>
                                        </p:cTn>
                                        <p:tgtEl>
                                          <p:spTgt spid="6"/>
                                        </p:tgtEl>
                                        <p:attrNameLst>
                                          <p:attrName>style.visibility</p:attrName>
                                        </p:attrNameLst>
                                      </p:cBhvr>
                                      <p:to>
                                        <p:strVal val="hidden"/>
                                      </p:to>
                                    </p:set>
                                  </p:childTnLst>
                                </p:cTn>
                              </p:par>
                            </p:childTnLst>
                          </p:cTn>
                        </p:par>
                        <p:par>
                          <p:cTn id="46" fill="hold">
                            <p:stCondLst>
                              <p:cond delay="1000"/>
                            </p:stCondLst>
                            <p:childTnLst>
                              <p:par>
                                <p:cTn id="47" presetID="2" presetClass="exit" presetSubtype="8" fill="hold" nodeType="afterEffect">
                                  <p:stCondLst>
                                    <p:cond delay="0"/>
                                  </p:stCondLst>
                                  <p:childTnLst>
                                    <p:anim calcmode="lin" valueType="num">
                                      <p:cBhvr additive="base">
                                        <p:cTn id="48" dur="500"/>
                                        <p:tgtEl>
                                          <p:spTgt spid="8"/>
                                        </p:tgtEl>
                                        <p:attrNameLst>
                                          <p:attrName>ppt_x</p:attrName>
                                        </p:attrNameLst>
                                      </p:cBhvr>
                                      <p:tavLst>
                                        <p:tav tm="0">
                                          <p:val>
                                            <p:strVal val="ppt_x"/>
                                          </p:val>
                                        </p:tav>
                                        <p:tav tm="100000">
                                          <p:val>
                                            <p:strVal val="0-ppt_w/2"/>
                                          </p:val>
                                        </p:tav>
                                      </p:tavLst>
                                    </p:anim>
                                    <p:anim calcmode="lin" valueType="num">
                                      <p:cBhvr additive="base">
                                        <p:cTn id="49" dur="500"/>
                                        <p:tgtEl>
                                          <p:spTgt spid="8"/>
                                        </p:tgtEl>
                                        <p:attrNameLst>
                                          <p:attrName>ppt_y</p:attrName>
                                        </p:attrNameLst>
                                      </p:cBhvr>
                                      <p:tavLst>
                                        <p:tav tm="0">
                                          <p:val>
                                            <p:strVal val="ppt_y"/>
                                          </p:val>
                                        </p:tav>
                                        <p:tav tm="100000">
                                          <p:val>
                                            <p:strVal val="ppt_y"/>
                                          </p:val>
                                        </p:tav>
                                      </p:tavLst>
                                    </p:anim>
                                    <p:set>
                                      <p:cBhvr>
                                        <p:cTn id="50" dur="1" fill="hold">
                                          <p:stCondLst>
                                            <p:cond delay="499"/>
                                          </p:stCondLst>
                                        </p:cTn>
                                        <p:tgtEl>
                                          <p:spTgt spid="8"/>
                                        </p:tgtEl>
                                        <p:attrNameLst>
                                          <p:attrName>style.visibility</p:attrName>
                                        </p:attrNameLst>
                                      </p:cBhvr>
                                      <p:to>
                                        <p:strVal val="hidden"/>
                                      </p:to>
                                    </p:set>
                                  </p:childTnLst>
                                </p:cTn>
                              </p:par>
                              <p:par>
                                <p:cTn id="51" presetID="2" presetClass="exit" presetSubtype="8" fill="hold" nodeType="withEffect">
                                  <p:stCondLst>
                                    <p:cond delay="0"/>
                                  </p:stCondLst>
                                  <p:childTnLst>
                                    <p:anim calcmode="lin" valueType="num">
                                      <p:cBhvr additive="base">
                                        <p:cTn id="52" dur="500"/>
                                        <p:tgtEl>
                                          <p:spTgt spid="138"/>
                                        </p:tgtEl>
                                        <p:attrNameLst>
                                          <p:attrName>ppt_x</p:attrName>
                                        </p:attrNameLst>
                                      </p:cBhvr>
                                      <p:tavLst>
                                        <p:tav tm="0">
                                          <p:val>
                                            <p:strVal val="ppt_x"/>
                                          </p:val>
                                        </p:tav>
                                        <p:tav tm="100000">
                                          <p:val>
                                            <p:strVal val="0-ppt_w/2"/>
                                          </p:val>
                                        </p:tav>
                                      </p:tavLst>
                                    </p:anim>
                                    <p:anim calcmode="lin" valueType="num">
                                      <p:cBhvr additive="base">
                                        <p:cTn id="53" dur="500"/>
                                        <p:tgtEl>
                                          <p:spTgt spid="138"/>
                                        </p:tgtEl>
                                        <p:attrNameLst>
                                          <p:attrName>ppt_y</p:attrName>
                                        </p:attrNameLst>
                                      </p:cBhvr>
                                      <p:tavLst>
                                        <p:tav tm="0">
                                          <p:val>
                                            <p:strVal val="ppt_y"/>
                                          </p:val>
                                        </p:tav>
                                        <p:tav tm="100000">
                                          <p:val>
                                            <p:strVal val="ppt_y"/>
                                          </p:val>
                                        </p:tav>
                                      </p:tavLst>
                                    </p:anim>
                                    <p:set>
                                      <p:cBhvr>
                                        <p:cTn id="54" dur="1" fill="hold">
                                          <p:stCondLst>
                                            <p:cond delay="499"/>
                                          </p:stCondLst>
                                        </p:cTn>
                                        <p:tgtEl>
                                          <p:spTgt spid="138"/>
                                        </p:tgtEl>
                                        <p:attrNameLst>
                                          <p:attrName>style.visibility</p:attrName>
                                        </p:attrNameLst>
                                      </p:cBhvr>
                                      <p:to>
                                        <p:strVal val="hidden"/>
                                      </p:to>
                                    </p:set>
                                  </p:childTnLst>
                                </p:cTn>
                              </p:par>
                              <p:par>
                                <p:cTn id="55" presetID="2" presetClass="exit" presetSubtype="8" fill="hold" nodeType="withEffect">
                                  <p:stCondLst>
                                    <p:cond delay="0"/>
                                  </p:stCondLst>
                                  <p:childTnLst>
                                    <p:anim calcmode="lin" valueType="num">
                                      <p:cBhvr additive="base">
                                        <p:cTn id="56" dur="500"/>
                                        <p:tgtEl>
                                          <p:spTgt spid="11"/>
                                        </p:tgtEl>
                                        <p:attrNameLst>
                                          <p:attrName>ppt_x</p:attrName>
                                        </p:attrNameLst>
                                      </p:cBhvr>
                                      <p:tavLst>
                                        <p:tav tm="0">
                                          <p:val>
                                            <p:strVal val="ppt_x"/>
                                          </p:val>
                                        </p:tav>
                                        <p:tav tm="100000">
                                          <p:val>
                                            <p:strVal val="0-ppt_w/2"/>
                                          </p:val>
                                        </p:tav>
                                      </p:tavLst>
                                    </p:anim>
                                    <p:anim calcmode="lin" valueType="num">
                                      <p:cBhvr additive="base">
                                        <p:cTn id="57" dur="500"/>
                                        <p:tgtEl>
                                          <p:spTgt spid="11"/>
                                        </p:tgtEl>
                                        <p:attrNameLst>
                                          <p:attrName>ppt_y</p:attrName>
                                        </p:attrNameLst>
                                      </p:cBhvr>
                                      <p:tavLst>
                                        <p:tav tm="0">
                                          <p:val>
                                            <p:strVal val="ppt_y"/>
                                          </p:val>
                                        </p:tav>
                                        <p:tav tm="100000">
                                          <p:val>
                                            <p:strVal val="ppt_y"/>
                                          </p:val>
                                        </p:tav>
                                      </p:tavLst>
                                    </p:anim>
                                    <p:set>
                                      <p:cBhvr>
                                        <p:cTn id="58" dur="1" fill="hold">
                                          <p:stCondLst>
                                            <p:cond delay="499"/>
                                          </p:stCondLst>
                                        </p:cTn>
                                        <p:tgtEl>
                                          <p:spTgt spid="11"/>
                                        </p:tgtEl>
                                        <p:attrNameLst>
                                          <p:attrName>style.visibility</p:attrName>
                                        </p:attrNameLst>
                                      </p:cBhvr>
                                      <p:to>
                                        <p:strVal val="hidden"/>
                                      </p:to>
                                    </p:set>
                                  </p:childTnLst>
                                </p:cTn>
                              </p:par>
                              <p:par>
                                <p:cTn id="59" presetID="2" presetClass="exit" presetSubtype="8" fill="hold" nodeType="withEffect">
                                  <p:stCondLst>
                                    <p:cond delay="0"/>
                                  </p:stCondLst>
                                  <p:childTnLst>
                                    <p:anim calcmode="lin" valueType="num">
                                      <p:cBhvr additive="base">
                                        <p:cTn id="60" dur="500"/>
                                        <p:tgtEl>
                                          <p:spTgt spid="139"/>
                                        </p:tgtEl>
                                        <p:attrNameLst>
                                          <p:attrName>ppt_x</p:attrName>
                                        </p:attrNameLst>
                                      </p:cBhvr>
                                      <p:tavLst>
                                        <p:tav tm="0">
                                          <p:val>
                                            <p:strVal val="ppt_x"/>
                                          </p:val>
                                        </p:tav>
                                        <p:tav tm="100000">
                                          <p:val>
                                            <p:strVal val="0-ppt_w/2"/>
                                          </p:val>
                                        </p:tav>
                                      </p:tavLst>
                                    </p:anim>
                                    <p:anim calcmode="lin" valueType="num">
                                      <p:cBhvr additive="base">
                                        <p:cTn id="61" dur="500"/>
                                        <p:tgtEl>
                                          <p:spTgt spid="139"/>
                                        </p:tgtEl>
                                        <p:attrNameLst>
                                          <p:attrName>ppt_y</p:attrName>
                                        </p:attrNameLst>
                                      </p:cBhvr>
                                      <p:tavLst>
                                        <p:tav tm="0">
                                          <p:val>
                                            <p:strVal val="ppt_y"/>
                                          </p:val>
                                        </p:tav>
                                        <p:tav tm="100000">
                                          <p:val>
                                            <p:strVal val="ppt_y"/>
                                          </p:val>
                                        </p:tav>
                                      </p:tavLst>
                                    </p:anim>
                                    <p:set>
                                      <p:cBhvr>
                                        <p:cTn id="62" dur="1" fill="hold">
                                          <p:stCondLst>
                                            <p:cond delay="499"/>
                                          </p:stCondLst>
                                        </p:cTn>
                                        <p:tgtEl>
                                          <p:spTgt spid="139"/>
                                        </p:tgtEl>
                                        <p:attrNameLst>
                                          <p:attrName>style.visibility</p:attrName>
                                        </p:attrNameLst>
                                      </p:cBhvr>
                                      <p:to>
                                        <p:strVal val="hidden"/>
                                      </p:to>
                                    </p:set>
                                  </p:childTnLst>
                                </p:cTn>
                              </p:par>
                            </p:childTnLst>
                          </p:cTn>
                        </p:par>
                        <p:par>
                          <p:cTn id="63" fill="hold">
                            <p:stCondLst>
                              <p:cond delay="1500"/>
                            </p:stCondLst>
                            <p:childTnLst>
                              <p:par>
                                <p:cTn id="64" presetID="22" presetClass="entr" presetSubtype="4"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par>
                                <p:cTn id="67" presetID="2" presetClass="exit" presetSubtype="8" fill="hold" nodeType="withEffect">
                                  <p:stCondLst>
                                    <p:cond delay="0"/>
                                  </p:stCondLst>
                                  <p:childTnLst>
                                    <p:anim calcmode="lin" valueType="num">
                                      <p:cBhvr additive="base">
                                        <p:cTn id="68" dur="500"/>
                                        <p:tgtEl>
                                          <p:spTgt spid="14"/>
                                        </p:tgtEl>
                                        <p:attrNameLst>
                                          <p:attrName>ppt_x</p:attrName>
                                        </p:attrNameLst>
                                      </p:cBhvr>
                                      <p:tavLst>
                                        <p:tav tm="0">
                                          <p:val>
                                            <p:strVal val="ppt_x"/>
                                          </p:val>
                                        </p:tav>
                                        <p:tav tm="100000">
                                          <p:val>
                                            <p:strVal val="0-ppt_w/2"/>
                                          </p:val>
                                        </p:tav>
                                      </p:tavLst>
                                    </p:anim>
                                    <p:anim calcmode="lin" valueType="num">
                                      <p:cBhvr additive="base">
                                        <p:cTn id="69" dur="500"/>
                                        <p:tgtEl>
                                          <p:spTgt spid="14"/>
                                        </p:tgtEl>
                                        <p:attrNameLst>
                                          <p:attrName>ppt_y</p:attrName>
                                        </p:attrNameLst>
                                      </p:cBhvr>
                                      <p:tavLst>
                                        <p:tav tm="0">
                                          <p:val>
                                            <p:strVal val="ppt_y"/>
                                          </p:val>
                                        </p:tav>
                                        <p:tav tm="100000">
                                          <p:val>
                                            <p:strVal val="ppt_y"/>
                                          </p:val>
                                        </p:tav>
                                      </p:tavLst>
                                    </p:anim>
                                    <p:set>
                                      <p:cBhvr>
                                        <p:cTn id="7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1960880" cy="521970"/>
          </a:xfrm>
          <a:prstGeom prst="rect">
            <a:avLst/>
          </a:prstGeom>
          <a:noFill/>
        </p:spPr>
        <p:txBody>
          <a:bodyPr wrap="none" rtlCol="0">
            <a:spAutoFit/>
          </a:bodyPr>
          <a:lstStyle/>
          <a:p>
            <a:r>
              <a:rPr lang="zh-CN" altLang="en-US" sz="2800" dirty="0">
                <a:latin typeface="方正正中黑简体" panose="02000000000000000000" pitchFamily="2" charset="-122"/>
                <a:ea typeface="方正正中黑简体" panose="02000000000000000000" pitchFamily="2" charset="-122"/>
              </a:rPr>
              <a:t>具体体现：</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9" name="组合 8"/>
          <p:cNvGrpSpPr/>
          <p:nvPr/>
        </p:nvGrpSpPr>
        <p:grpSpPr>
          <a:xfrm>
            <a:off x="1250950" y="1924050"/>
            <a:ext cx="2092279" cy="3721100"/>
            <a:chOff x="1250950" y="1924050"/>
            <a:chExt cx="2092279" cy="3721100"/>
          </a:xfrm>
        </p:grpSpPr>
        <p:grpSp>
          <p:nvGrpSpPr>
            <p:cNvPr id="116" name="组合 115"/>
            <p:cNvGrpSpPr/>
            <p:nvPr/>
          </p:nvGrpSpPr>
          <p:grpSpPr>
            <a:xfrm>
              <a:off x="1250950" y="1924050"/>
              <a:ext cx="2019300" cy="3721100"/>
              <a:chOff x="1244600" y="1928813"/>
              <a:chExt cx="2019300" cy="3721100"/>
            </a:xfrm>
          </p:grpSpPr>
          <p:grpSp>
            <p:nvGrpSpPr>
              <p:cNvPr id="117" name="组合 116"/>
              <p:cNvGrpSpPr/>
              <p:nvPr/>
            </p:nvGrpSpPr>
            <p:grpSpPr>
              <a:xfrm>
                <a:off x="1244600" y="1928813"/>
                <a:ext cx="2019300" cy="3721100"/>
                <a:chOff x="1244600" y="1928813"/>
                <a:chExt cx="2019300" cy="3721100"/>
              </a:xfrm>
            </p:grpSpPr>
            <p:sp>
              <p:nvSpPr>
                <p:cNvPr id="132" name="Rectangle 13 copy"/>
                <p:cNvSpPr/>
                <p:nvPr/>
              </p:nvSpPr>
              <p:spPr>
                <a:xfrm>
                  <a:off x="1244600" y="1928813"/>
                  <a:ext cx="2019300" cy="3721100"/>
                </a:xfrm>
                <a:prstGeom prst="rect">
                  <a:avLst/>
                </a:prstGeom>
                <a:solidFill>
                  <a:schemeClr val="accent5">
                    <a:lumMod val="60000"/>
                    <a:lumOff val="40000"/>
                  </a:schemeClr>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nvSpPr>
              <p:spPr>
                <a:xfrm>
                  <a:off x="1244600" y="1928813"/>
                  <a:ext cx="2019300" cy="3721100"/>
                </a:xfrm>
                <a:prstGeom prst="rect">
                  <a:avLst/>
                </a:prstGeom>
                <a:solidFill>
                  <a:schemeClr val="accent5">
                    <a:lumMod val="60000"/>
                    <a:lumOff val="40000"/>
                  </a:schemeClr>
                </a:solidFill>
                <a:ln>
                  <a:noFill/>
                </a:ln>
                <a:effectLst>
                  <a:innerShdw blurRad="152400" dist="38100" dir="81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1244600" y="1928813"/>
                  <a:ext cx="2019300" cy="1032101"/>
                </a:xfrm>
                <a:prstGeom prst="rect">
                  <a:avLst/>
                </a:prstGeom>
                <a:solidFill>
                  <a:schemeClr val="accent5">
                    <a:lumMod val="40000"/>
                    <a:lumOff val="60000"/>
                  </a:schemeClr>
                </a:solidFill>
                <a:ln>
                  <a:noFill/>
                </a:ln>
                <a:effectLst>
                  <a:innerShdw blurRad="152400" dist="38100" dir="189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01</a:t>
                  </a:r>
                  <a:endParaRPr lang="zh-CN" altLang="en-US" sz="3600" dirty="0"/>
                </a:p>
              </p:txBody>
            </p:sp>
            <p:cxnSp>
              <p:nvCxnSpPr>
                <p:cNvPr id="135" name="直接连接符 134"/>
                <p:cNvCxnSpPr/>
                <p:nvPr/>
              </p:nvCxnSpPr>
              <p:spPr>
                <a:xfrm>
                  <a:off x="1244600" y="2960914"/>
                  <a:ext cx="2019300" cy="0"/>
                </a:xfrm>
                <a:prstGeom prst="line">
                  <a:avLst/>
                </a:prstGeom>
                <a:ln w="254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18" name="组合 117"/>
              <p:cNvGrpSpPr/>
              <p:nvPr/>
            </p:nvGrpSpPr>
            <p:grpSpPr>
              <a:xfrm>
                <a:off x="2656001" y="2718424"/>
                <a:ext cx="125298" cy="476873"/>
                <a:chOff x="2656001" y="2718424"/>
                <a:chExt cx="125298" cy="476873"/>
              </a:xfrm>
              <a:effectLst>
                <a:outerShdw blurRad="38100" dist="25400" dir="8100000" algn="tr" rotWithShape="0">
                  <a:prstClr val="black">
                    <a:alpha val="40000"/>
                  </a:prstClr>
                </a:outerShdw>
              </a:effectLst>
            </p:grpSpPr>
            <p:grpSp>
              <p:nvGrpSpPr>
                <p:cNvPr id="126" name="组合 125"/>
                <p:cNvGrpSpPr/>
                <p:nvPr/>
              </p:nvGrpSpPr>
              <p:grpSpPr>
                <a:xfrm>
                  <a:off x="2656001" y="2718424"/>
                  <a:ext cx="125298" cy="234383"/>
                  <a:chOff x="2651239" y="2708842"/>
                  <a:chExt cx="125298" cy="234383"/>
                </a:xfrm>
              </p:grpSpPr>
              <p:sp>
                <p:nvSpPr>
                  <p:cNvPr id="130" name="椭圆 129"/>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a:stCxn id="130"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7" name="组合 126"/>
                <p:cNvGrpSpPr/>
                <p:nvPr/>
              </p:nvGrpSpPr>
              <p:grpSpPr>
                <a:xfrm flipV="1">
                  <a:off x="2656001" y="2960914"/>
                  <a:ext cx="125298" cy="234383"/>
                  <a:chOff x="2651239" y="2708842"/>
                  <a:chExt cx="125298" cy="234383"/>
                </a:xfrm>
              </p:grpSpPr>
              <p:sp>
                <p:nvSpPr>
                  <p:cNvPr id="128" name="椭圆 127"/>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9" name="直接连接符 128"/>
                  <p:cNvCxnSpPr>
                    <a:stCxn id="128"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19" name="组合 118"/>
              <p:cNvGrpSpPr/>
              <p:nvPr/>
            </p:nvGrpSpPr>
            <p:grpSpPr>
              <a:xfrm>
                <a:off x="1731851" y="2722477"/>
                <a:ext cx="125298" cy="476873"/>
                <a:chOff x="2656001" y="2718424"/>
                <a:chExt cx="125298" cy="476873"/>
              </a:xfrm>
              <a:effectLst>
                <a:outerShdw blurRad="38100" dist="25400" dir="8100000" algn="tr" rotWithShape="0">
                  <a:prstClr val="black">
                    <a:alpha val="40000"/>
                  </a:prstClr>
                </a:outerShdw>
              </a:effectLst>
            </p:grpSpPr>
            <p:grpSp>
              <p:nvGrpSpPr>
                <p:cNvPr id="120" name="组合 119"/>
                <p:cNvGrpSpPr/>
                <p:nvPr/>
              </p:nvGrpSpPr>
              <p:grpSpPr>
                <a:xfrm>
                  <a:off x="2656001" y="2718424"/>
                  <a:ext cx="125298" cy="234383"/>
                  <a:chOff x="2651239" y="2708842"/>
                  <a:chExt cx="125298" cy="234383"/>
                </a:xfrm>
              </p:grpSpPr>
              <p:sp>
                <p:nvSpPr>
                  <p:cNvPr id="124" name="椭圆 123"/>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a:stCxn id="124"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flipV="1">
                  <a:off x="2656001" y="2960914"/>
                  <a:ext cx="125298" cy="234383"/>
                  <a:chOff x="2651239" y="2708842"/>
                  <a:chExt cx="125298" cy="234383"/>
                </a:xfrm>
              </p:grpSpPr>
              <p:sp>
                <p:nvSpPr>
                  <p:cNvPr id="122" name="椭圆 121"/>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3" name="直接连接符 122"/>
                  <p:cNvCxnSpPr>
                    <a:stCxn id="122"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6" name="组合 5"/>
            <p:cNvGrpSpPr/>
            <p:nvPr/>
          </p:nvGrpSpPr>
          <p:grpSpPr>
            <a:xfrm>
              <a:off x="1269319" y="3153074"/>
              <a:ext cx="2073910" cy="2490470"/>
              <a:chOff x="1269319" y="3153074"/>
              <a:chExt cx="2073910" cy="2490470"/>
            </a:xfrm>
          </p:grpSpPr>
          <p:sp>
            <p:nvSpPr>
              <p:cNvPr id="137" name="文本框 136"/>
              <p:cNvSpPr txBox="1"/>
              <p:nvPr/>
            </p:nvSpPr>
            <p:spPr>
              <a:xfrm>
                <a:off x="1632120" y="3153074"/>
                <a:ext cx="140716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FF0000"/>
                    </a:solidFill>
                    <a:latin typeface="方正正黑简体" panose="02000000000000000000" pitchFamily="2" charset="-122"/>
                    <a:ea typeface="方正正黑简体" panose="02000000000000000000" pitchFamily="2" charset="-122"/>
                  </a:rPr>
                  <a:t>利益矛盾</a:t>
                </a:r>
                <a:endParaRPr lang="zh-CN" altLang="en-US" sz="2400" b="1" dirty="0">
                  <a:solidFill>
                    <a:srgbClr val="FF0000"/>
                  </a:solidFill>
                  <a:latin typeface="方正正黑简体" panose="02000000000000000000" pitchFamily="2" charset="-122"/>
                  <a:ea typeface="方正正黑简体" panose="02000000000000000000" pitchFamily="2" charset="-122"/>
                </a:endParaRPr>
              </a:p>
            </p:txBody>
          </p:sp>
          <p:sp>
            <p:nvSpPr>
              <p:cNvPr id="139" name="矩形 138"/>
              <p:cNvSpPr/>
              <p:nvPr/>
            </p:nvSpPr>
            <p:spPr>
              <a:xfrm>
                <a:off x="1269319" y="3613449"/>
                <a:ext cx="2073910" cy="2030095"/>
              </a:xfrm>
              <a:prstGeom prst="rect">
                <a:avLst/>
              </a:prstGeom>
            </p:spPr>
            <p:txBody>
              <a:bodyPr wrap="square">
                <a:spAutoFit/>
              </a:bodyPr>
              <a:lstStyle/>
              <a:p>
                <a:pPr algn="ctr">
                  <a:spcAft>
                    <a:spcPts val="0"/>
                  </a:spcAft>
                </a:pPr>
                <a:r>
                  <a:rPr lang="zh-CN" altLang="zh-CN" b="1" kern="100" dirty="0">
                    <a:solidFill>
                      <a:srgbClr val="002060"/>
                    </a:solidFill>
                    <a:latin typeface="方正兰亭细黑_GBK" panose="02000000000000000000" pitchFamily="2" charset="-122"/>
                    <a:ea typeface="方正兰亭细黑_GBK" panose="02000000000000000000" pitchFamily="2" charset="-122"/>
                    <a:cs typeface="Times New Roman" panose="02020603050405020304" pitchFamily="18" charset="0"/>
                  </a:rPr>
                  <a:t>各自为战，利益分配矛盾，资源有效共享难，不同主体发展失衡，居民参与度、归属感、认同度低，社区人观念上受阻</a:t>
                </a:r>
                <a:endParaRPr lang="zh-CN" altLang="zh-CN" b="1" kern="100" dirty="0">
                  <a:solidFill>
                    <a:srgbClr val="002060"/>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10" name="组合 9"/>
          <p:cNvGrpSpPr/>
          <p:nvPr/>
        </p:nvGrpSpPr>
        <p:grpSpPr>
          <a:xfrm>
            <a:off x="3820583" y="1924050"/>
            <a:ext cx="2019300" cy="4634865"/>
            <a:chOff x="3820583" y="1924050"/>
            <a:chExt cx="2019300" cy="4634865"/>
          </a:xfrm>
        </p:grpSpPr>
        <p:grpSp>
          <p:nvGrpSpPr>
            <p:cNvPr id="96" name="组合 95"/>
            <p:cNvGrpSpPr/>
            <p:nvPr/>
          </p:nvGrpSpPr>
          <p:grpSpPr>
            <a:xfrm>
              <a:off x="3820583" y="1924050"/>
              <a:ext cx="2019300" cy="4634865"/>
              <a:chOff x="1244600" y="1928813"/>
              <a:chExt cx="2019300" cy="4634865"/>
            </a:xfrm>
          </p:grpSpPr>
          <p:grpSp>
            <p:nvGrpSpPr>
              <p:cNvPr id="97" name="组合 96"/>
              <p:cNvGrpSpPr/>
              <p:nvPr/>
            </p:nvGrpSpPr>
            <p:grpSpPr>
              <a:xfrm>
                <a:off x="1244600" y="1928813"/>
                <a:ext cx="2019300" cy="4634865"/>
                <a:chOff x="1244600" y="1928813"/>
                <a:chExt cx="2019300" cy="4634865"/>
              </a:xfrm>
            </p:grpSpPr>
            <p:sp>
              <p:nvSpPr>
                <p:cNvPr id="112" name="Rectangle 13 copy"/>
                <p:cNvSpPr/>
                <p:nvPr/>
              </p:nvSpPr>
              <p:spPr>
                <a:xfrm>
                  <a:off x="1244600" y="1928813"/>
                  <a:ext cx="2019300" cy="3721100"/>
                </a:xfrm>
                <a:prstGeom prst="rect">
                  <a:avLst/>
                </a:prstGeom>
                <a:solidFill>
                  <a:schemeClr val="accent5">
                    <a:lumMod val="60000"/>
                    <a:lumOff val="40000"/>
                  </a:schemeClr>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1244600" y="1928813"/>
                  <a:ext cx="2019300" cy="4634865"/>
                </a:xfrm>
                <a:prstGeom prst="rect">
                  <a:avLst/>
                </a:prstGeom>
                <a:solidFill>
                  <a:schemeClr val="accent5">
                    <a:lumMod val="60000"/>
                    <a:lumOff val="40000"/>
                  </a:schemeClr>
                </a:solidFill>
                <a:ln>
                  <a:noFill/>
                </a:ln>
                <a:effectLst>
                  <a:innerShdw blurRad="152400" dist="38100" dir="81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p:cNvSpPr/>
                <p:nvPr/>
              </p:nvSpPr>
              <p:spPr>
                <a:xfrm>
                  <a:off x="1244600" y="1928813"/>
                  <a:ext cx="2019300" cy="1032101"/>
                </a:xfrm>
                <a:prstGeom prst="rect">
                  <a:avLst/>
                </a:prstGeom>
                <a:solidFill>
                  <a:schemeClr val="accent5">
                    <a:lumMod val="40000"/>
                    <a:lumOff val="60000"/>
                  </a:schemeClr>
                </a:solidFill>
                <a:ln>
                  <a:noFill/>
                </a:ln>
                <a:effectLst>
                  <a:innerShdw blurRad="152400" dist="38100" dir="189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02</a:t>
                  </a:r>
                  <a:endParaRPr lang="zh-CN" altLang="en-US" sz="3600" dirty="0"/>
                </a:p>
              </p:txBody>
            </p:sp>
            <p:cxnSp>
              <p:nvCxnSpPr>
                <p:cNvPr id="115" name="直接连接符 114"/>
                <p:cNvCxnSpPr/>
                <p:nvPr/>
              </p:nvCxnSpPr>
              <p:spPr>
                <a:xfrm>
                  <a:off x="1244600" y="2960914"/>
                  <a:ext cx="2019300" cy="0"/>
                </a:xfrm>
                <a:prstGeom prst="line">
                  <a:avLst/>
                </a:prstGeom>
                <a:ln w="254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2656001" y="2718424"/>
                <a:ext cx="125298" cy="476873"/>
                <a:chOff x="2656001" y="2718424"/>
                <a:chExt cx="125298" cy="476873"/>
              </a:xfrm>
              <a:effectLst>
                <a:outerShdw blurRad="38100" dist="25400" dir="8100000" algn="tr" rotWithShape="0">
                  <a:prstClr val="black">
                    <a:alpha val="40000"/>
                  </a:prstClr>
                </a:outerShdw>
              </a:effectLst>
            </p:grpSpPr>
            <p:grpSp>
              <p:nvGrpSpPr>
                <p:cNvPr id="106" name="组合 105"/>
                <p:cNvGrpSpPr/>
                <p:nvPr/>
              </p:nvGrpSpPr>
              <p:grpSpPr>
                <a:xfrm>
                  <a:off x="2656001" y="2718424"/>
                  <a:ext cx="125298" cy="234383"/>
                  <a:chOff x="2651239" y="2708842"/>
                  <a:chExt cx="125298" cy="234383"/>
                </a:xfrm>
              </p:grpSpPr>
              <p:sp>
                <p:nvSpPr>
                  <p:cNvPr id="110" name="椭圆 109"/>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stCxn id="110"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flipV="1">
                  <a:off x="2656001" y="2960914"/>
                  <a:ext cx="125298" cy="234383"/>
                  <a:chOff x="2651239" y="2708842"/>
                  <a:chExt cx="125298" cy="234383"/>
                </a:xfrm>
              </p:grpSpPr>
              <p:sp>
                <p:nvSpPr>
                  <p:cNvPr id="108" name="椭圆 107"/>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9" name="直接连接符 108"/>
                  <p:cNvCxnSpPr>
                    <a:stCxn id="108"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99" name="组合 98"/>
              <p:cNvGrpSpPr/>
              <p:nvPr/>
            </p:nvGrpSpPr>
            <p:grpSpPr>
              <a:xfrm>
                <a:off x="1731851" y="2722477"/>
                <a:ext cx="125298" cy="476873"/>
                <a:chOff x="2656001" y="2718424"/>
                <a:chExt cx="125298" cy="476873"/>
              </a:xfrm>
              <a:effectLst>
                <a:outerShdw blurRad="38100" dist="25400" dir="8100000" algn="tr" rotWithShape="0">
                  <a:prstClr val="black">
                    <a:alpha val="40000"/>
                  </a:prstClr>
                </a:outerShdw>
              </a:effectLst>
            </p:grpSpPr>
            <p:grpSp>
              <p:nvGrpSpPr>
                <p:cNvPr id="100" name="组合 99"/>
                <p:cNvGrpSpPr/>
                <p:nvPr/>
              </p:nvGrpSpPr>
              <p:grpSpPr>
                <a:xfrm>
                  <a:off x="2656001" y="2718424"/>
                  <a:ext cx="125298" cy="234383"/>
                  <a:chOff x="2651239" y="2708842"/>
                  <a:chExt cx="125298" cy="234383"/>
                </a:xfrm>
              </p:grpSpPr>
              <p:sp>
                <p:nvSpPr>
                  <p:cNvPr id="104" name="椭圆 103"/>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5" name="直接连接符 104"/>
                  <p:cNvCxnSpPr>
                    <a:stCxn id="104"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1" name="组合 100"/>
                <p:cNvGrpSpPr/>
                <p:nvPr/>
              </p:nvGrpSpPr>
              <p:grpSpPr>
                <a:xfrm flipV="1">
                  <a:off x="2656001" y="2960914"/>
                  <a:ext cx="125298" cy="234383"/>
                  <a:chOff x="2651239" y="2708842"/>
                  <a:chExt cx="125298" cy="234383"/>
                </a:xfrm>
              </p:grpSpPr>
              <p:sp>
                <p:nvSpPr>
                  <p:cNvPr id="102" name="椭圆 101"/>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3" name="直接连接符 102"/>
                  <p:cNvCxnSpPr>
                    <a:stCxn id="102"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140" name="组合 139"/>
            <p:cNvGrpSpPr/>
            <p:nvPr/>
          </p:nvGrpSpPr>
          <p:grpSpPr>
            <a:xfrm>
              <a:off x="3838953" y="3069889"/>
              <a:ext cx="2000930" cy="3420015"/>
              <a:chOff x="1269319" y="3069889"/>
              <a:chExt cx="2000930" cy="3420015"/>
            </a:xfrm>
          </p:grpSpPr>
          <p:sp>
            <p:nvSpPr>
              <p:cNvPr id="141" name="文本框 140"/>
              <p:cNvSpPr txBox="1"/>
              <p:nvPr/>
            </p:nvSpPr>
            <p:spPr>
              <a:xfrm>
                <a:off x="1632755" y="3069889"/>
                <a:ext cx="140716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FF0000"/>
                    </a:solidFill>
                    <a:latin typeface="方正正黑简体" panose="02000000000000000000" pitchFamily="2" charset="-122"/>
                    <a:ea typeface="方正正黑简体" panose="02000000000000000000" pitchFamily="2" charset="-122"/>
                  </a:rPr>
                  <a:t>政社矛盾</a:t>
                </a:r>
                <a:endParaRPr lang="zh-CN" altLang="en-US" sz="2400" b="1" dirty="0">
                  <a:solidFill>
                    <a:srgbClr val="FF0000"/>
                  </a:solidFill>
                  <a:latin typeface="方正正黑简体" panose="02000000000000000000" pitchFamily="2" charset="-122"/>
                  <a:ea typeface="方正正黑简体" panose="02000000000000000000" pitchFamily="2" charset="-122"/>
                </a:endParaRPr>
              </a:p>
            </p:txBody>
          </p:sp>
          <p:sp>
            <p:nvSpPr>
              <p:cNvPr id="142" name="矩形 141"/>
              <p:cNvSpPr/>
              <p:nvPr/>
            </p:nvSpPr>
            <p:spPr>
              <a:xfrm>
                <a:off x="1269319" y="3443809"/>
                <a:ext cx="2000930" cy="3046095"/>
              </a:xfrm>
              <a:prstGeom prst="rect">
                <a:avLst/>
              </a:prstGeom>
            </p:spPr>
            <p:txBody>
              <a:bodyPr wrap="square">
                <a:spAutoFit/>
              </a:bodyPr>
              <a:lstStyle/>
              <a:p>
                <a:pPr algn="ctr">
                  <a:spcAft>
                    <a:spcPts val="0"/>
                  </a:spcAft>
                </a:pPr>
                <a:r>
                  <a:rPr lang="zh-CN" altLang="zh-CN" sz="1600" b="1"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以娱乐、维稳为主，基本上按居委会运行方式操作，名曰治理，实则管制，居委会自治被行政权力蚕食，</a:t>
                </a:r>
                <a:r>
                  <a:rPr lang="zh-CN" altLang="zh-CN" sz="1600" b="1" kern="100" dirty="0">
                    <a:solidFill>
                      <a:srgbClr val="FF0000"/>
                    </a:solidFill>
                    <a:uFillTx/>
                    <a:latin typeface="方正兰亭细黑_GBK" charset="0"/>
                    <a:ea typeface="方正兰亭细黑_GBK" panose="02000000000000000000" pitchFamily="2" charset="-122"/>
                    <a:cs typeface="Times New Roman" panose="02020603050405020304" pitchFamily="18" charset="0"/>
                  </a:rPr>
                  <a:t>“三社”服务内容同质化问题严重，较少涉及统一行动解决差异化问题</a:t>
                </a:r>
                <a:r>
                  <a:rPr lang="zh-CN" altLang="zh-CN" sz="1600" b="1"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，缺少组织层面的集体行动，政社关系难以理顺；</a:t>
                </a:r>
                <a:endParaRPr lang="zh-CN" altLang="zh-CN" sz="1600" b="1"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8" name="组合 7"/>
          <p:cNvGrpSpPr/>
          <p:nvPr/>
        </p:nvGrpSpPr>
        <p:grpSpPr>
          <a:xfrm>
            <a:off x="6390217" y="1924050"/>
            <a:ext cx="2029120" cy="4733290"/>
            <a:chOff x="6390217" y="1924050"/>
            <a:chExt cx="2029120" cy="4733290"/>
          </a:xfrm>
        </p:grpSpPr>
        <p:grpSp>
          <p:nvGrpSpPr>
            <p:cNvPr id="76" name="组合 75"/>
            <p:cNvGrpSpPr/>
            <p:nvPr/>
          </p:nvGrpSpPr>
          <p:grpSpPr>
            <a:xfrm>
              <a:off x="6390217" y="1924050"/>
              <a:ext cx="2019300" cy="4733290"/>
              <a:chOff x="1244600" y="1928813"/>
              <a:chExt cx="2019300" cy="4733290"/>
            </a:xfrm>
          </p:grpSpPr>
          <p:grpSp>
            <p:nvGrpSpPr>
              <p:cNvPr id="77" name="组合 76"/>
              <p:cNvGrpSpPr/>
              <p:nvPr/>
            </p:nvGrpSpPr>
            <p:grpSpPr>
              <a:xfrm>
                <a:off x="1244600" y="1928813"/>
                <a:ext cx="2019300" cy="4733290"/>
                <a:chOff x="1244600" y="1928813"/>
                <a:chExt cx="2019300" cy="4733290"/>
              </a:xfrm>
            </p:grpSpPr>
            <p:sp>
              <p:nvSpPr>
                <p:cNvPr id="92" name="Rectangle 13 copy"/>
                <p:cNvSpPr/>
                <p:nvPr/>
              </p:nvSpPr>
              <p:spPr>
                <a:xfrm>
                  <a:off x="1244600" y="1928813"/>
                  <a:ext cx="2019300" cy="3721100"/>
                </a:xfrm>
                <a:prstGeom prst="rect">
                  <a:avLst/>
                </a:prstGeom>
                <a:solidFill>
                  <a:schemeClr val="accent5">
                    <a:lumMod val="60000"/>
                    <a:lumOff val="40000"/>
                  </a:schemeClr>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1244600" y="1928813"/>
                  <a:ext cx="2019300" cy="4733290"/>
                </a:xfrm>
                <a:prstGeom prst="rect">
                  <a:avLst/>
                </a:prstGeom>
                <a:solidFill>
                  <a:schemeClr val="accent5">
                    <a:lumMod val="60000"/>
                    <a:lumOff val="40000"/>
                  </a:schemeClr>
                </a:solidFill>
                <a:ln>
                  <a:noFill/>
                </a:ln>
                <a:effectLst>
                  <a:innerShdw blurRad="152400" dist="38100" dir="81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1244600" y="1928813"/>
                  <a:ext cx="2019300" cy="1032101"/>
                </a:xfrm>
                <a:prstGeom prst="rect">
                  <a:avLst/>
                </a:prstGeom>
                <a:solidFill>
                  <a:schemeClr val="accent5">
                    <a:lumMod val="40000"/>
                    <a:lumOff val="60000"/>
                  </a:schemeClr>
                </a:solidFill>
                <a:ln>
                  <a:noFill/>
                </a:ln>
                <a:effectLst>
                  <a:innerShdw blurRad="152400" dist="38100" dir="189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03</a:t>
                  </a:r>
                  <a:endParaRPr lang="zh-CN" altLang="en-US" sz="3600" dirty="0"/>
                </a:p>
              </p:txBody>
            </p:sp>
            <p:cxnSp>
              <p:nvCxnSpPr>
                <p:cNvPr id="95" name="直接连接符 94"/>
                <p:cNvCxnSpPr/>
                <p:nvPr/>
              </p:nvCxnSpPr>
              <p:spPr>
                <a:xfrm>
                  <a:off x="1244600" y="2960914"/>
                  <a:ext cx="2019300" cy="0"/>
                </a:xfrm>
                <a:prstGeom prst="line">
                  <a:avLst/>
                </a:prstGeom>
                <a:ln w="254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2656001" y="2718424"/>
                <a:ext cx="125298" cy="476873"/>
                <a:chOff x="2656001" y="2718424"/>
                <a:chExt cx="125298" cy="476873"/>
              </a:xfrm>
              <a:effectLst>
                <a:outerShdw blurRad="38100" dist="25400" dir="8100000" algn="tr" rotWithShape="0">
                  <a:prstClr val="black">
                    <a:alpha val="40000"/>
                  </a:prstClr>
                </a:outerShdw>
              </a:effectLst>
            </p:grpSpPr>
            <p:grpSp>
              <p:nvGrpSpPr>
                <p:cNvPr id="86" name="组合 85"/>
                <p:cNvGrpSpPr/>
                <p:nvPr/>
              </p:nvGrpSpPr>
              <p:grpSpPr>
                <a:xfrm>
                  <a:off x="2656001" y="2718424"/>
                  <a:ext cx="125298" cy="234383"/>
                  <a:chOff x="2651239" y="2708842"/>
                  <a:chExt cx="125298" cy="234383"/>
                </a:xfrm>
              </p:grpSpPr>
              <p:sp>
                <p:nvSpPr>
                  <p:cNvPr id="90" name="椭圆 89"/>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1" name="直接连接符 90"/>
                  <p:cNvCxnSpPr>
                    <a:stCxn id="90"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flipV="1">
                  <a:off x="2656001" y="2960914"/>
                  <a:ext cx="125298" cy="234383"/>
                  <a:chOff x="2651239" y="2708842"/>
                  <a:chExt cx="125298" cy="234383"/>
                </a:xfrm>
              </p:grpSpPr>
              <p:sp>
                <p:nvSpPr>
                  <p:cNvPr id="88" name="椭圆 87"/>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a:stCxn id="88"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p:cNvGrpSpPr/>
              <p:nvPr/>
            </p:nvGrpSpPr>
            <p:grpSpPr>
              <a:xfrm>
                <a:off x="1731851" y="2722477"/>
                <a:ext cx="125298" cy="476873"/>
                <a:chOff x="2656001" y="2718424"/>
                <a:chExt cx="125298" cy="476873"/>
              </a:xfrm>
              <a:effectLst>
                <a:outerShdw blurRad="38100" dist="25400" dir="8100000" algn="tr" rotWithShape="0">
                  <a:prstClr val="black">
                    <a:alpha val="40000"/>
                  </a:prstClr>
                </a:outerShdw>
              </a:effectLst>
            </p:grpSpPr>
            <p:grpSp>
              <p:nvGrpSpPr>
                <p:cNvPr id="80" name="组合 79"/>
                <p:cNvGrpSpPr/>
                <p:nvPr/>
              </p:nvGrpSpPr>
              <p:grpSpPr>
                <a:xfrm>
                  <a:off x="2656001" y="2718424"/>
                  <a:ext cx="125298" cy="234383"/>
                  <a:chOff x="2651239" y="2708842"/>
                  <a:chExt cx="125298" cy="234383"/>
                </a:xfrm>
              </p:grpSpPr>
              <p:sp>
                <p:nvSpPr>
                  <p:cNvPr id="84" name="椭圆 83"/>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5" name="直接连接符 84"/>
                  <p:cNvCxnSpPr>
                    <a:stCxn id="84"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a:xfrm flipV="1">
                  <a:off x="2656001" y="2960914"/>
                  <a:ext cx="125298" cy="234383"/>
                  <a:chOff x="2651239" y="2708842"/>
                  <a:chExt cx="125298" cy="234383"/>
                </a:xfrm>
              </p:grpSpPr>
              <p:sp>
                <p:nvSpPr>
                  <p:cNvPr id="82" name="椭圆 81"/>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a:stCxn id="82"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143" name="组合 142"/>
            <p:cNvGrpSpPr/>
            <p:nvPr/>
          </p:nvGrpSpPr>
          <p:grpSpPr>
            <a:xfrm>
              <a:off x="6418407" y="3153074"/>
              <a:ext cx="2000930" cy="3430175"/>
              <a:chOff x="1269954" y="3153074"/>
              <a:chExt cx="2000930" cy="3430175"/>
            </a:xfrm>
          </p:grpSpPr>
          <p:sp>
            <p:nvSpPr>
              <p:cNvPr id="144" name="文本框 143"/>
              <p:cNvSpPr txBox="1"/>
              <p:nvPr/>
            </p:nvSpPr>
            <p:spPr>
              <a:xfrm>
                <a:off x="1414315" y="3153074"/>
                <a:ext cx="171323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FF0000"/>
                    </a:solidFill>
                    <a:latin typeface="方正正黑简体" panose="02000000000000000000" pitchFamily="2" charset="-122"/>
                    <a:ea typeface="方正正黑简体" panose="02000000000000000000" pitchFamily="2" charset="-122"/>
                  </a:rPr>
                  <a:t>专业性不足</a:t>
                </a:r>
                <a:endParaRPr lang="zh-CN" altLang="en-US" sz="2400" b="1" dirty="0">
                  <a:solidFill>
                    <a:srgbClr val="FF0000"/>
                  </a:solidFill>
                  <a:latin typeface="方正正黑简体" panose="02000000000000000000" pitchFamily="2" charset="-122"/>
                  <a:ea typeface="方正正黑简体" panose="02000000000000000000" pitchFamily="2" charset="-122"/>
                </a:endParaRPr>
              </a:p>
            </p:txBody>
          </p:sp>
          <p:sp>
            <p:nvSpPr>
              <p:cNvPr id="145" name="矩形 144"/>
              <p:cNvSpPr/>
              <p:nvPr/>
            </p:nvSpPr>
            <p:spPr>
              <a:xfrm>
                <a:off x="1269954" y="3537154"/>
                <a:ext cx="2000930" cy="3046095"/>
              </a:xfrm>
              <a:prstGeom prst="rect">
                <a:avLst/>
              </a:prstGeom>
            </p:spPr>
            <p:txBody>
              <a:bodyPr wrap="square">
                <a:spAutoFit/>
              </a:bodyPr>
              <a:lstStyle/>
              <a:p>
                <a:pPr algn="ctr">
                  <a:spcAft>
                    <a:spcPts val="0"/>
                  </a:spcAft>
                </a:pPr>
                <a:r>
                  <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政府购买社会工作服务掣肘过多，社工开展的工作层次浅，专业作用体现不足，社工自身定位不明确、上升通道受阻且不具备社区动员能力；社会组织运行受限，其参与治理的作用、功能、效率未能得到体现；</a:t>
                </a:r>
                <a:endPar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7" name="组合 6"/>
          <p:cNvGrpSpPr/>
          <p:nvPr/>
        </p:nvGrpSpPr>
        <p:grpSpPr>
          <a:xfrm>
            <a:off x="8959850" y="1924050"/>
            <a:ext cx="2028996" cy="3734363"/>
            <a:chOff x="8959850" y="1924050"/>
            <a:chExt cx="2028996" cy="3734363"/>
          </a:xfrm>
        </p:grpSpPr>
        <p:grpSp>
          <p:nvGrpSpPr>
            <p:cNvPr id="75" name="组合 74"/>
            <p:cNvGrpSpPr/>
            <p:nvPr/>
          </p:nvGrpSpPr>
          <p:grpSpPr>
            <a:xfrm>
              <a:off x="8959850" y="1924050"/>
              <a:ext cx="2019300" cy="3721100"/>
              <a:chOff x="1244600" y="1928813"/>
              <a:chExt cx="2019300" cy="3721100"/>
            </a:xfrm>
          </p:grpSpPr>
          <p:grpSp>
            <p:nvGrpSpPr>
              <p:cNvPr id="23" name="组合 22"/>
              <p:cNvGrpSpPr/>
              <p:nvPr/>
            </p:nvGrpSpPr>
            <p:grpSpPr>
              <a:xfrm>
                <a:off x="1244600" y="1928813"/>
                <a:ext cx="2019300" cy="3721100"/>
                <a:chOff x="1244600" y="1928813"/>
                <a:chExt cx="2019300" cy="3721100"/>
              </a:xfrm>
            </p:grpSpPr>
            <p:sp>
              <p:nvSpPr>
                <p:cNvPr id="22" name="Rectangle 13 copy"/>
                <p:cNvSpPr/>
                <p:nvPr/>
              </p:nvSpPr>
              <p:spPr>
                <a:xfrm>
                  <a:off x="1244600" y="1928813"/>
                  <a:ext cx="2019300" cy="3721100"/>
                </a:xfrm>
                <a:prstGeom prst="rect">
                  <a:avLst/>
                </a:prstGeom>
                <a:solidFill>
                  <a:schemeClr val="accent5">
                    <a:lumMod val="60000"/>
                    <a:lumOff val="40000"/>
                  </a:schemeClr>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44600" y="1928813"/>
                  <a:ext cx="2019300" cy="3721100"/>
                </a:xfrm>
                <a:prstGeom prst="rect">
                  <a:avLst/>
                </a:prstGeom>
                <a:solidFill>
                  <a:schemeClr val="accent5">
                    <a:lumMod val="60000"/>
                    <a:lumOff val="40000"/>
                  </a:schemeClr>
                </a:solidFill>
                <a:ln>
                  <a:noFill/>
                </a:ln>
                <a:effectLst>
                  <a:innerShdw blurRad="152400" dist="38100" dir="81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244600" y="1928813"/>
                  <a:ext cx="2019300" cy="1032101"/>
                </a:xfrm>
                <a:prstGeom prst="rect">
                  <a:avLst/>
                </a:prstGeom>
                <a:solidFill>
                  <a:schemeClr val="accent5">
                    <a:lumMod val="40000"/>
                    <a:lumOff val="60000"/>
                  </a:schemeClr>
                </a:solidFill>
                <a:ln>
                  <a:noFill/>
                </a:ln>
                <a:effectLst>
                  <a:innerShdw blurRad="152400" dist="38100" dir="189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04</a:t>
                  </a:r>
                  <a:endParaRPr lang="zh-CN" altLang="en-US" sz="3600" dirty="0"/>
                </a:p>
              </p:txBody>
            </p:sp>
            <p:cxnSp>
              <p:nvCxnSpPr>
                <p:cNvPr id="20" name="直接连接符 19"/>
                <p:cNvCxnSpPr/>
                <p:nvPr/>
              </p:nvCxnSpPr>
              <p:spPr>
                <a:xfrm>
                  <a:off x="1244600" y="2960914"/>
                  <a:ext cx="2019300" cy="0"/>
                </a:xfrm>
                <a:prstGeom prst="line">
                  <a:avLst/>
                </a:prstGeom>
                <a:ln w="254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2656001" y="2718424"/>
                <a:ext cx="125298" cy="476873"/>
                <a:chOff x="2656001" y="2718424"/>
                <a:chExt cx="125298" cy="476873"/>
              </a:xfrm>
              <a:effectLst>
                <a:outerShdw blurRad="38100" dist="25400" dir="8100000" algn="tr" rotWithShape="0">
                  <a:prstClr val="black">
                    <a:alpha val="40000"/>
                  </a:prstClr>
                </a:outerShdw>
              </a:effectLst>
            </p:grpSpPr>
            <p:grpSp>
              <p:nvGrpSpPr>
                <p:cNvPr id="43" name="组合 42"/>
                <p:cNvGrpSpPr/>
                <p:nvPr/>
              </p:nvGrpSpPr>
              <p:grpSpPr>
                <a:xfrm>
                  <a:off x="2656001" y="2718424"/>
                  <a:ext cx="125298" cy="234383"/>
                  <a:chOff x="2651239" y="2708842"/>
                  <a:chExt cx="125298" cy="234383"/>
                </a:xfrm>
              </p:grpSpPr>
              <p:sp>
                <p:nvSpPr>
                  <p:cNvPr id="39" name="椭圆 38"/>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stCxn id="39"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flipV="1">
                  <a:off x="2656001" y="2960914"/>
                  <a:ext cx="125298" cy="234383"/>
                  <a:chOff x="2651239" y="2708842"/>
                  <a:chExt cx="125298" cy="234383"/>
                </a:xfrm>
              </p:grpSpPr>
              <p:sp>
                <p:nvSpPr>
                  <p:cNvPr id="45" name="椭圆 44"/>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a:stCxn id="45"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8" name="组合 47"/>
              <p:cNvGrpSpPr/>
              <p:nvPr/>
            </p:nvGrpSpPr>
            <p:grpSpPr>
              <a:xfrm>
                <a:off x="1731851" y="2722477"/>
                <a:ext cx="125298" cy="476873"/>
                <a:chOff x="2656001" y="2718424"/>
                <a:chExt cx="125298" cy="476873"/>
              </a:xfrm>
              <a:effectLst>
                <a:outerShdw blurRad="38100" dist="25400" dir="8100000" algn="tr" rotWithShape="0">
                  <a:prstClr val="black">
                    <a:alpha val="40000"/>
                  </a:prstClr>
                </a:outerShdw>
              </a:effectLst>
            </p:grpSpPr>
            <p:grpSp>
              <p:nvGrpSpPr>
                <p:cNvPr id="49" name="组合 48"/>
                <p:cNvGrpSpPr/>
                <p:nvPr/>
              </p:nvGrpSpPr>
              <p:grpSpPr>
                <a:xfrm>
                  <a:off x="2656001" y="2718424"/>
                  <a:ext cx="125298" cy="234383"/>
                  <a:chOff x="2651239" y="2708842"/>
                  <a:chExt cx="125298" cy="234383"/>
                </a:xfrm>
              </p:grpSpPr>
              <p:sp>
                <p:nvSpPr>
                  <p:cNvPr id="53" name="椭圆 52"/>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a:stCxn id="53"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flipV="1">
                  <a:off x="2656001" y="2960914"/>
                  <a:ext cx="125298" cy="234383"/>
                  <a:chOff x="2651239" y="2708842"/>
                  <a:chExt cx="125298" cy="234383"/>
                </a:xfrm>
              </p:grpSpPr>
              <p:sp>
                <p:nvSpPr>
                  <p:cNvPr id="51" name="椭圆 50"/>
                  <p:cNvSpPr/>
                  <p:nvPr/>
                </p:nvSpPr>
                <p:spPr>
                  <a:xfrm>
                    <a:off x="2651239" y="2708842"/>
                    <a:ext cx="125298" cy="1252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1" idx="4"/>
                  </p:cNvCxnSpPr>
                  <p:nvPr/>
                </p:nvCxnSpPr>
                <p:spPr>
                  <a:xfrm flipH="1">
                    <a:off x="2712244" y="2834140"/>
                    <a:ext cx="1644" cy="10908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146" name="组合 145"/>
            <p:cNvGrpSpPr/>
            <p:nvPr/>
          </p:nvGrpSpPr>
          <p:grpSpPr>
            <a:xfrm>
              <a:off x="8969546" y="3190112"/>
              <a:ext cx="2019300" cy="2468301"/>
              <a:chOff x="1260645" y="3186094"/>
              <a:chExt cx="2019300" cy="2468301"/>
            </a:xfrm>
          </p:grpSpPr>
          <p:sp>
            <p:nvSpPr>
              <p:cNvPr id="147" name="文本框 146"/>
              <p:cNvSpPr txBox="1"/>
              <p:nvPr/>
            </p:nvSpPr>
            <p:spPr>
              <a:xfrm>
                <a:off x="1260645" y="3186094"/>
                <a:ext cx="201930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FF0000"/>
                    </a:solidFill>
                    <a:latin typeface="方正正黑简体" panose="02000000000000000000" pitchFamily="2" charset="-122"/>
                    <a:ea typeface="方正正黑简体" panose="02000000000000000000" pitchFamily="2" charset="-122"/>
                  </a:rPr>
                  <a:t>社会资本不足</a:t>
                </a:r>
                <a:endParaRPr lang="zh-CN" altLang="en-US" sz="2400" b="1" dirty="0">
                  <a:solidFill>
                    <a:srgbClr val="FF0000"/>
                  </a:solidFill>
                  <a:latin typeface="方正正黑简体" panose="02000000000000000000" pitchFamily="2" charset="-122"/>
                  <a:ea typeface="方正正黑简体" panose="02000000000000000000" pitchFamily="2" charset="-122"/>
                </a:endParaRPr>
              </a:p>
            </p:txBody>
          </p:sp>
          <p:sp>
            <p:nvSpPr>
              <p:cNvPr id="148" name="矩形 147"/>
              <p:cNvSpPr/>
              <p:nvPr/>
            </p:nvSpPr>
            <p:spPr>
              <a:xfrm>
                <a:off x="1269319" y="3910534"/>
                <a:ext cx="2000930" cy="1743861"/>
              </a:xfrm>
              <a:prstGeom prst="rect">
                <a:avLst/>
              </a:prstGeom>
            </p:spPr>
            <p:txBody>
              <a:bodyPr wrap="square">
                <a:spAutoFit/>
              </a:bodyPr>
              <a:lstStyle/>
              <a:p>
                <a:pPr algn="ctr">
                  <a:spcAft>
                    <a:spcPts val="0"/>
                  </a:spcAft>
                </a:pPr>
                <a:r>
                  <a:rPr lang="zh-CN" altLang="zh-CN" sz="2000" b="1" kern="100" dirty="0">
                    <a:solidFill>
                      <a:srgbClr val="002060"/>
                    </a:solidFill>
                    <a:latin typeface="方正兰亭细黑_GBK" panose="02000000000000000000" pitchFamily="2" charset="-122"/>
                    <a:ea typeface="方正兰亭细黑_GBK" panose="02000000000000000000" pitchFamily="2" charset="-122"/>
                    <a:cs typeface="Times New Roman" panose="02020603050405020304" pitchFamily="18" charset="0"/>
                  </a:rPr>
                  <a:t>社会环境的反向变迁（如法治、诚信的欠缺）导致社区社会资本不足</a:t>
                </a:r>
                <a:endParaRPr lang="zh-CN" altLang="zh-CN" sz="2000" b="1" kern="100" dirty="0">
                  <a:solidFill>
                    <a:srgbClr val="002060"/>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11" name="组合 10"/>
          <p:cNvGrpSpPr/>
          <p:nvPr/>
        </p:nvGrpSpPr>
        <p:grpSpPr>
          <a:xfrm>
            <a:off x="3343275" y="0"/>
            <a:ext cx="7793990" cy="1131407"/>
            <a:chOff x="1099230" y="2295440"/>
            <a:chExt cx="6739310" cy="1668610"/>
          </a:xfrm>
        </p:grpSpPr>
        <p:grpSp>
          <p:nvGrpSpPr>
            <p:cNvPr id="12" name="组合 11"/>
            <p:cNvGrpSpPr/>
            <p:nvPr/>
          </p:nvGrpSpPr>
          <p:grpSpPr>
            <a:xfrm>
              <a:off x="1099230" y="2295763"/>
              <a:ext cx="6739310" cy="1652123"/>
              <a:chOff x="2047341" y="2538864"/>
              <a:chExt cx="5747657" cy="1409022"/>
            </a:xfrm>
          </p:grpSpPr>
          <p:sp>
            <p:nvSpPr>
              <p:cNvPr id="13" name="平行四边形 12"/>
              <p:cNvSpPr/>
              <p:nvPr/>
            </p:nvSpPr>
            <p:spPr>
              <a:xfrm>
                <a:off x="2047341" y="2538864"/>
                <a:ext cx="5747657" cy="1404031"/>
              </a:xfrm>
              <a:prstGeom prst="parallelogram">
                <a:avLst>
                  <a:gd name="adj" fmla="val 97363"/>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a:off x="3599544" y="2538864"/>
                <a:ext cx="3962400" cy="1404031"/>
              </a:xfrm>
              <a:prstGeom prst="triangle">
                <a:avLst>
                  <a:gd name="adj" fmla="val 100000"/>
                </a:avLst>
              </a:prstGeom>
              <a:solidFill>
                <a:schemeClr val="accent1">
                  <a:lumMod val="50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2048528" y="2538864"/>
                <a:ext cx="1409022" cy="1409022"/>
              </a:xfrm>
              <a:prstGeom prst="rect">
                <a:avLst/>
              </a:prstGeom>
              <a:solidFill>
                <a:schemeClr val="accent1">
                  <a:lumMod val="7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24" name="文本框 23"/>
            <p:cNvSpPr txBox="1"/>
            <p:nvPr/>
          </p:nvSpPr>
          <p:spPr>
            <a:xfrm>
              <a:off x="1459105" y="2295440"/>
              <a:ext cx="1713230" cy="678965"/>
            </a:xfrm>
            <a:prstGeom prst="rect">
              <a:avLst/>
            </a:prstGeom>
            <a:noFill/>
          </p:spPr>
          <p:txBody>
            <a:bodyPr wrap="square" rtlCol="0">
              <a:spAutoFit/>
            </a:bodyPr>
            <a:p>
              <a:r>
                <a:rPr lang="zh-CN" altLang="en-US" sz="2400" b="1" dirty="0">
                  <a:solidFill>
                    <a:schemeClr val="accent4">
                      <a:lumMod val="60000"/>
                      <a:lumOff val="40000"/>
                    </a:schemeClr>
                  </a:solidFill>
                  <a:latin typeface="方正正黑简体" panose="02000000000000000000" pitchFamily="2" charset="-122"/>
                  <a:ea typeface="方正正黑简体" panose="02000000000000000000" pitchFamily="2" charset="-122"/>
                </a:rPr>
                <a:t>真实状态：</a:t>
              </a:r>
              <a:endParaRPr lang="zh-CN" altLang="en-US" sz="2400" b="1" dirty="0">
                <a:solidFill>
                  <a:schemeClr val="accent4">
                    <a:lumMod val="60000"/>
                    <a:lumOff val="40000"/>
                  </a:schemeClr>
                </a:solidFill>
                <a:latin typeface="方正正黑简体" panose="02000000000000000000" pitchFamily="2" charset="-122"/>
                <a:ea typeface="方正正黑简体" panose="02000000000000000000" pitchFamily="2" charset="-122"/>
              </a:endParaRPr>
            </a:p>
          </p:txBody>
        </p:sp>
        <p:sp>
          <p:nvSpPr>
            <p:cNvPr id="25" name="矩形 24"/>
            <p:cNvSpPr/>
            <p:nvPr/>
          </p:nvSpPr>
          <p:spPr>
            <a:xfrm>
              <a:off x="1143780" y="2740039"/>
              <a:ext cx="6096000" cy="1224011"/>
            </a:xfrm>
            <a:prstGeom prst="rect">
              <a:avLst/>
            </a:prstGeom>
          </p:spPr>
          <p:txBody>
            <a:bodyPr>
              <a:spAutoFit/>
            </a:bodyPr>
            <a:p>
              <a:pPr marL="266700" indent="-5080" algn="just">
                <a:spcAft>
                  <a:spcPts val="0"/>
                </a:spcAft>
              </a:pPr>
              <a:r>
                <a:rPr lang="zh-CN" altLang="zh-CN" sz="2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尽管是一些碎片，却是中国社区治理所走过的蹒跚路径与鲜活实践，见证着基层治理的现实图景。</a:t>
              </a:r>
              <a:endParaRPr lang="zh-CN" altLang="zh-CN" sz="2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par>
                                <p:cTn id="15" presetID="16" presetClass="entr" presetSubtype="2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xit" presetSubtype="37" fill="hold" nodeType="clickEffect">
                                  <p:stCondLst>
                                    <p:cond delay="0"/>
                                  </p:stCondLst>
                                  <p:childTnLst>
                                    <p:animEffect transition="out" filter="barn(outVertical)">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par>
                                <p:cTn id="29" presetID="16" presetClass="exit" presetSubtype="37" fill="hold" grpId="1" nodeType="withEffect">
                                  <p:stCondLst>
                                    <p:cond delay="0"/>
                                  </p:stCondLst>
                                  <p:childTnLst>
                                    <p:animEffect transition="out" filter="barn(outVertical)">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par>
                          <p:cTn id="32" fill="hold">
                            <p:stCondLst>
                              <p:cond delay="500"/>
                            </p:stCondLst>
                            <p:childTnLst>
                              <p:par>
                                <p:cTn id="33" presetID="16" presetClass="exit" presetSubtype="37" fill="hold" nodeType="afterEffect">
                                  <p:stCondLst>
                                    <p:cond delay="0"/>
                                  </p:stCondLst>
                                  <p:childTnLst>
                                    <p:animEffect transition="out" filter="barn(outVertical)">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par>
                                <p:cTn id="36" presetID="16" presetClass="exit" presetSubtype="37" fill="hold" nodeType="withEffect">
                                  <p:stCondLst>
                                    <p:cond delay="0"/>
                                  </p:stCondLst>
                                  <p:childTnLst>
                                    <p:animEffect transition="out" filter="barn(outVertical)">
                                      <p:cBhvr>
                                        <p:cTn id="37" dur="500"/>
                                        <p:tgtEl>
                                          <p:spTgt spid="10"/>
                                        </p:tgtEl>
                                      </p:cBhvr>
                                    </p:animEffect>
                                    <p:set>
                                      <p:cBhvr>
                                        <p:cTn id="38" dur="1" fill="hold">
                                          <p:stCondLst>
                                            <p:cond delay="499"/>
                                          </p:stCondLst>
                                        </p:cTn>
                                        <p:tgtEl>
                                          <p:spTgt spid="10"/>
                                        </p:tgtEl>
                                        <p:attrNameLst>
                                          <p:attrName>style.visibility</p:attrName>
                                        </p:attrNameLst>
                                      </p:cBhvr>
                                      <p:to>
                                        <p:strVal val="hidden"/>
                                      </p:to>
                                    </p:set>
                                  </p:childTnLst>
                                </p:cTn>
                              </p:par>
                              <p:par>
                                <p:cTn id="39" presetID="16" presetClass="exit" presetSubtype="37" fill="hold" nodeType="withEffect">
                                  <p:stCondLst>
                                    <p:cond delay="0"/>
                                  </p:stCondLst>
                                  <p:childTnLst>
                                    <p:animEffect transition="out" filter="barn(outVertical)">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par>
                                <p:cTn id="42" presetID="16" presetClass="exit" presetSubtype="37" fill="hold" nodeType="withEffect">
                                  <p:stCondLst>
                                    <p:cond delay="0"/>
                                  </p:stCondLst>
                                  <p:childTnLst>
                                    <p:animEffect transition="out" filter="barn(outVertical)">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par>
                          <p:cTn id="45" fill="hold">
                            <p:stCondLst>
                              <p:cond delay="1000"/>
                            </p:stCondLst>
                            <p:childTnLst>
                              <p:par>
                                <p:cTn id="46" presetID="2" presetClass="entr" presetSubtype="8"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0-#ppt_w/2"/>
                                          </p:val>
                                        </p:tav>
                                        <p:tav tm="100000">
                                          <p:val>
                                            <p:strVal val="#ppt_x"/>
                                          </p:val>
                                        </p:tav>
                                      </p:tavLst>
                                    </p:anim>
                                    <p:anim calcmode="lin" valueType="num">
                                      <p:cBhvr additive="base">
                                        <p:cTn id="49" dur="500" fill="hold"/>
                                        <p:tgtEl>
                                          <p:spTgt spid="11"/>
                                        </p:tgtEl>
                                        <p:attrNameLst>
                                          <p:attrName>ppt_y</p:attrName>
                                        </p:attrNameLst>
                                      </p:cBhvr>
                                      <p:tavLst>
                                        <p:tav tm="0">
                                          <p:val>
                                            <p:strVal val="#ppt_y"/>
                                          </p:val>
                                        </p:tav>
                                        <p:tav tm="100000">
                                          <p:val>
                                            <p:strVal val="#ppt_y"/>
                                          </p:val>
                                        </p:tav>
                                      </p:tavLst>
                                    </p:anim>
                                  </p:childTnLst>
                                </p:cTn>
                              </p:par>
                              <p:par>
                                <p:cTn id="50" presetID="42" presetClass="exit" presetSubtype="0" fill="hold" nodeType="withEffect">
                                  <p:stCondLst>
                                    <p:cond delay="0"/>
                                  </p:stCondLst>
                                  <p:childTnLst>
                                    <p:animEffect transition="out" filter="fade">
                                      <p:cBhvr>
                                        <p:cTn id="51" dur="500"/>
                                        <p:tgtEl>
                                          <p:spTgt spid="11"/>
                                        </p:tgtEl>
                                      </p:cBhvr>
                                    </p:animEffect>
                                    <p:anim calcmode="lin" valueType="num">
                                      <p:cBhvr>
                                        <p:cTn id="52" dur="500"/>
                                        <p:tgtEl>
                                          <p:spTgt spid="11"/>
                                        </p:tgtEl>
                                        <p:attrNameLst>
                                          <p:attrName>ppt_x</p:attrName>
                                        </p:attrNameLst>
                                      </p:cBhvr>
                                      <p:tavLst>
                                        <p:tav tm="0">
                                          <p:val>
                                            <p:strVal val="ppt_x"/>
                                          </p:val>
                                        </p:tav>
                                        <p:tav tm="100000">
                                          <p:val>
                                            <p:strVal val="ppt_x"/>
                                          </p:val>
                                        </p:tav>
                                      </p:tavLst>
                                    </p:anim>
                                    <p:anim calcmode="lin" valueType="num">
                                      <p:cBhvr>
                                        <p:cTn id="53" dur="500"/>
                                        <p:tgtEl>
                                          <p:spTgt spid="11"/>
                                        </p:tgtEl>
                                        <p:attrNameLst>
                                          <p:attrName>ppt_y</p:attrName>
                                        </p:attrNameLst>
                                      </p:cBhvr>
                                      <p:tavLst>
                                        <p:tav tm="0">
                                          <p:val>
                                            <p:strVal val="ppt_y"/>
                                          </p:val>
                                        </p:tav>
                                        <p:tav tm="100000">
                                          <p:val>
                                            <p:strVal val="ppt_y+.1"/>
                                          </p:val>
                                        </p:tav>
                                      </p:tavLst>
                                    </p:anim>
                                    <p:set>
                                      <p:cBhvr>
                                        <p:cTn id="5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4450080" cy="521970"/>
          </a:xfrm>
          <a:prstGeom prst="rect">
            <a:avLst/>
          </a:prstGeom>
          <a:noFill/>
        </p:spPr>
        <p:txBody>
          <a:bodyPr wrap="none" rtlCol="0">
            <a:spAutoFit/>
          </a:bodyPr>
          <a:lstStyle/>
          <a:p>
            <a:r>
              <a:rPr lang="zh-CN" altLang="en-US" sz="2800" dirty="0" smtClean="0">
                <a:latin typeface="方正正中黑简体" panose="02000000000000000000" pitchFamily="2" charset="-122"/>
                <a:ea typeface="方正正中黑简体" panose="02000000000000000000" pitchFamily="2" charset="-122"/>
              </a:rPr>
              <a:t>社区治理趋势</a:t>
            </a:r>
            <a:r>
              <a:rPr lang="en-US" altLang="zh-CN" sz="2800" dirty="0" smtClean="0">
                <a:latin typeface="方正正中黑简体" panose="02000000000000000000" pitchFamily="2" charset="-122"/>
                <a:ea typeface="方正正中黑简体" panose="02000000000000000000" pitchFamily="2" charset="-122"/>
              </a:rPr>
              <a:t>——</a:t>
            </a:r>
            <a:r>
              <a:rPr lang="zh-CN" altLang="en-US" sz="2800" i="1" dirty="0" smtClean="0">
                <a:latin typeface="楷体" panose="02010609060101010101" charset="-122"/>
                <a:ea typeface="楷体" panose="02010609060101010101" charset="-122"/>
              </a:rPr>
              <a:t>我的观点</a:t>
            </a:r>
            <a:endParaRPr lang="zh-CN" altLang="en-US" sz="2800" i="1" dirty="0" smtClean="0">
              <a:latin typeface="楷体" panose="02010609060101010101" charset="-122"/>
              <a:ea typeface="楷体" panose="02010609060101010101" charset="-122"/>
            </a:endParaRPr>
          </a:p>
        </p:txBody>
      </p:sp>
      <p:grpSp>
        <p:nvGrpSpPr>
          <p:cNvPr id="33" name="Group 12"/>
          <p:cNvGrpSpPr>
            <a:grpSpLocks noChangeAspect="1"/>
          </p:cNvGrpSpPr>
          <p:nvPr/>
        </p:nvGrpSpPr>
        <p:grpSpPr bwMode="auto">
          <a:xfrm>
            <a:off x="5380664" y="1988389"/>
            <a:ext cx="823872" cy="712994"/>
            <a:chOff x="3838" y="885"/>
            <a:chExt cx="1122" cy="971"/>
          </a:xfrm>
        </p:grpSpPr>
        <p:sp>
          <p:nvSpPr>
            <p:cNvPr id="40" name="Freeform 13"/>
            <p:cNvSpPr/>
            <p:nvPr/>
          </p:nvSpPr>
          <p:spPr bwMode="auto">
            <a:xfrm>
              <a:off x="4213" y="1587"/>
              <a:ext cx="378" cy="240"/>
            </a:xfrm>
            <a:custGeom>
              <a:avLst/>
              <a:gdLst>
                <a:gd name="T0" fmla="*/ 159 w 159"/>
                <a:gd name="T1" fmla="*/ 101 h 101"/>
                <a:gd name="T2" fmla="*/ 0 w 159"/>
                <a:gd name="T3" fmla="*/ 101 h 101"/>
                <a:gd name="T4" fmla="*/ 25 w 159"/>
                <a:gd name="T5" fmla="*/ 26 h 101"/>
                <a:gd name="T6" fmla="*/ 135 w 159"/>
                <a:gd name="T7" fmla="*/ 25 h 101"/>
                <a:gd name="T8" fmla="*/ 159 w 159"/>
                <a:gd name="T9" fmla="*/ 101 h 101"/>
              </a:gdLst>
              <a:ahLst/>
              <a:cxnLst>
                <a:cxn ang="0">
                  <a:pos x="T0" y="T1"/>
                </a:cxn>
                <a:cxn ang="0">
                  <a:pos x="T2" y="T3"/>
                </a:cxn>
                <a:cxn ang="0">
                  <a:pos x="T4" y="T5"/>
                </a:cxn>
                <a:cxn ang="0">
                  <a:pos x="T6" y="T7"/>
                </a:cxn>
                <a:cxn ang="0">
                  <a:pos x="T8" y="T9"/>
                </a:cxn>
              </a:cxnLst>
              <a:rect l="0" t="0" r="r" b="b"/>
              <a:pathLst>
                <a:path w="159" h="101">
                  <a:moveTo>
                    <a:pt x="159" y="101"/>
                  </a:moveTo>
                  <a:cubicBezTo>
                    <a:pt x="0" y="101"/>
                    <a:pt x="0" y="101"/>
                    <a:pt x="0" y="101"/>
                  </a:cubicBezTo>
                  <a:cubicBezTo>
                    <a:pt x="0" y="101"/>
                    <a:pt x="25" y="93"/>
                    <a:pt x="25" y="26"/>
                  </a:cubicBezTo>
                  <a:cubicBezTo>
                    <a:pt x="25" y="4"/>
                    <a:pt x="135" y="0"/>
                    <a:pt x="135" y="25"/>
                  </a:cubicBezTo>
                  <a:cubicBezTo>
                    <a:pt x="135" y="94"/>
                    <a:pt x="159" y="101"/>
                    <a:pt x="159" y="10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4199" y="1827"/>
              <a:ext cx="390" cy="29"/>
            </a:xfrm>
            <a:custGeom>
              <a:avLst/>
              <a:gdLst>
                <a:gd name="T0" fmla="*/ 164 w 164"/>
                <a:gd name="T1" fmla="*/ 9 h 12"/>
                <a:gd name="T2" fmla="*/ 161 w 164"/>
                <a:gd name="T3" fmla="*/ 12 h 12"/>
                <a:gd name="T4" fmla="*/ 3 w 164"/>
                <a:gd name="T5" fmla="*/ 12 h 12"/>
                <a:gd name="T6" fmla="*/ 0 w 164"/>
                <a:gd name="T7" fmla="*/ 9 h 12"/>
                <a:gd name="T8" fmla="*/ 0 w 164"/>
                <a:gd name="T9" fmla="*/ 3 h 12"/>
                <a:gd name="T10" fmla="*/ 3 w 164"/>
                <a:gd name="T11" fmla="*/ 0 h 12"/>
                <a:gd name="T12" fmla="*/ 161 w 164"/>
                <a:gd name="T13" fmla="*/ 0 h 12"/>
                <a:gd name="T14" fmla="*/ 164 w 164"/>
                <a:gd name="T15" fmla="*/ 3 h 12"/>
                <a:gd name="T16" fmla="*/ 164 w 164"/>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2">
                  <a:moveTo>
                    <a:pt x="164" y="9"/>
                  </a:moveTo>
                  <a:cubicBezTo>
                    <a:pt x="164" y="11"/>
                    <a:pt x="163" y="12"/>
                    <a:pt x="161" y="12"/>
                  </a:cubicBezTo>
                  <a:cubicBezTo>
                    <a:pt x="3" y="12"/>
                    <a:pt x="3" y="12"/>
                    <a:pt x="3" y="12"/>
                  </a:cubicBezTo>
                  <a:cubicBezTo>
                    <a:pt x="1" y="12"/>
                    <a:pt x="0" y="11"/>
                    <a:pt x="0" y="9"/>
                  </a:cubicBezTo>
                  <a:cubicBezTo>
                    <a:pt x="0" y="3"/>
                    <a:pt x="0" y="3"/>
                    <a:pt x="0" y="3"/>
                  </a:cubicBezTo>
                  <a:cubicBezTo>
                    <a:pt x="0" y="1"/>
                    <a:pt x="1" y="0"/>
                    <a:pt x="3" y="0"/>
                  </a:cubicBezTo>
                  <a:cubicBezTo>
                    <a:pt x="161" y="0"/>
                    <a:pt x="161" y="0"/>
                    <a:pt x="161" y="0"/>
                  </a:cubicBezTo>
                  <a:cubicBezTo>
                    <a:pt x="163" y="0"/>
                    <a:pt x="164" y="1"/>
                    <a:pt x="164" y="3"/>
                  </a:cubicBezTo>
                  <a:lnTo>
                    <a:pt x="164"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5"/>
            <p:cNvSpPr/>
            <p:nvPr/>
          </p:nvSpPr>
          <p:spPr bwMode="auto">
            <a:xfrm>
              <a:off x="3838" y="1551"/>
              <a:ext cx="1122" cy="143"/>
            </a:xfrm>
            <a:custGeom>
              <a:avLst/>
              <a:gdLst>
                <a:gd name="T0" fmla="*/ 472 w 472"/>
                <a:gd name="T1" fmla="*/ 41 h 60"/>
                <a:gd name="T2" fmla="*/ 459 w 472"/>
                <a:gd name="T3" fmla="*/ 60 h 60"/>
                <a:gd name="T4" fmla="*/ 17 w 472"/>
                <a:gd name="T5" fmla="*/ 60 h 60"/>
                <a:gd name="T6" fmla="*/ 0 w 472"/>
                <a:gd name="T7" fmla="*/ 41 h 60"/>
                <a:gd name="T8" fmla="*/ 0 w 472"/>
                <a:gd name="T9" fmla="*/ 0 h 60"/>
                <a:gd name="T10" fmla="*/ 472 w 472"/>
                <a:gd name="T11" fmla="*/ 0 h 60"/>
                <a:gd name="T12" fmla="*/ 472 w 472"/>
                <a:gd name="T13" fmla="*/ 41 h 60"/>
              </a:gdLst>
              <a:ahLst/>
              <a:cxnLst>
                <a:cxn ang="0">
                  <a:pos x="T0" y="T1"/>
                </a:cxn>
                <a:cxn ang="0">
                  <a:pos x="T2" y="T3"/>
                </a:cxn>
                <a:cxn ang="0">
                  <a:pos x="T4" y="T5"/>
                </a:cxn>
                <a:cxn ang="0">
                  <a:pos x="T6" y="T7"/>
                </a:cxn>
                <a:cxn ang="0">
                  <a:pos x="T8" y="T9"/>
                </a:cxn>
                <a:cxn ang="0">
                  <a:pos x="T10" y="T11"/>
                </a:cxn>
                <a:cxn ang="0">
                  <a:pos x="T12" y="T13"/>
                </a:cxn>
              </a:cxnLst>
              <a:rect l="0" t="0" r="r" b="b"/>
              <a:pathLst>
                <a:path w="472" h="60">
                  <a:moveTo>
                    <a:pt x="472" y="41"/>
                  </a:moveTo>
                  <a:cubicBezTo>
                    <a:pt x="472" y="49"/>
                    <a:pt x="467" y="60"/>
                    <a:pt x="459" y="60"/>
                  </a:cubicBezTo>
                  <a:cubicBezTo>
                    <a:pt x="17" y="60"/>
                    <a:pt x="17" y="60"/>
                    <a:pt x="17" y="60"/>
                  </a:cubicBezTo>
                  <a:cubicBezTo>
                    <a:pt x="8" y="60"/>
                    <a:pt x="0" y="49"/>
                    <a:pt x="0" y="41"/>
                  </a:cubicBezTo>
                  <a:cubicBezTo>
                    <a:pt x="0" y="0"/>
                    <a:pt x="0" y="0"/>
                    <a:pt x="0" y="0"/>
                  </a:cubicBezTo>
                  <a:cubicBezTo>
                    <a:pt x="472" y="0"/>
                    <a:pt x="472" y="0"/>
                    <a:pt x="472" y="0"/>
                  </a:cubicBezTo>
                  <a:lnTo>
                    <a:pt x="472" y="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
            <p:cNvSpPr/>
            <p:nvPr/>
          </p:nvSpPr>
          <p:spPr bwMode="auto">
            <a:xfrm>
              <a:off x="3838" y="885"/>
              <a:ext cx="1122" cy="666"/>
            </a:xfrm>
            <a:custGeom>
              <a:avLst/>
              <a:gdLst>
                <a:gd name="T0" fmla="*/ 472 w 472"/>
                <a:gd name="T1" fmla="*/ 12 h 280"/>
                <a:gd name="T2" fmla="*/ 459 w 472"/>
                <a:gd name="T3" fmla="*/ 0 h 280"/>
                <a:gd name="T4" fmla="*/ 17 w 472"/>
                <a:gd name="T5" fmla="*/ 0 h 280"/>
                <a:gd name="T6" fmla="*/ 0 w 472"/>
                <a:gd name="T7" fmla="*/ 12 h 280"/>
                <a:gd name="T8" fmla="*/ 0 w 472"/>
                <a:gd name="T9" fmla="*/ 280 h 280"/>
                <a:gd name="T10" fmla="*/ 472 w 472"/>
                <a:gd name="T11" fmla="*/ 280 h 280"/>
                <a:gd name="T12" fmla="*/ 472 w 472"/>
                <a:gd name="T13" fmla="*/ 12 h 280"/>
              </a:gdLst>
              <a:ahLst/>
              <a:cxnLst>
                <a:cxn ang="0">
                  <a:pos x="T0" y="T1"/>
                </a:cxn>
                <a:cxn ang="0">
                  <a:pos x="T2" y="T3"/>
                </a:cxn>
                <a:cxn ang="0">
                  <a:pos x="T4" y="T5"/>
                </a:cxn>
                <a:cxn ang="0">
                  <a:pos x="T6" y="T7"/>
                </a:cxn>
                <a:cxn ang="0">
                  <a:pos x="T8" y="T9"/>
                </a:cxn>
                <a:cxn ang="0">
                  <a:pos x="T10" y="T11"/>
                </a:cxn>
                <a:cxn ang="0">
                  <a:pos x="T12" y="T13"/>
                </a:cxn>
              </a:cxnLst>
              <a:rect l="0" t="0" r="r" b="b"/>
              <a:pathLst>
                <a:path w="472" h="280">
                  <a:moveTo>
                    <a:pt x="472" y="12"/>
                  </a:moveTo>
                  <a:cubicBezTo>
                    <a:pt x="472" y="4"/>
                    <a:pt x="467" y="0"/>
                    <a:pt x="459" y="0"/>
                  </a:cubicBezTo>
                  <a:cubicBezTo>
                    <a:pt x="17" y="0"/>
                    <a:pt x="17" y="0"/>
                    <a:pt x="17" y="0"/>
                  </a:cubicBezTo>
                  <a:cubicBezTo>
                    <a:pt x="8" y="0"/>
                    <a:pt x="0" y="4"/>
                    <a:pt x="0" y="12"/>
                  </a:cubicBezTo>
                  <a:cubicBezTo>
                    <a:pt x="0" y="280"/>
                    <a:pt x="0" y="280"/>
                    <a:pt x="0" y="280"/>
                  </a:cubicBezTo>
                  <a:cubicBezTo>
                    <a:pt x="472" y="280"/>
                    <a:pt x="472" y="280"/>
                    <a:pt x="472" y="280"/>
                  </a:cubicBezTo>
                  <a:lnTo>
                    <a:pt x="472" y="12"/>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Rectangle 17"/>
            <p:cNvSpPr>
              <a:spLocks noChangeArrowheads="1"/>
            </p:cNvSpPr>
            <p:nvPr/>
          </p:nvSpPr>
          <p:spPr bwMode="auto">
            <a:xfrm>
              <a:off x="3895" y="942"/>
              <a:ext cx="1008" cy="56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Freeform 18"/>
            <p:cNvSpPr/>
            <p:nvPr/>
          </p:nvSpPr>
          <p:spPr bwMode="auto">
            <a:xfrm>
              <a:off x="4356" y="1575"/>
              <a:ext cx="93" cy="93"/>
            </a:xfrm>
            <a:custGeom>
              <a:avLst/>
              <a:gdLst>
                <a:gd name="T0" fmla="*/ 39 w 39"/>
                <a:gd name="T1" fmla="*/ 19 h 39"/>
                <a:gd name="T2" fmla="*/ 20 w 39"/>
                <a:gd name="T3" fmla="*/ 39 h 39"/>
                <a:gd name="T4" fmla="*/ 20 w 39"/>
                <a:gd name="T5" fmla="*/ 39 h 39"/>
                <a:gd name="T6" fmla="*/ 0 w 39"/>
                <a:gd name="T7" fmla="*/ 19 h 39"/>
                <a:gd name="T8" fmla="*/ 0 w 39"/>
                <a:gd name="T9" fmla="*/ 19 h 39"/>
                <a:gd name="T10" fmla="*/ 20 w 39"/>
                <a:gd name="T11" fmla="*/ 0 h 39"/>
                <a:gd name="T12" fmla="*/ 20 w 39"/>
                <a:gd name="T13" fmla="*/ 0 h 39"/>
                <a:gd name="T14" fmla="*/ 39 w 39"/>
                <a:gd name="T15" fmla="*/ 1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9" y="19"/>
                  </a:moveTo>
                  <a:cubicBezTo>
                    <a:pt x="39" y="30"/>
                    <a:pt x="30" y="39"/>
                    <a:pt x="20" y="39"/>
                  </a:cubicBezTo>
                  <a:cubicBezTo>
                    <a:pt x="20" y="39"/>
                    <a:pt x="20" y="39"/>
                    <a:pt x="20" y="39"/>
                  </a:cubicBezTo>
                  <a:cubicBezTo>
                    <a:pt x="9" y="39"/>
                    <a:pt x="0" y="30"/>
                    <a:pt x="0" y="19"/>
                  </a:cubicBezTo>
                  <a:cubicBezTo>
                    <a:pt x="0" y="19"/>
                    <a:pt x="0" y="19"/>
                    <a:pt x="0" y="19"/>
                  </a:cubicBezTo>
                  <a:cubicBezTo>
                    <a:pt x="0" y="9"/>
                    <a:pt x="9" y="0"/>
                    <a:pt x="20" y="0"/>
                  </a:cubicBezTo>
                  <a:cubicBezTo>
                    <a:pt x="20" y="0"/>
                    <a:pt x="20" y="0"/>
                    <a:pt x="20" y="0"/>
                  </a:cubicBezTo>
                  <a:cubicBezTo>
                    <a:pt x="30" y="0"/>
                    <a:pt x="39" y="9"/>
                    <a:pt x="39" y="1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0" name="Group 21"/>
          <p:cNvGrpSpPr>
            <a:grpSpLocks noChangeAspect="1"/>
          </p:cNvGrpSpPr>
          <p:nvPr/>
        </p:nvGrpSpPr>
        <p:grpSpPr bwMode="auto">
          <a:xfrm>
            <a:off x="5509956" y="5063827"/>
            <a:ext cx="556855" cy="733808"/>
            <a:chOff x="3427" y="1612"/>
            <a:chExt cx="664" cy="875"/>
          </a:xfrm>
        </p:grpSpPr>
        <p:sp>
          <p:nvSpPr>
            <p:cNvPr id="62" name="Freeform 22"/>
            <p:cNvSpPr/>
            <p:nvPr/>
          </p:nvSpPr>
          <p:spPr bwMode="auto">
            <a:xfrm>
              <a:off x="3427" y="1612"/>
              <a:ext cx="664" cy="875"/>
            </a:xfrm>
            <a:custGeom>
              <a:avLst/>
              <a:gdLst>
                <a:gd name="T0" fmla="*/ 348 w 348"/>
                <a:gd name="T1" fmla="*/ 432 h 460"/>
                <a:gd name="T2" fmla="*/ 320 w 348"/>
                <a:gd name="T3" fmla="*/ 460 h 460"/>
                <a:gd name="T4" fmla="*/ 28 w 348"/>
                <a:gd name="T5" fmla="*/ 460 h 460"/>
                <a:gd name="T6" fmla="*/ 0 w 348"/>
                <a:gd name="T7" fmla="*/ 432 h 460"/>
                <a:gd name="T8" fmla="*/ 0 w 348"/>
                <a:gd name="T9" fmla="*/ 28 h 460"/>
                <a:gd name="T10" fmla="*/ 28 w 348"/>
                <a:gd name="T11" fmla="*/ 0 h 460"/>
                <a:gd name="T12" fmla="*/ 320 w 348"/>
                <a:gd name="T13" fmla="*/ 0 h 460"/>
                <a:gd name="T14" fmla="*/ 348 w 348"/>
                <a:gd name="T15" fmla="*/ 28 h 460"/>
                <a:gd name="T16" fmla="*/ 348 w 348"/>
                <a:gd name="T17" fmla="*/ 432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460">
                  <a:moveTo>
                    <a:pt x="348" y="432"/>
                  </a:moveTo>
                  <a:cubicBezTo>
                    <a:pt x="348" y="447"/>
                    <a:pt x="335" y="460"/>
                    <a:pt x="320" y="460"/>
                  </a:cubicBezTo>
                  <a:cubicBezTo>
                    <a:pt x="28" y="460"/>
                    <a:pt x="28" y="460"/>
                    <a:pt x="28" y="460"/>
                  </a:cubicBezTo>
                  <a:cubicBezTo>
                    <a:pt x="13" y="460"/>
                    <a:pt x="0" y="447"/>
                    <a:pt x="0" y="432"/>
                  </a:cubicBezTo>
                  <a:cubicBezTo>
                    <a:pt x="0" y="28"/>
                    <a:pt x="0" y="28"/>
                    <a:pt x="0" y="28"/>
                  </a:cubicBezTo>
                  <a:cubicBezTo>
                    <a:pt x="0" y="13"/>
                    <a:pt x="13" y="0"/>
                    <a:pt x="28" y="0"/>
                  </a:cubicBezTo>
                  <a:cubicBezTo>
                    <a:pt x="320" y="0"/>
                    <a:pt x="320" y="0"/>
                    <a:pt x="320" y="0"/>
                  </a:cubicBezTo>
                  <a:cubicBezTo>
                    <a:pt x="335" y="0"/>
                    <a:pt x="348" y="13"/>
                    <a:pt x="348" y="28"/>
                  </a:cubicBezTo>
                  <a:lnTo>
                    <a:pt x="348" y="432"/>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Rectangle 23"/>
            <p:cNvSpPr>
              <a:spLocks noChangeArrowheads="1"/>
            </p:cNvSpPr>
            <p:nvPr/>
          </p:nvSpPr>
          <p:spPr bwMode="auto">
            <a:xfrm>
              <a:off x="3480" y="1673"/>
              <a:ext cx="558" cy="677"/>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20" name="Oval 24"/>
            <p:cNvSpPr>
              <a:spLocks noChangeArrowheads="1"/>
            </p:cNvSpPr>
            <p:nvPr/>
          </p:nvSpPr>
          <p:spPr bwMode="auto">
            <a:xfrm>
              <a:off x="3726" y="2386"/>
              <a:ext cx="65" cy="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0" name="矩形 69"/>
          <p:cNvSpPr/>
          <p:nvPr/>
        </p:nvSpPr>
        <p:spPr>
          <a:xfrm>
            <a:off x="6374765" y="1236345"/>
            <a:ext cx="5615305" cy="2061210"/>
          </a:xfrm>
          <a:prstGeom prst="rect">
            <a:avLst/>
          </a:prstGeom>
          <a:ln>
            <a:solidFill>
              <a:srgbClr val="FFC000"/>
            </a:solidFill>
          </a:ln>
        </p:spPr>
        <p:txBody>
          <a:bodyPr wrap="square">
            <a:spAutoFit/>
          </a:bodyPr>
          <a:lstStyle/>
          <a:p>
            <a:pPr algn="l">
              <a:spcAft>
                <a:spcPts val="0"/>
              </a:spcAft>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理论依据：有效社会互动的价值基础是信任</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algn="l" fontAlgn="auto">
              <a:lnSpc>
                <a:spcPct val="100000"/>
              </a:lnSpc>
              <a:spcAft>
                <a:spcPts val="0"/>
              </a:spcAft>
              <a:buClr>
                <a:srgbClr val="C00000"/>
              </a:buClr>
              <a:buFont typeface="BatangChe" panose="02030609000101010101" charset="-127"/>
              <a:buChar char="☞"/>
            </a:pPr>
            <a:r>
              <a:rPr lang="zh-CN" altLang="zh-CN" kern="100" dirty="0">
                <a:latin typeface="楷体" panose="02010609060101010101" charset="-122"/>
                <a:ea typeface="楷体" panose="02010609060101010101" charset="-122"/>
                <a:cs typeface="楷体" panose="02010609060101010101" charset="-122"/>
              </a:rPr>
              <a:t>信任、公民参与网络等要素构成社区的“社会资本”，助力获取社区公共物品；</a:t>
            </a:r>
            <a:endParaRPr lang="zh-CN" altLang="zh-CN" kern="100" dirty="0">
              <a:latin typeface="楷体" panose="02010609060101010101" charset="-122"/>
              <a:ea typeface="楷体" panose="02010609060101010101" charset="-122"/>
              <a:cs typeface="楷体" panose="02010609060101010101" charset="-122"/>
            </a:endParaRPr>
          </a:p>
          <a:p>
            <a:pPr marL="342900" indent="-342900" algn="l" fontAlgn="auto">
              <a:lnSpc>
                <a:spcPct val="100000"/>
              </a:lnSpc>
              <a:spcAft>
                <a:spcPts val="0"/>
              </a:spcAft>
              <a:buClr>
                <a:srgbClr val="C00000"/>
              </a:buClr>
              <a:buFont typeface="BatangChe" panose="02030609000101010101" charset="-127"/>
              <a:buChar char="☞"/>
            </a:pPr>
            <a:r>
              <a:rPr lang="zh-CN" altLang="zh-CN" kern="100" dirty="0">
                <a:latin typeface="楷体" panose="02010609060101010101" charset="-122"/>
                <a:ea typeface="楷体" panose="02010609060101010101" charset="-122"/>
                <a:cs typeface="楷体" panose="02010609060101010101" charset="-122"/>
              </a:rPr>
              <a:t>构筑高信任的社会关系是促进社会治理创新的经济基础和精神基石，是社会工作服务开展的前提；</a:t>
            </a:r>
            <a:endParaRPr lang="zh-CN" altLang="zh-CN" kern="100" dirty="0">
              <a:latin typeface="楷体" panose="02010609060101010101" charset="-122"/>
              <a:ea typeface="楷体" panose="02010609060101010101" charset="-122"/>
              <a:cs typeface="楷体" panose="02010609060101010101" charset="-122"/>
            </a:endParaRPr>
          </a:p>
          <a:p>
            <a:pPr marL="342900" indent="-342900" algn="l" fontAlgn="auto">
              <a:lnSpc>
                <a:spcPct val="100000"/>
              </a:lnSpc>
              <a:spcAft>
                <a:spcPts val="0"/>
              </a:spcAft>
              <a:buClr>
                <a:srgbClr val="C00000"/>
              </a:buClr>
              <a:buFont typeface="BatangChe" panose="02030609000101010101" charset="-127"/>
              <a:buChar char="☞"/>
            </a:pPr>
            <a:r>
              <a:rPr lang="zh-CN" altLang="zh-CN" kern="100" dirty="0">
                <a:latin typeface="楷体" panose="02010609060101010101" charset="-122"/>
                <a:ea typeface="楷体" panose="02010609060101010101" charset="-122"/>
                <a:cs typeface="楷体" panose="02010609060101010101" charset="-122"/>
              </a:rPr>
              <a:t>只有高信任，才可能有社区认同、合作一致与相互尊重；而撕裂、没有互信的社会很难协调一致。</a:t>
            </a:r>
            <a:endParaRPr lang="zh-CN" altLang="zh-CN" kern="100" dirty="0">
              <a:latin typeface="楷体" panose="02010609060101010101" charset="-122"/>
              <a:ea typeface="楷体" panose="02010609060101010101" charset="-122"/>
              <a:cs typeface="楷体" panose="02010609060101010101" charset="-122"/>
            </a:endParaRPr>
          </a:p>
        </p:txBody>
      </p:sp>
      <p:sp>
        <p:nvSpPr>
          <p:cNvPr id="71" name="矩形 70"/>
          <p:cNvSpPr/>
          <p:nvPr/>
        </p:nvSpPr>
        <p:spPr>
          <a:xfrm>
            <a:off x="6374130" y="4467860"/>
            <a:ext cx="5615305" cy="2245360"/>
          </a:xfrm>
          <a:prstGeom prst="rect">
            <a:avLst/>
          </a:prstGeom>
          <a:ln>
            <a:solidFill>
              <a:srgbClr val="92D050"/>
            </a:solidFill>
          </a:ln>
        </p:spPr>
        <p:txBody>
          <a:bodyPr wrap="square">
            <a:spAutoFit/>
          </a:bodyPr>
          <a:lstStyle/>
          <a:p>
            <a:pPr marL="285750" indent="-285750" algn="l">
              <a:spcAft>
                <a:spcPts val="0"/>
              </a:spcAft>
              <a:buClr>
                <a:srgbClr val="FFC000"/>
              </a:buClr>
              <a:buFont typeface="Wingdings" panose="05000000000000000000" charset="0"/>
              <a:buChar char="q"/>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有差别地占有社区资源的个人、组织的决策和行为构成复杂的</a:t>
            </a:r>
            <a:r>
              <a:rPr lang="zh-CN" altLang="zh-CN" sz="2000" b="1" kern="100" dirty="0">
                <a:solidFill>
                  <a:srgbClr val="C00000"/>
                </a:solidFill>
                <a:latin typeface="华文中宋" panose="02010600040101010101" charset="-122"/>
                <a:ea typeface="华文中宋" panose="02010600040101010101" charset="-122"/>
                <a:cs typeface="Times New Roman" panose="02020603050405020304" pitchFamily="18" charset="0"/>
              </a:rPr>
              <a:t>网络关系</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或</a:t>
            </a:r>
            <a:r>
              <a:rPr lang="zh-CN" altLang="zh-CN" sz="2000" b="1" kern="100" dirty="0">
                <a:solidFill>
                  <a:srgbClr val="C00000"/>
                </a:solidFill>
                <a:latin typeface="华文中宋" panose="02010600040101010101" charset="-122"/>
                <a:ea typeface="华文中宋" panose="02010600040101010101" charset="-122"/>
                <a:cs typeface="Times New Roman" panose="02020603050405020304" pitchFamily="18" charset="0"/>
              </a:rPr>
              <a:t>连带关系</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；因此，</a:t>
            </a:r>
            <a:r>
              <a:rPr lang="zh-CN" altLang="zh-CN" sz="2000" kern="100" dirty="0">
                <a:latin typeface="楷体" panose="02010609060101010101" charset="-122"/>
                <a:ea typeface="楷体" panose="02010609060101010101" charset="-122"/>
                <a:cs typeface="楷体" panose="02010609060101010101" charset="-122"/>
              </a:rPr>
              <a:t>评价社区治理绩效或目标，最重要的不是</a:t>
            </a:r>
            <a:r>
              <a:rPr lang="zh-CN" altLang="zh-CN" sz="2000" b="1" kern="100" dirty="0">
                <a:solidFill>
                  <a:srgbClr val="C00000"/>
                </a:solidFill>
                <a:latin typeface="楷体" panose="02010609060101010101" charset="-122"/>
                <a:ea typeface="楷体" panose="02010609060101010101" charset="-122"/>
                <a:cs typeface="楷体" panose="02010609060101010101" charset="-122"/>
              </a:rPr>
              <a:t>单纯地解决了什么具体社区问题</a:t>
            </a:r>
            <a:r>
              <a:rPr lang="zh-CN" altLang="zh-CN" sz="2000" kern="100" dirty="0">
                <a:latin typeface="楷体" panose="02010609060101010101" charset="-122"/>
                <a:ea typeface="楷体" panose="02010609060101010101" charset="-122"/>
                <a:cs typeface="楷体" panose="02010609060101010101" charset="-122"/>
              </a:rPr>
              <a:t>，而是看</a:t>
            </a:r>
            <a:r>
              <a:rPr lang="zh-CN" altLang="zh-CN" sz="2000" b="1" kern="100" dirty="0">
                <a:solidFill>
                  <a:srgbClr val="C00000"/>
                </a:solidFill>
                <a:latin typeface="楷体" panose="02010609060101010101" charset="-122"/>
                <a:ea typeface="楷体" panose="02010609060101010101" charset="-122"/>
                <a:cs typeface="楷体" panose="02010609060101010101" charset="-122"/>
              </a:rPr>
              <a:t>是否能够促进信任、互惠规范和协调行动</a:t>
            </a:r>
            <a:r>
              <a:rPr lang="zh-CN" altLang="zh-CN" sz="2000" kern="100" dirty="0">
                <a:latin typeface="楷体" panose="02010609060101010101" charset="-122"/>
                <a:ea typeface="楷体" panose="02010609060101010101" charset="-122"/>
                <a:cs typeface="楷体" panose="02010609060101010101" charset="-122"/>
              </a:rPr>
              <a:t>，构建一种机制以破除个人/个体的非合作性，优化社区的治理生态。</a:t>
            </a:r>
            <a:endParaRPr lang="zh-CN" altLang="zh-CN" sz="2000" kern="100" dirty="0">
              <a:latin typeface="楷体" panose="02010609060101010101" charset="-122"/>
              <a:ea typeface="楷体" panose="02010609060101010101" charset="-122"/>
              <a:cs typeface="楷体" panose="02010609060101010101" charset="-122"/>
            </a:endParaRPr>
          </a:p>
        </p:txBody>
      </p:sp>
      <p:grpSp>
        <p:nvGrpSpPr>
          <p:cNvPr id="5152" name="Group 82"/>
          <p:cNvGrpSpPr>
            <a:grpSpLocks noChangeAspect="1"/>
          </p:cNvGrpSpPr>
          <p:nvPr/>
        </p:nvGrpSpPr>
        <p:grpSpPr bwMode="auto">
          <a:xfrm>
            <a:off x="5394118" y="3690136"/>
            <a:ext cx="745050" cy="504742"/>
            <a:chOff x="3257" y="1765"/>
            <a:chExt cx="772" cy="523"/>
          </a:xfrm>
        </p:grpSpPr>
        <p:sp>
          <p:nvSpPr>
            <p:cNvPr id="5154" name="Freeform 83"/>
            <p:cNvSpPr/>
            <p:nvPr/>
          </p:nvSpPr>
          <p:spPr bwMode="auto">
            <a:xfrm>
              <a:off x="3257" y="1778"/>
              <a:ext cx="659" cy="497"/>
            </a:xfrm>
            <a:custGeom>
              <a:avLst/>
              <a:gdLst>
                <a:gd name="T0" fmla="*/ 420 w 420"/>
                <a:gd name="T1" fmla="*/ 290 h 316"/>
                <a:gd name="T2" fmla="*/ 394 w 420"/>
                <a:gd name="T3" fmla="*/ 316 h 316"/>
                <a:gd name="T4" fmla="*/ 26 w 420"/>
                <a:gd name="T5" fmla="*/ 316 h 316"/>
                <a:gd name="T6" fmla="*/ 0 w 420"/>
                <a:gd name="T7" fmla="*/ 290 h 316"/>
                <a:gd name="T8" fmla="*/ 0 w 420"/>
                <a:gd name="T9" fmla="*/ 26 h 316"/>
                <a:gd name="T10" fmla="*/ 26 w 420"/>
                <a:gd name="T11" fmla="*/ 0 h 316"/>
                <a:gd name="T12" fmla="*/ 394 w 420"/>
                <a:gd name="T13" fmla="*/ 0 h 316"/>
                <a:gd name="T14" fmla="*/ 420 w 420"/>
                <a:gd name="T15" fmla="*/ 26 h 316"/>
                <a:gd name="T16" fmla="*/ 420 w 420"/>
                <a:gd name="T17" fmla="*/ 29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0" h="316">
                  <a:moveTo>
                    <a:pt x="420" y="290"/>
                  </a:moveTo>
                  <a:cubicBezTo>
                    <a:pt x="420" y="304"/>
                    <a:pt x="408" y="316"/>
                    <a:pt x="394" y="316"/>
                  </a:cubicBezTo>
                  <a:cubicBezTo>
                    <a:pt x="26" y="316"/>
                    <a:pt x="26" y="316"/>
                    <a:pt x="26" y="316"/>
                  </a:cubicBezTo>
                  <a:cubicBezTo>
                    <a:pt x="12" y="316"/>
                    <a:pt x="0" y="304"/>
                    <a:pt x="0" y="290"/>
                  </a:cubicBezTo>
                  <a:cubicBezTo>
                    <a:pt x="0" y="26"/>
                    <a:pt x="0" y="26"/>
                    <a:pt x="0" y="26"/>
                  </a:cubicBezTo>
                  <a:cubicBezTo>
                    <a:pt x="0" y="12"/>
                    <a:pt x="12" y="0"/>
                    <a:pt x="26" y="0"/>
                  </a:cubicBezTo>
                  <a:cubicBezTo>
                    <a:pt x="394" y="0"/>
                    <a:pt x="394" y="0"/>
                    <a:pt x="394" y="0"/>
                  </a:cubicBezTo>
                  <a:cubicBezTo>
                    <a:pt x="408" y="0"/>
                    <a:pt x="420" y="12"/>
                    <a:pt x="420" y="26"/>
                  </a:cubicBezTo>
                  <a:lnTo>
                    <a:pt x="420" y="29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5" name="Rectangle 84"/>
            <p:cNvSpPr>
              <a:spLocks noChangeArrowheads="1"/>
            </p:cNvSpPr>
            <p:nvPr/>
          </p:nvSpPr>
          <p:spPr bwMode="auto">
            <a:xfrm>
              <a:off x="3752" y="1816"/>
              <a:ext cx="120" cy="42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56" name="Freeform 85"/>
            <p:cNvSpPr/>
            <p:nvPr/>
          </p:nvSpPr>
          <p:spPr bwMode="auto">
            <a:xfrm>
              <a:off x="3985" y="1778"/>
              <a:ext cx="44" cy="478"/>
            </a:xfrm>
            <a:custGeom>
              <a:avLst/>
              <a:gdLst>
                <a:gd name="T0" fmla="*/ 28 w 28"/>
                <a:gd name="T1" fmla="*/ 291 h 304"/>
                <a:gd name="T2" fmla="*/ 17 w 28"/>
                <a:gd name="T3" fmla="*/ 304 h 304"/>
                <a:gd name="T4" fmla="*/ 15 w 28"/>
                <a:gd name="T5" fmla="*/ 304 h 304"/>
                <a:gd name="T6" fmla="*/ 0 w 28"/>
                <a:gd name="T7" fmla="*/ 291 h 304"/>
                <a:gd name="T8" fmla="*/ 0 w 28"/>
                <a:gd name="T9" fmla="*/ 25 h 304"/>
                <a:gd name="T10" fmla="*/ 14 w 28"/>
                <a:gd name="T11" fmla="*/ 0 h 304"/>
                <a:gd name="T12" fmla="*/ 18 w 28"/>
                <a:gd name="T13" fmla="*/ 0 h 304"/>
                <a:gd name="T14" fmla="*/ 28 w 28"/>
                <a:gd name="T15" fmla="*/ 25 h 304"/>
                <a:gd name="T16" fmla="*/ 28 w 28"/>
                <a:gd name="T17" fmla="*/ 29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04">
                  <a:moveTo>
                    <a:pt x="28" y="291"/>
                  </a:moveTo>
                  <a:cubicBezTo>
                    <a:pt x="28" y="298"/>
                    <a:pt x="24" y="304"/>
                    <a:pt x="17" y="304"/>
                  </a:cubicBezTo>
                  <a:cubicBezTo>
                    <a:pt x="15" y="304"/>
                    <a:pt x="15" y="304"/>
                    <a:pt x="15" y="304"/>
                  </a:cubicBezTo>
                  <a:cubicBezTo>
                    <a:pt x="8" y="304"/>
                    <a:pt x="0" y="298"/>
                    <a:pt x="0" y="291"/>
                  </a:cubicBezTo>
                  <a:cubicBezTo>
                    <a:pt x="0" y="25"/>
                    <a:pt x="0" y="25"/>
                    <a:pt x="0" y="25"/>
                  </a:cubicBezTo>
                  <a:cubicBezTo>
                    <a:pt x="0" y="18"/>
                    <a:pt x="7" y="0"/>
                    <a:pt x="14" y="0"/>
                  </a:cubicBezTo>
                  <a:cubicBezTo>
                    <a:pt x="18" y="0"/>
                    <a:pt x="18" y="0"/>
                    <a:pt x="18" y="0"/>
                  </a:cubicBezTo>
                  <a:cubicBezTo>
                    <a:pt x="25" y="0"/>
                    <a:pt x="28" y="18"/>
                    <a:pt x="28" y="25"/>
                  </a:cubicBezTo>
                  <a:lnTo>
                    <a:pt x="28" y="291"/>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7" name="Freeform 86"/>
            <p:cNvSpPr/>
            <p:nvPr/>
          </p:nvSpPr>
          <p:spPr bwMode="auto">
            <a:xfrm>
              <a:off x="3985" y="2237"/>
              <a:ext cx="44" cy="51"/>
            </a:xfrm>
            <a:custGeom>
              <a:avLst/>
              <a:gdLst>
                <a:gd name="T0" fmla="*/ 28 w 28"/>
                <a:gd name="T1" fmla="*/ 14 h 32"/>
                <a:gd name="T2" fmla="*/ 14 w 28"/>
                <a:gd name="T3" fmla="*/ 0 h 32"/>
                <a:gd name="T4" fmla="*/ 14 w 28"/>
                <a:gd name="T5" fmla="*/ 0 h 32"/>
                <a:gd name="T6" fmla="*/ 0 w 28"/>
                <a:gd name="T7" fmla="*/ 14 h 32"/>
                <a:gd name="T8" fmla="*/ 0 w 28"/>
                <a:gd name="T9" fmla="*/ 18 h 32"/>
                <a:gd name="T10" fmla="*/ 14 w 28"/>
                <a:gd name="T11" fmla="*/ 32 h 32"/>
                <a:gd name="T12" fmla="*/ 14 w 28"/>
                <a:gd name="T13" fmla="*/ 32 h 32"/>
                <a:gd name="T14" fmla="*/ 28 w 28"/>
                <a:gd name="T15" fmla="*/ 18 h 32"/>
                <a:gd name="T16" fmla="*/ 28 w 28"/>
                <a:gd name="T1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2">
                  <a:moveTo>
                    <a:pt x="28" y="14"/>
                  </a:moveTo>
                  <a:cubicBezTo>
                    <a:pt x="28" y="6"/>
                    <a:pt x="22" y="0"/>
                    <a:pt x="14" y="0"/>
                  </a:cubicBezTo>
                  <a:cubicBezTo>
                    <a:pt x="14" y="0"/>
                    <a:pt x="14" y="0"/>
                    <a:pt x="14" y="0"/>
                  </a:cubicBezTo>
                  <a:cubicBezTo>
                    <a:pt x="6" y="0"/>
                    <a:pt x="0" y="6"/>
                    <a:pt x="0" y="14"/>
                  </a:cubicBezTo>
                  <a:cubicBezTo>
                    <a:pt x="0" y="18"/>
                    <a:pt x="0" y="18"/>
                    <a:pt x="0" y="18"/>
                  </a:cubicBezTo>
                  <a:cubicBezTo>
                    <a:pt x="0" y="26"/>
                    <a:pt x="6" y="32"/>
                    <a:pt x="14" y="32"/>
                  </a:cubicBezTo>
                  <a:cubicBezTo>
                    <a:pt x="14" y="32"/>
                    <a:pt x="14" y="32"/>
                    <a:pt x="14" y="32"/>
                  </a:cubicBezTo>
                  <a:cubicBezTo>
                    <a:pt x="22" y="32"/>
                    <a:pt x="28" y="26"/>
                    <a:pt x="28" y="18"/>
                  </a:cubicBezTo>
                  <a:lnTo>
                    <a:pt x="28" y="14"/>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8" name="Freeform 87"/>
            <p:cNvSpPr/>
            <p:nvPr/>
          </p:nvSpPr>
          <p:spPr bwMode="auto">
            <a:xfrm>
              <a:off x="4003" y="1765"/>
              <a:ext cx="7" cy="51"/>
            </a:xfrm>
            <a:custGeom>
              <a:avLst/>
              <a:gdLst>
                <a:gd name="T0" fmla="*/ 4 w 4"/>
                <a:gd name="T1" fmla="*/ 30 h 32"/>
                <a:gd name="T2" fmla="*/ 2 w 4"/>
                <a:gd name="T3" fmla="*/ 32 h 32"/>
                <a:gd name="T4" fmla="*/ 2 w 4"/>
                <a:gd name="T5" fmla="*/ 32 h 32"/>
                <a:gd name="T6" fmla="*/ 0 w 4"/>
                <a:gd name="T7" fmla="*/ 30 h 32"/>
                <a:gd name="T8" fmla="*/ 0 w 4"/>
                <a:gd name="T9" fmla="*/ 2 h 32"/>
                <a:gd name="T10" fmla="*/ 2 w 4"/>
                <a:gd name="T11" fmla="*/ 0 h 32"/>
                <a:gd name="T12" fmla="*/ 2 w 4"/>
                <a:gd name="T13" fmla="*/ 0 h 32"/>
                <a:gd name="T14" fmla="*/ 4 w 4"/>
                <a:gd name="T15" fmla="*/ 2 h 32"/>
                <a:gd name="T16" fmla="*/ 4 w 4"/>
                <a:gd name="T17"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2">
                  <a:moveTo>
                    <a:pt x="4" y="30"/>
                  </a:moveTo>
                  <a:cubicBezTo>
                    <a:pt x="4" y="31"/>
                    <a:pt x="3" y="32"/>
                    <a:pt x="2" y="32"/>
                  </a:cubicBezTo>
                  <a:cubicBezTo>
                    <a:pt x="2" y="32"/>
                    <a:pt x="2" y="32"/>
                    <a:pt x="2" y="32"/>
                  </a:cubicBezTo>
                  <a:cubicBezTo>
                    <a:pt x="1" y="32"/>
                    <a:pt x="0" y="31"/>
                    <a:pt x="0" y="30"/>
                  </a:cubicBezTo>
                  <a:cubicBezTo>
                    <a:pt x="0" y="2"/>
                    <a:pt x="0" y="2"/>
                    <a:pt x="0" y="2"/>
                  </a:cubicBezTo>
                  <a:cubicBezTo>
                    <a:pt x="0" y="1"/>
                    <a:pt x="1" y="0"/>
                    <a:pt x="2" y="0"/>
                  </a:cubicBezTo>
                  <a:cubicBezTo>
                    <a:pt x="2" y="0"/>
                    <a:pt x="2" y="0"/>
                    <a:pt x="2" y="0"/>
                  </a:cubicBezTo>
                  <a:cubicBezTo>
                    <a:pt x="3" y="0"/>
                    <a:pt x="4" y="1"/>
                    <a:pt x="4" y="2"/>
                  </a:cubicBezTo>
                  <a:lnTo>
                    <a:pt x="4" y="30"/>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5" name="矩形 134"/>
          <p:cNvSpPr/>
          <p:nvPr/>
        </p:nvSpPr>
        <p:spPr>
          <a:xfrm>
            <a:off x="6374765" y="3366135"/>
            <a:ext cx="5614670" cy="1014730"/>
          </a:xfrm>
          <a:prstGeom prst="rect">
            <a:avLst/>
          </a:prstGeom>
          <a:ln>
            <a:solidFill>
              <a:srgbClr val="7030A0"/>
            </a:solidFill>
          </a:ln>
        </p:spPr>
        <p:txBody>
          <a:bodyPr wrap="square">
            <a:spAutoFit/>
          </a:bodyPr>
          <a:lstStyle/>
          <a:p>
            <a:pPr marL="342900" indent="-342900" algn="l">
              <a:spcAft>
                <a:spcPts val="0"/>
              </a:spcAft>
              <a:buClr>
                <a:srgbClr val="00B050"/>
              </a:buClr>
              <a:buFont typeface="Wingdings" panose="05000000000000000000" charset="0"/>
              <a:buChar char="m"/>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实现社会治理格局向共建共治共享的方向重构，</a:t>
            </a:r>
            <a:r>
              <a:rPr lang="zh-CN" altLang="zh-CN" sz="2000" kern="100" dirty="0">
                <a:latin typeface="楷体" panose="02010609060101010101" charset="-122"/>
                <a:ea typeface="楷体" panose="02010609060101010101" charset="-122"/>
                <a:cs typeface="Times New Roman" panose="02020603050405020304" pitchFamily="18" charset="0"/>
              </a:rPr>
              <a:t>应该从增进社会资本入手，透过一种社区利益主体参与的网络来实现社区信任与合作；</a:t>
            </a:r>
            <a:endParaRPr lang="zh-CN" altLang="zh-CN" sz="2000" kern="100" dirty="0">
              <a:latin typeface="楷体" panose="02010609060101010101" charset="-122"/>
              <a:ea typeface="楷体" panose="02010609060101010101" charset="-122"/>
              <a:cs typeface="Times New Roman" panose="02020603050405020304" pitchFamily="18" charset="0"/>
            </a:endParaRPr>
          </a:p>
        </p:txBody>
      </p:sp>
      <p:sp>
        <p:nvSpPr>
          <p:cNvPr id="6" name="文本框 5"/>
          <p:cNvSpPr txBox="1"/>
          <p:nvPr/>
        </p:nvSpPr>
        <p:spPr>
          <a:xfrm>
            <a:off x="1059180" y="3105785"/>
            <a:ext cx="2740660" cy="1076325"/>
          </a:xfrm>
          <a:prstGeom prst="rect">
            <a:avLst/>
          </a:prstGeom>
          <a:solidFill>
            <a:schemeClr val="accent6">
              <a:lumMod val="40000"/>
              <a:lumOff val="60000"/>
            </a:schemeClr>
          </a:solidFill>
          <a:ln w="12700" cmpd="sng">
            <a:solidFill>
              <a:srgbClr val="00B050"/>
            </a:solidFill>
            <a:prstDash val="sysDot"/>
          </a:ln>
        </p:spPr>
        <p:txBody>
          <a:bodyPr wrap="square" rtlCol="0" anchor="t">
            <a:spAutoFit/>
          </a:bodyPr>
          <a:lstStyle/>
          <a:p>
            <a:r>
              <a:rPr sz="3200">
                <a:latin typeface="Times New Roman" panose="02020603050405020304" pitchFamily="18" charset="0"/>
                <a:cs typeface="Times New Roman" panose="02020603050405020304" pitchFamily="18" charset="0"/>
              </a:rPr>
              <a:t>打造“宜治”的社区治理生态</a:t>
            </a:r>
            <a:endParaRPr sz="3200">
              <a:latin typeface="Times New Roman" panose="02020603050405020304" pitchFamily="18" charset="0"/>
              <a:cs typeface="Times New Roman" panose="02020603050405020304" pitchFamily="18" charset="0"/>
            </a:endParaRPr>
          </a:p>
        </p:txBody>
      </p:sp>
      <p:sp>
        <p:nvSpPr>
          <p:cNvPr id="8" name="虚尾箭头 7"/>
          <p:cNvSpPr/>
          <p:nvPr/>
        </p:nvSpPr>
        <p:spPr>
          <a:xfrm>
            <a:off x="3905885" y="3355340"/>
            <a:ext cx="1229360" cy="577850"/>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形标注 10"/>
          <p:cNvSpPr/>
          <p:nvPr/>
        </p:nvSpPr>
        <p:spPr>
          <a:xfrm>
            <a:off x="1283970" y="1267460"/>
            <a:ext cx="3575050" cy="1641475"/>
          </a:xfrm>
          <a:prstGeom prst="wedgeEllipse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社区治理需要基于参与主体的“平等”和清晰的“角色定位”，来创造并累积一种以信任为内核的社会资本</a:t>
            </a:r>
            <a:endParaRPr lang="zh-CN" altLang="en-US"/>
          </a:p>
        </p:txBody>
      </p:sp>
      <p:sp>
        <p:nvSpPr>
          <p:cNvPr id="12" name="流程图: 摘录 11"/>
          <p:cNvSpPr/>
          <p:nvPr/>
        </p:nvSpPr>
        <p:spPr>
          <a:xfrm>
            <a:off x="1492250" y="4205605"/>
            <a:ext cx="694055" cy="1405890"/>
          </a:xfrm>
          <a:prstGeom prst="flowChartExtra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283970" y="5765800"/>
            <a:ext cx="1907540" cy="460375"/>
          </a:xfrm>
          <a:prstGeom prst="rect">
            <a:avLst/>
          </a:prstGeom>
          <a:noFill/>
        </p:spPr>
        <p:txBody>
          <a:bodyPr wrap="square" rtlCol="0" anchor="t">
            <a:spAutoFit/>
          </a:bodyPr>
          <a:lstStyle/>
          <a:p>
            <a:pPr algn="ctr"/>
            <a:r>
              <a:rPr lang="zh-CN" altLang="en-US" sz="2400" b="1" i="1">
                <a:solidFill>
                  <a:srgbClr val="C00000"/>
                </a:solidFill>
                <a:latin typeface="华文楷体" panose="02010600040101010101" charset="-122"/>
                <a:ea typeface="华文楷体" panose="02010600040101010101" charset="-122"/>
                <a:sym typeface="+mn-ea"/>
              </a:rPr>
              <a:t>三社联动？</a:t>
            </a:r>
            <a:endParaRPr lang="zh-CN" altLang="en-US" sz="2400" b="1" i="1">
              <a:solidFill>
                <a:srgbClr val="C00000"/>
              </a:solidFill>
              <a:latin typeface="华文楷体" panose="02010600040101010101" charset="-122"/>
              <a:ea typeface="华文楷体" panose="02010600040101010101" charset="-122"/>
              <a:sym typeface="+mn-ea"/>
            </a:endParaRPr>
          </a:p>
        </p:txBody>
      </p:sp>
      <p:sp>
        <p:nvSpPr>
          <p:cNvPr id="16" name="流程图: 摘录 15"/>
          <p:cNvSpPr/>
          <p:nvPr/>
        </p:nvSpPr>
        <p:spPr>
          <a:xfrm>
            <a:off x="2186940" y="4400550"/>
            <a:ext cx="430530" cy="1207770"/>
          </a:xfrm>
          <a:prstGeom prst="flowChartExtra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摘录 16"/>
          <p:cNvSpPr/>
          <p:nvPr/>
        </p:nvSpPr>
        <p:spPr>
          <a:xfrm>
            <a:off x="2620010" y="4403725"/>
            <a:ext cx="430530" cy="1207770"/>
          </a:xfrm>
          <a:prstGeom prst="flowChartExtra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1+#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135"/>
                                        </p:tgtEl>
                                        <p:attrNameLst>
                                          <p:attrName>style.visibility</p:attrName>
                                        </p:attrNameLst>
                                      </p:cBhvr>
                                      <p:to>
                                        <p:strVal val="visible"/>
                                      </p:to>
                                    </p:set>
                                    <p:anim calcmode="lin" valueType="num">
                                      <p:cBhvr additive="base">
                                        <p:cTn id="25" dur="500" fill="hold"/>
                                        <p:tgtEl>
                                          <p:spTgt spid="135"/>
                                        </p:tgtEl>
                                        <p:attrNameLst>
                                          <p:attrName>ppt_x</p:attrName>
                                        </p:attrNameLst>
                                      </p:cBhvr>
                                      <p:tavLst>
                                        <p:tav tm="0">
                                          <p:val>
                                            <p:strVal val="1+#ppt_w/2"/>
                                          </p:val>
                                        </p:tav>
                                        <p:tav tm="100000">
                                          <p:val>
                                            <p:strVal val="#ppt_x"/>
                                          </p:val>
                                        </p:tav>
                                      </p:tavLst>
                                    </p:anim>
                                    <p:anim calcmode="lin" valueType="num">
                                      <p:cBhvr additive="base">
                                        <p:cTn id="26" dur="500" fill="hold"/>
                                        <p:tgtEl>
                                          <p:spTgt spid="13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152"/>
                                        </p:tgtEl>
                                        <p:attrNameLst>
                                          <p:attrName>style.visibility</p:attrName>
                                        </p:attrNameLst>
                                      </p:cBhvr>
                                      <p:to>
                                        <p:strVal val="visible"/>
                                      </p:to>
                                    </p:set>
                                    <p:anim calcmode="lin" valueType="num">
                                      <p:cBhvr additive="base">
                                        <p:cTn id="29" dur="500" fill="hold"/>
                                        <p:tgtEl>
                                          <p:spTgt spid="5152"/>
                                        </p:tgtEl>
                                        <p:attrNameLst>
                                          <p:attrName>ppt_x</p:attrName>
                                        </p:attrNameLst>
                                      </p:cBhvr>
                                      <p:tavLst>
                                        <p:tav tm="0">
                                          <p:val>
                                            <p:strVal val="1+#ppt_w/2"/>
                                          </p:val>
                                        </p:tav>
                                        <p:tav tm="100000">
                                          <p:val>
                                            <p:strVal val="#ppt_x"/>
                                          </p:val>
                                        </p:tav>
                                      </p:tavLst>
                                    </p:anim>
                                    <p:anim calcmode="lin" valueType="num">
                                      <p:cBhvr additive="base">
                                        <p:cTn id="30" dur="500" fill="hold"/>
                                        <p:tgtEl>
                                          <p:spTgt spid="5152"/>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500" fill="hold"/>
                                        <p:tgtEl>
                                          <p:spTgt spid="71"/>
                                        </p:tgtEl>
                                        <p:attrNameLst>
                                          <p:attrName>ppt_x</p:attrName>
                                        </p:attrNameLst>
                                      </p:cBhvr>
                                      <p:tavLst>
                                        <p:tav tm="0">
                                          <p:val>
                                            <p:strVal val="1+#ppt_w/2"/>
                                          </p:val>
                                        </p:tav>
                                        <p:tav tm="100000">
                                          <p:val>
                                            <p:strVal val="#ppt_x"/>
                                          </p:val>
                                        </p:tav>
                                      </p:tavLst>
                                    </p:anim>
                                    <p:anim calcmode="lin" valueType="num">
                                      <p:cBhvr additive="base">
                                        <p:cTn id="35" dur="500" fill="hold"/>
                                        <p:tgtEl>
                                          <p:spTgt spid="71"/>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fill="hold"/>
                                        <p:tgtEl>
                                          <p:spTgt spid="60"/>
                                        </p:tgtEl>
                                        <p:attrNameLst>
                                          <p:attrName>ppt_x</p:attrName>
                                        </p:attrNameLst>
                                      </p:cBhvr>
                                      <p:tavLst>
                                        <p:tav tm="0">
                                          <p:val>
                                            <p:strVal val="1+#ppt_w/2"/>
                                          </p:val>
                                        </p:tav>
                                        <p:tav tm="100000">
                                          <p:val>
                                            <p:strVal val="#ppt_x"/>
                                          </p:val>
                                        </p:tav>
                                      </p:tavLst>
                                    </p:anim>
                                    <p:anim calcmode="lin" valueType="num">
                                      <p:cBhvr additive="base">
                                        <p:cTn id="39"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0" grpId="0" bldLvl="0" animBg="1"/>
      <p:bldP spid="71" grpId="0" bldLvl="0" animBg="1"/>
      <p:bldP spid="135"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008239" y="2389239"/>
            <a:ext cx="2079522" cy="2079522"/>
            <a:chOff x="2008239" y="2389239"/>
            <a:chExt cx="2079522" cy="2079522"/>
          </a:xfrm>
        </p:grpSpPr>
        <p:grpSp>
          <p:nvGrpSpPr>
            <p:cNvPr id="42" name="组合 41"/>
            <p:cNvGrpSpPr/>
            <p:nvPr/>
          </p:nvGrpSpPr>
          <p:grpSpPr>
            <a:xfrm>
              <a:off x="2008239" y="2389239"/>
              <a:ext cx="2079522" cy="2079522"/>
              <a:chOff x="7772400" y="3775587"/>
              <a:chExt cx="2079522" cy="2079522"/>
            </a:xfrm>
            <a:solidFill>
              <a:schemeClr val="bg1"/>
            </a:solidFill>
          </p:grpSpPr>
          <p:sp>
            <p:nvSpPr>
              <p:cNvPr id="37" name="空心弧 36"/>
              <p:cNvSpPr/>
              <p:nvPr/>
            </p:nvSpPr>
            <p:spPr>
              <a:xfrm>
                <a:off x="7875639" y="3878826"/>
                <a:ext cx="1873045" cy="1873045"/>
              </a:xfrm>
              <a:prstGeom prst="blockArc">
                <a:avLst>
                  <a:gd name="adj1" fmla="val 2593583"/>
                  <a:gd name="adj2" fmla="val 838475"/>
                  <a:gd name="adj3" fmla="val 455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空心弧 39"/>
              <p:cNvSpPr/>
              <p:nvPr/>
            </p:nvSpPr>
            <p:spPr>
              <a:xfrm flipH="1">
                <a:off x="7812957" y="3816144"/>
                <a:ext cx="1998408" cy="1998408"/>
              </a:xfrm>
              <a:prstGeom prst="blockArc">
                <a:avLst>
                  <a:gd name="adj1" fmla="val 14449133"/>
                  <a:gd name="adj2" fmla="val 13621727"/>
                  <a:gd name="adj3" fmla="val 969"/>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空心弧 40"/>
              <p:cNvSpPr/>
              <p:nvPr/>
            </p:nvSpPr>
            <p:spPr>
              <a:xfrm flipV="1">
                <a:off x="7772400" y="3775587"/>
                <a:ext cx="2079522" cy="2079522"/>
              </a:xfrm>
              <a:prstGeom prst="blockArc">
                <a:avLst>
                  <a:gd name="adj1" fmla="val 2201999"/>
                  <a:gd name="adj2" fmla="val 1076694"/>
                  <a:gd name="adj3" fmla="val 433"/>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3" name="文本框 42"/>
            <p:cNvSpPr txBox="1"/>
            <p:nvPr/>
          </p:nvSpPr>
          <p:spPr>
            <a:xfrm>
              <a:off x="2415173" y="2705725"/>
              <a:ext cx="1313180" cy="1446550"/>
            </a:xfrm>
            <a:prstGeom prst="rect">
              <a:avLst/>
            </a:prstGeom>
            <a:noFill/>
          </p:spPr>
          <p:txBody>
            <a:bodyPr wrap="none" rtlCol="0">
              <a:spAutoFit/>
            </a:bodyPr>
            <a:lstStyle/>
            <a:p>
              <a:r>
                <a:rPr lang="en-US" altLang="zh-CN" sz="8800" b="1" dirty="0" smtClean="0">
                  <a:solidFill>
                    <a:schemeClr val="bg1"/>
                  </a:solidFill>
                  <a:latin typeface="Times New Roman" panose="02020603050405020304" pitchFamily="18" charset="0"/>
                  <a:cs typeface="Times New Roman" panose="02020603050405020304" pitchFamily="18" charset="0"/>
                </a:rPr>
                <a:t>03</a:t>
              </a:r>
              <a:endParaRPr lang="zh-CN" altLang="en-US" sz="8800" b="1" dirty="0">
                <a:solidFill>
                  <a:schemeClr val="bg1"/>
                </a:solidFill>
                <a:latin typeface="Times New Roman" panose="02020603050405020304" pitchFamily="18" charset="0"/>
                <a:cs typeface="Times New Roman" panose="02020603050405020304" pitchFamily="18" charset="0"/>
              </a:endParaRPr>
            </a:p>
          </p:txBody>
        </p:sp>
      </p:grpSp>
      <p:grpSp>
        <p:nvGrpSpPr>
          <p:cNvPr id="49" name="组合 48"/>
          <p:cNvGrpSpPr/>
          <p:nvPr/>
        </p:nvGrpSpPr>
        <p:grpSpPr>
          <a:xfrm>
            <a:off x="6618518" y="1126210"/>
            <a:ext cx="4822371" cy="103239"/>
            <a:chOff x="6618518" y="1126210"/>
            <a:chExt cx="4822371" cy="103239"/>
          </a:xfrm>
        </p:grpSpPr>
        <p:sp>
          <p:nvSpPr>
            <p:cNvPr id="44" name="矩形 43"/>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flipV="1">
              <a:off x="8601825" y="1204048"/>
              <a:ext cx="2839064"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6621796" y="549275"/>
            <a:ext cx="4674235" cy="583565"/>
          </a:xfrm>
          <a:prstGeom prst="rect">
            <a:avLst/>
          </a:prstGeom>
          <a:noFill/>
        </p:spPr>
        <p:txBody>
          <a:bodyPr wrap="none" rtlCol="0">
            <a:spAutoFit/>
          </a:bodyPr>
          <a:lstStyle/>
          <a:p>
            <a:pPr algn="l"/>
            <a:r>
              <a:rPr lang="zh-CN" altLang="en-US" sz="3200" b="1" dirty="0">
                <a:latin typeface="方正正中黑简体" panose="02000000000000000000" pitchFamily="2" charset="-122"/>
                <a:ea typeface="方正正中黑简体" panose="02000000000000000000" pitchFamily="2" charset="-122"/>
              </a:rPr>
              <a:t>三、团结坝社区治理实践</a:t>
            </a:r>
            <a:endParaRPr lang="zh-CN" altLang="en-US" sz="3200" b="1" dirty="0">
              <a:latin typeface="方正正中黑简体" panose="02000000000000000000" pitchFamily="2" charset="-122"/>
              <a:ea typeface="方正正中黑简体" panose="02000000000000000000" pitchFamily="2" charset="-122"/>
            </a:endParaRPr>
          </a:p>
        </p:txBody>
      </p:sp>
      <p:sp>
        <p:nvSpPr>
          <p:cNvPr id="48" name="任意多边形 47"/>
          <p:cNvSpPr/>
          <p:nvPr/>
        </p:nvSpPr>
        <p:spPr>
          <a:xfrm rot="5158199">
            <a:off x="8432337" y="1327024"/>
            <a:ext cx="1956145" cy="2990072"/>
          </a:xfrm>
          <a:custGeom>
            <a:avLst/>
            <a:gdLst>
              <a:gd name="connsiteX0" fmla="*/ 1424 w 1956145"/>
              <a:gd name="connsiteY0" fmla="*/ 2450493 h 2990072"/>
              <a:gd name="connsiteX1" fmla="*/ 407430 w 1956145"/>
              <a:gd name="connsiteY1" fmla="*/ 1207830 h 2990072"/>
              <a:gd name="connsiteX2" fmla="*/ 1629962 w 1956145"/>
              <a:gd name="connsiteY2" fmla="*/ 105749 h 2990072"/>
              <a:gd name="connsiteX3" fmla="*/ 1681207 w 1956145"/>
              <a:gd name="connsiteY3" fmla="*/ 99634 h 2990072"/>
              <a:gd name="connsiteX4" fmla="*/ 1568529 w 1956145"/>
              <a:gd name="connsiteY4" fmla="*/ 0 h 2990072"/>
              <a:gd name="connsiteX5" fmla="*/ 1765515 w 1956145"/>
              <a:gd name="connsiteY5" fmla="*/ 0 h 2990072"/>
              <a:gd name="connsiteX6" fmla="*/ 1956145 w 1956145"/>
              <a:gd name="connsiteY6" fmla="*/ 168562 h 2990072"/>
              <a:gd name="connsiteX7" fmla="*/ 1765515 w 1956145"/>
              <a:gd name="connsiteY7" fmla="*/ 337124 h 2990072"/>
              <a:gd name="connsiteX8" fmla="*/ 1568529 w 1956145"/>
              <a:gd name="connsiteY8" fmla="*/ 337124 h 2990072"/>
              <a:gd name="connsiteX9" fmla="*/ 1669746 w 1956145"/>
              <a:gd name="connsiteY9" fmla="*/ 247624 h 2990072"/>
              <a:gd name="connsiteX10" fmla="*/ 1523944 w 1956145"/>
              <a:gd name="connsiteY10" fmla="*/ 285515 h 2990072"/>
              <a:gd name="connsiteX11" fmla="*/ 538184 w 1956145"/>
              <a:gd name="connsiteY11" fmla="*/ 1288356 h 2990072"/>
              <a:gd name="connsiteX12" fmla="*/ 209630 w 1956145"/>
              <a:gd name="connsiteY12" fmla="*/ 2860825 h 2990072"/>
              <a:gd name="connsiteX13" fmla="*/ 112999 w 1956145"/>
              <a:gd name="connsiteY13" fmla="*/ 2990072 h 2990072"/>
              <a:gd name="connsiteX14" fmla="*/ 1424 w 1956145"/>
              <a:gd name="connsiteY14" fmla="*/ 2450493 h 299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6145" h="2990072">
                <a:moveTo>
                  <a:pt x="1424" y="2450493"/>
                </a:moveTo>
                <a:cubicBezTo>
                  <a:pt x="16891" y="2086875"/>
                  <a:pt x="157989" y="1637770"/>
                  <a:pt x="407430" y="1207830"/>
                </a:cubicBezTo>
                <a:cubicBezTo>
                  <a:pt x="759357" y="601241"/>
                  <a:pt x="1241513" y="178446"/>
                  <a:pt x="1629962" y="105749"/>
                </a:cubicBezTo>
                <a:lnTo>
                  <a:pt x="1681207" y="99634"/>
                </a:lnTo>
                <a:lnTo>
                  <a:pt x="1568529" y="0"/>
                </a:lnTo>
                <a:lnTo>
                  <a:pt x="1765515" y="0"/>
                </a:lnTo>
                <a:lnTo>
                  <a:pt x="1956145" y="168562"/>
                </a:lnTo>
                <a:lnTo>
                  <a:pt x="1765515" y="337124"/>
                </a:lnTo>
                <a:lnTo>
                  <a:pt x="1568529" y="337124"/>
                </a:lnTo>
                <a:lnTo>
                  <a:pt x="1669746" y="247624"/>
                </a:lnTo>
                <a:lnTo>
                  <a:pt x="1523944" y="285515"/>
                </a:lnTo>
                <a:cubicBezTo>
                  <a:pt x="1209152" y="407480"/>
                  <a:pt x="830693" y="782324"/>
                  <a:pt x="538184" y="1288356"/>
                </a:cubicBezTo>
                <a:cubicBezTo>
                  <a:pt x="184329" y="1900516"/>
                  <a:pt x="49711" y="2544802"/>
                  <a:pt x="209630" y="2860825"/>
                </a:cubicBezTo>
                <a:lnTo>
                  <a:pt x="112999" y="2990072"/>
                </a:lnTo>
                <a:cubicBezTo>
                  <a:pt x="28090" y="2856058"/>
                  <a:pt x="-7856" y="2668663"/>
                  <a:pt x="1424" y="2450493"/>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任意多边形 50"/>
          <p:cNvSpPr/>
          <p:nvPr/>
        </p:nvSpPr>
        <p:spPr>
          <a:xfrm rot="16441801" flipV="1">
            <a:off x="7893134" y="2798883"/>
            <a:ext cx="1717771" cy="3148943"/>
          </a:xfrm>
          <a:custGeom>
            <a:avLst/>
            <a:gdLst>
              <a:gd name="connsiteX0" fmla="*/ 1717771 w 1717771"/>
              <a:gd name="connsiteY0" fmla="*/ 2980381 h 3148943"/>
              <a:gd name="connsiteX1" fmla="*/ 1527141 w 1717771"/>
              <a:gd name="connsiteY1" fmla="*/ 2811819 h 3148943"/>
              <a:gd name="connsiteX2" fmla="*/ 1330155 w 1717771"/>
              <a:gd name="connsiteY2" fmla="*/ 2811819 h 3148943"/>
              <a:gd name="connsiteX3" fmla="*/ 1424999 w 1717771"/>
              <a:gd name="connsiteY3" fmla="*/ 2895684 h 3148943"/>
              <a:gd name="connsiteX4" fmla="*/ 1363943 w 1717771"/>
              <a:gd name="connsiteY4" fmla="*/ 2884798 h 3148943"/>
              <a:gd name="connsiteX5" fmla="*/ 384281 w 1717771"/>
              <a:gd name="connsiteY5" fmla="*/ 1706544 h 3148943"/>
              <a:gd name="connsiteX6" fmla="*/ 240957 w 1717771"/>
              <a:gd name="connsiteY6" fmla="*/ 142041 h 3148943"/>
              <a:gd name="connsiteX7" fmla="*/ 156318 w 1717771"/>
              <a:gd name="connsiteY7" fmla="*/ 0 h 3148943"/>
              <a:gd name="connsiteX8" fmla="*/ 244693 w 1717771"/>
              <a:gd name="connsiteY8" fmla="*/ 1770694 h 3148943"/>
              <a:gd name="connsiteX9" fmla="*/ 1385556 w 1717771"/>
              <a:gd name="connsiteY9" fmla="*/ 3040103 h 3148943"/>
              <a:gd name="connsiteX10" fmla="*/ 1445858 w 1717771"/>
              <a:gd name="connsiteY10" fmla="*/ 3046634 h 3148943"/>
              <a:gd name="connsiteX11" fmla="*/ 1330155 w 1717771"/>
              <a:gd name="connsiteY11" fmla="*/ 3148943 h 3148943"/>
              <a:gd name="connsiteX12" fmla="*/ 1527141 w 1717771"/>
              <a:gd name="connsiteY12" fmla="*/ 3148943 h 3148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7771" h="3148943">
                <a:moveTo>
                  <a:pt x="1717771" y="2980381"/>
                </a:moveTo>
                <a:lnTo>
                  <a:pt x="1527141" y="2811819"/>
                </a:lnTo>
                <a:lnTo>
                  <a:pt x="1330155" y="2811819"/>
                </a:lnTo>
                <a:lnTo>
                  <a:pt x="1424999" y="2895684"/>
                </a:lnTo>
                <a:lnTo>
                  <a:pt x="1363943" y="2884798"/>
                </a:lnTo>
                <a:cubicBezTo>
                  <a:pt x="1036840" y="2799814"/>
                  <a:pt x="641720" y="2333847"/>
                  <a:pt x="384281" y="1706544"/>
                </a:cubicBezTo>
                <a:cubicBezTo>
                  <a:pt x="129754" y="1086336"/>
                  <a:pt x="72134" y="457364"/>
                  <a:pt x="240957" y="142041"/>
                </a:cubicBezTo>
                <a:lnTo>
                  <a:pt x="156318" y="0"/>
                </a:lnTo>
                <a:cubicBezTo>
                  <a:pt x="-81139" y="349349"/>
                  <a:pt x="-45221" y="1068992"/>
                  <a:pt x="244693" y="1770694"/>
                </a:cubicBezTo>
                <a:cubicBezTo>
                  <a:pt x="531281" y="2464342"/>
                  <a:pt x="993062" y="2967071"/>
                  <a:pt x="1385556" y="3040103"/>
                </a:cubicBezTo>
                <a:lnTo>
                  <a:pt x="1445858" y="3046634"/>
                </a:lnTo>
                <a:lnTo>
                  <a:pt x="1330155" y="3148943"/>
                </a:lnTo>
                <a:lnTo>
                  <a:pt x="1527141" y="3148943"/>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矩形 53"/>
          <p:cNvSpPr/>
          <p:nvPr/>
        </p:nvSpPr>
        <p:spPr>
          <a:xfrm>
            <a:off x="9909810" y="1498600"/>
            <a:ext cx="1745615" cy="1014730"/>
          </a:xfrm>
          <a:prstGeom prst="rect">
            <a:avLst/>
          </a:prstGeom>
        </p:spPr>
        <p:txBody>
          <a:bodyPr wrap="square">
            <a:spAutoFit/>
          </a:bodyPr>
          <a:lstStyle/>
          <a:p>
            <a:pPr algn="l"/>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3.1 团结坝社区的历史变迁及治理背景</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nvGrpSpPr>
          <p:cNvPr id="15" name="Group 4"/>
          <p:cNvGrpSpPr>
            <a:grpSpLocks noChangeAspect="1"/>
          </p:cNvGrpSpPr>
          <p:nvPr/>
        </p:nvGrpSpPr>
        <p:grpSpPr bwMode="auto">
          <a:xfrm>
            <a:off x="9616121" y="1563597"/>
            <a:ext cx="293972" cy="270390"/>
            <a:chOff x="4171" y="2445"/>
            <a:chExt cx="1097" cy="1009"/>
          </a:xfrm>
        </p:grpSpPr>
        <p:sp>
          <p:nvSpPr>
            <p:cNvPr id="17" name="Freeform 5"/>
            <p:cNvSpPr/>
            <p:nvPr/>
          </p:nvSpPr>
          <p:spPr bwMode="auto">
            <a:xfrm>
              <a:off x="4171" y="2495"/>
              <a:ext cx="830" cy="959"/>
            </a:xfrm>
            <a:custGeom>
              <a:avLst/>
              <a:gdLst>
                <a:gd name="T0" fmla="*/ 313 w 349"/>
                <a:gd name="T1" fmla="*/ 265 h 403"/>
                <a:gd name="T2" fmla="*/ 265 w 349"/>
                <a:gd name="T3" fmla="*/ 236 h 403"/>
                <a:gd name="T4" fmla="*/ 255 w 349"/>
                <a:gd name="T5" fmla="*/ 227 h 403"/>
                <a:gd name="T6" fmla="*/ 255 w 349"/>
                <a:gd name="T7" fmla="*/ 213 h 403"/>
                <a:gd name="T8" fmla="*/ 281 w 349"/>
                <a:gd name="T9" fmla="*/ 116 h 403"/>
                <a:gd name="T10" fmla="*/ 173 w 349"/>
                <a:gd name="T11" fmla="*/ 1 h 403"/>
                <a:gd name="T12" fmla="*/ 67 w 349"/>
                <a:gd name="T13" fmla="*/ 118 h 403"/>
                <a:gd name="T14" fmla="*/ 94 w 349"/>
                <a:gd name="T15" fmla="*/ 214 h 403"/>
                <a:gd name="T16" fmla="*/ 94 w 349"/>
                <a:gd name="T17" fmla="*/ 228 h 403"/>
                <a:gd name="T18" fmla="*/ 84 w 349"/>
                <a:gd name="T19" fmla="*/ 237 h 403"/>
                <a:gd name="T20" fmla="*/ 0 w 349"/>
                <a:gd name="T21" fmla="*/ 350 h 403"/>
                <a:gd name="T22" fmla="*/ 0 w 349"/>
                <a:gd name="T23" fmla="*/ 360 h 403"/>
                <a:gd name="T24" fmla="*/ 44 w 349"/>
                <a:gd name="T25" fmla="*/ 403 h 403"/>
                <a:gd name="T26" fmla="*/ 305 w 349"/>
                <a:gd name="T27" fmla="*/ 403 h 403"/>
                <a:gd name="T28" fmla="*/ 336 w 349"/>
                <a:gd name="T29" fmla="*/ 390 h 403"/>
                <a:gd name="T30" fmla="*/ 348 w 349"/>
                <a:gd name="T31" fmla="*/ 359 h 403"/>
                <a:gd name="T32" fmla="*/ 348 w 349"/>
                <a:gd name="T33" fmla="*/ 347 h 403"/>
                <a:gd name="T34" fmla="*/ 313 w 349"/>
                <a:gd name="T35" fmla="*/ 26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403">
                  <a:moveTo>
                    <a:pt x="313" y="265"/>
                  </a:moveTo>
                  <a:cubicBezTo>
                    <a:pt x="300" y="251"/>
                    <a:pt x="283" y="241"/>
                    <a:pt x="265" y="236"/>
                  </a:cubicBezTo>
                  <a:cubicBezTo>
                    <a:pt x="261" y="235"/>
                    <a:pt x="257" y="231"/>
                    <a:pt x="255" y="227"/>
                  </a:cubicBezTo>
                  <a:cubicBezTo>
                    <a:pt x="253" y="223"/>
                    <a:pt x="253" y="217"/>
                    <a:pt x="255" y="213"/>
                  </a:cubicBezTo>
                  <a:cubicBezTo>
                    <a:pt x="272" y="182"/>
                    <a:pt x="281" y="145"/>
                    <a:pt x="281" y="116"/>
                  </a:cubicBezTo>
                  <a:cubicBezTo>
                    <a:pt x="281" y="52"/>
                    <a:pt x="232" y="0"/>
                    <a:pt x="173" y="1"/>
                  </a:cubicBezTo>
                  <a:cubicBezTo>
                    <a:pt x="114" y="1"/>
                    <a:pt x="66" y="54"/>
                    <a:pt x="67" y="118"/>
                  </a:cubicBezTo>
                  <a:cubicBezTo>
                    <a:pt x="67" y="147"/>
                    <a:pt x="77" y="183"/>
                    <a:pt x="94" y="214"/>
                  </a:cubicBezTo>
                  <a:cubicBezTo>
                    <a:pt x="96" y="218"/>
                    <a:pt x="96" y="223"/>
                    <a:pt x="94" y="228"/>
                  </a:cubicBezTo>
                  <a:cubicBezTo>
                    <a:pt x="93" y="232"/>
                    <a:pt x="89" y="235"/>
                    <a:pt x="84" y="237"/>
                  </a:cubicBezTo>
                  <a:cubicBezTo>
                    <a:pt x="35" y="251"/>
                    <a:pt x="0" y="296"/>
                    <a:pt x="0" y="350"/>
                  </a:cubicBezTo>
                  <a:cubicBezTo>
                    <a:pt x="0" y="360"/>
                    <a:pt x="0" y="360"/>
                    <a:pt x="0" y="360"/>
                  </a:cubicBezTo>
                  <a:cubicBezTo>
                    <a:pt x="0" y="384"/>
                    <a:pt x="20" y="403"/>
                    <a:pt x="44" y="403"/>
                  </a:cubicBezTo>
                  <a:cubicBezTo>
                    <a:pt x="305" y="403"/>
                    <a:pt x="305" y="403"/>
                    <a:pt x="305" y="403"/>
                  </a:cubicBezTo>
                  <a:cubicBezTo>
                    <a:pt x="316" y="403"/>
                    <a:pt x="328" y="398"/>
                    <a:pt x="336" y="390"/>
                  </a:cubicBezTo>
                  <a:cubicBezTo>
                    <a:pt x="344" y="382"/>
                    <a:pt x="349" y="371"/>
                    <a:pt x="348" y="359"/>
                  </a:cubicBezTo>
                  <a:cubicBezTo>
                    <a:pt x="348" y="347"/>
                    <a:pt x="348" y="347"/>
                    <a:pt x="348" y="347"/>
                  </a:cubicBezTo>
                  <a:cubicBezTo>
                    <a:pt x="348" y="316"/>
                    <a:pt x="336" y="286"/>
                    <a:pt x="313" y="265"/>
                  </a:cubicBezTo>
                  <a:close/>
                </a:path>
              </a:pathLst>
            </a:custGeom>
            <a:solidFill>
              <a:srgbClr val="933D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6"/>
            <p:cNvSpPr/>
            <p:nvPr/>
          </p:nvSpPr>
          <p:spPr bwMode="auto">
            <a:xfrm>
              <a:off x="4716" y="2445"/>
              <a:ext cx="552" cy="961"/>
            </a:xfrm>
            <a:custGeom>
              <a:avLst/>
              <a:gdLst>
                <a:gd name="T0" fmla="*/ 232 w 232"/>
                <a:gd name="T1" fmla="*/ 348 h 404"/>
                <a:gd name="T2" fmla="*/ 197 w 232"/>
                <a:gd name="T3" fmla="*/ 266 h 404"/>
                <a:gd name="T4" fmla="*/ 149 w 232"/>
                <a:gd name="T5" fmla="*/ 237 h 404"/>
                <a:gd name="T6" fmla="*/ 139 w 232"/>
                <a:gd name="T7" fmla="*/ 228 h 404"/>
                <a:gd name="T8" fmla="*/ 139 w 232"/>
                <a:gd name="T9" fmla="*/ 217 h 404"/>
                <a:gd name="T10" fmla="*/ 193 w 232"/>
                <a:gd name="T11" fmla="*/ 193 h 404"/>
                <a:gd name="T12" fmla="*/ 196 w 232"/>
                <a:gd name="T13" fmla="*/ 185 h 404"/>
                <a:gd name="T14" fmla="*/ 192 w 232"/>
                <a:gd name="T15" fmla="*/ 178 h 404"/>
                <a:gd name="T16" fmla="*/ 160 w 232"/>
                <a:gd name="T17" fmla="*/ 139 h 404"/>
                <a:gd name="T18" fmla="*/ 141 w 232"/>
                <a:gd name="T19" fmla="*/ 53 h 404"/>
                <a:gd name="T20" fmla="*/ 51 w 232"/>
                <a:gd name="T21" fmla="*/ 2 h 404"/>
                <a:gd name="T22" fmla="*/ 0 w 232"/>
                <a:gd name="T23" fmla="*/ 21 h 404"/>
                <a:gd name="T24" fmla="*/ 67 w 232"/>
                <a:gd name="T25" fmla="*/ 137 h 404"/>
                <a:gd name="T26" fmla="*/ 44 w 232"/>
                <a:gd name="T27" fmla="*/ 232 h 404"/>
                <a:gd name="T28" fmla="*/ 44 w 232"/>
                <a:gd name="T29" fmla="*/ 240 h 404"/>
                <a:gd name="T30" fmla="*/ 49 w 232"/>
                <a:gd name="T31" fmla="*/ 245 h 404"/>
                <a:gd name="T32" fmla="*/ 95 w 232"/>
                <a:gd name="T33" fmla="*/ 275 h 404"/>
                <a:gd name="T34" fmla="*/ 135 w 232"/>
                <a:gd name="T35" fmla="*/ 368 h 404"/>
                <a:gd name="T36" fmla="*/ 135 w 232"/>
                <a:gd name="T37" fmla="*/ 380 h 404"/>
                <a:gd name="T38" fmla="*/ 130 w 232"/>
                <a:gd name="T39" fmla="*/ 404 h 404"/>
                <a:gd name="T40" fmla="*/ 188 w 232"/>
                <a:gd name="T41" fmla="*/ 404 h 404"/>
                <a:gd name="T42" fmla="*/ 220 w 232"/>
                <a:gd name="T43" fmla="*/ 391 h 404"/>
                <a:gd name="T44" fmla="*/ 232 w 232"/>
                <a:gd name="T45" fmla="*/ 360 h 404"/>
                <a:gd name="T46" fmla="*/ 232 w 232"/>
                <a:gd name="T47" fmla="*/ 34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2" h="404">
                  <a:moveTo>
                    <a:pt x="232" y="348"/>
                  </a:moveTo>
                  <a:cubicBezTo>
                    <a:pt x="232" y="317"/>
                    <a:pt x="219" y="287"/>
                    <a:pt x="197" y="266"/>
                  </a:cubicBezTo>
                  <a:cubicBezTo>
                    <a:pt x="184" y="252"/>
                    <a:pt x="167" y="243"/>
                    <a:pt x="149" y="237"/>
                  </a:cubicBezTo>
                  <a:cubicBezTo>
                    <a:pt x="144" y="236"/>
                    <a:pt x="141" y="232"/>
                    <a:pt x="139" y="228"/>
                  </a:cubicBezTo>
                  <a:cubicBezTo>
                    <a:pt x="137" y="224"/>
                    <a:pt x="137" y="220"/>
                    <a:pt x="139" y="217"/>
                  </a:cubicBezTo>
                  <a:cubicBezTo>
                    <a:pt x="162" y="212"/>
                    <a:pt x="181" y="201"/>
                    <a:pt x="193" y="193"/>
                  </a:cubicBezTo>
                  <a:cubicBezTo>
                    <a:pt x="195" y="191"/>
                    <a:pt x="197" y="188"/>
                    <a:pt x="196" y="185"/>
                  </a:cubicBezTo>
                  <a:cubicBezTo>
                    <a:pt x="196" y="182"/>
                    <a:pt x="194" y="180"/>
                    <a:pt x="192" y="178"/>
                  </a:cubicBezTo>
                  <a:cubicBezTo>
                    <a:pt x="179" y="172"/>
                    <a:pt x="168" y="158"/>
                    <a:pt x="160" y="139"/>
                  </a:cubicBezTo>
                  <a:cubicBezTo>
                    <a:pt x="151" y="114"/>
                    <a:pt x="160" y="92"/>
                    <a:pt x="141" y="53"/>
                  </a:cubicBezTo>
                  <a:cubicBezTo>
                    <a:pt x="123" y="17"/>
                    <a:pt x="89" y="0"/>
                    <a:pt x="51" y="2"/>
                  </a:cubicBezTo>
                  <a:cubicBezTo>
                    <a:pt x="51" y="2"/>
                    <a:pt x="20" y="3"/>
                    <a:pt x="0" y="21"/>
                  </a:cubicBezTo>
                  <a:cubicBezTo>
                    <a:pt x="40" y="42"/>
                    <a:pt x="67" y="86"/>
                    <a:pt x="67" y="137"/>
                  </a:cubicBezTo>
                  <a:cubicBezTo>
                    <a:pt x="68" y="166"/>
                    <a:pt x="59" y="201"/>
                    <a:pt x="44" y="232"/>
                  </a:cubicBezTo>
                  <a:cubicBezTo>
                    <a:pt x="43" y="235"/>
                    <a:pt x="43" y="237"/>
                    <a:pt x="44" y="240"/>
                  </a:cubicBezTo>
                  <a:cubicBezTo>
                    <a:pt x="45" y="242"/>
                    <a:pt x="47" y="244"/>
                    <a:pt x="49" y="245"/>
                  </a:cubicBezTo>
                  <a:cubicBezTo>
                    <a:pt x="67" y="252"/>
                    <a:pt x="82" y="262"/>
                    <a:pt x="95" y="275"/>
                  </a:cubicBezTo>
                  <a:cubicBezTo>
                    <a:pt x="120" y="299"/>
                    <a:pt x="134" y="332"/>
                    <a:pt x="135" y="368"/>
                  </a:cubicBezTo>
                  <a:cubicBezTo>
                    <a:pt x="135" y="380"/>
                    <a:pt x="135" y="380"/>
                    <a:pt x="135" y="380"/>
                  </a:cubicBezTo>
                  <a:cubicBezTo>
                    <a:pt x="135" y="388"/>
                    <a:pt x="133" y="397"/>
                    <a:pt x="130" y="404"/>
                  </a:cubicBezTo>
                  <a:cubicBezTo>
                    <a:pt x="188" y="404"/>
                    <a:pt x="188" y="404"/>
                    <a:pt x="188" y="404"/>
                  </a:cubicBezTo>
                  <a:cubicBezTo>
                    <a:pt x="200" y="404"/>
                    <a:pt x="211" y="399"/>
                    <a:pt x="220" y="391"/>
                  </a:cubicBezTo>
                  <a:cubicBezTo>
                    <a:pt x="228" y="383"/>
                    <a:pt x="232" y="372"/>
                    <a:pt x="232" y="360"/>
                  </a:cubicBezTo>
                  <a:lnTo>
                    <a:pt x="232" y="348"/>
                  </a:lnTo>
                  <a:close/>
                </a:path>
              </a:pathLst>
            </a:custGeom>
            <a:solidFill>
              <a:srgbClr val="933D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p:nvPr/>
          </p:nvSpPr>
          <p:spPr bwMode="auto">
            <a:xfrm>
              <a:off x="4171" y="2495"/>
              <a:ext cx="830" cy="959"/>
            </a:xfrm>
            <a:custGeom>
              <a:avLst/>
              <a:gdLst>
                <a:gd name="T0" fmla="*/ 313 w 349"/>
                <a:gd name="T1" fmla="*/ 265 h 403"/>
                <a:gd name="T2" fmla="*/ 265 w 349"/>
                <a:gd name="T3" fmla="*/ 236 h 403"/>
                <a:gd name="T4" fmla="*/ 255 w 349"/>
                <a:gd name="T5" fmla="*/ 227 h 403"/>
                <a:gd name="T6" fmla="*/ 255 w 349"/>
                <a:gd name="T7" fmla="*/ 213 h 403"/>
                <a:gd name="T8" fmla="*/ 281 w 349"/>
                <a:gd name="T9" fmla="*/ 116 h 403"/>
                <a:gd name="T10" fmla="*/ 173 w 349"/>
                <a:gd name="T11" fmla="*/ 1 h 403"/>
                <a:gd name="T12" fmla="*/ 67 w 349"/>
                <a:gd name="T13" fmla="*/ 118 h 403"/>
                <a:gd name="T14" fmla="*/ 94 w 349"/>
                <a:gd name="T15" fmla="*/ 214 h 403"/>
                <a:gd name="T16" fmla="*/ 94 w 349"/>
                <a:gd name="T17" fmla="*/ 228 h 403"/>
                <a:gd name="T18" fmla="*/ 84 w 349"/>
                <a:gd name="T19" fmla="*/ 237 h 403"/>
                <a:gd name="T20" fmla="*/ 0 w 349"/>
                <a:gd name="T21" fmla="*/ 350 h 403"/>
                <a:gd name="T22" fmla="*/ 0 w 349"/>
                <a:gd name="T23" fmla="*/ 360 h 403"/>
                <a:gd name="T24" fmla="*/ 44 w 349"/>
                <a:gd name="T25" fmla="*/ 403 h 403"/>
                <a:gd name="T26" fmla="*/ 305 w 349"/>
                <a:gd name="T27" fmla="*/ 403 h 403"/>
                <a:gd name="T28" fmla="*/ 336 w 349"/>
                <a:gd name="T29" fmla="*/ 390 h 403"/>
                <a:gd name="T30" fmla="*/ 348 w 349"/>
                <a:gd name="T31" fmla="*/ 359 h 403"/>
                <a:gd name="T32" fmla="*/ 348 w 349"/>
                <a:gd name="T33" fmla="*/ 347 h 403"/>
                <a:gd name="T34" fmla="*/ 313 w 349"/>
                <a:gd name="T35" fmla="*/ 26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403">
                  <a:moveTo>
                    <a:pt x="313" y="265"/>
                  </a:moveTo>
                  <a:cubicBezTo>
                    <a:pt x="300" y="251"/>
                    <a:pt x="283" y="241"/>
                    <a:pt x="265" y="236"/>
                  </a:cubicBezTo>
                  <a:cubicBezTo>
                    <a:pt x="261" y="235"/>
                    <a:pt x="257" y="231"/>
                    <a:pt x="255" y="227"/>
                  </a:cubicBezTo>
                  <a:cubicBezTo>
                    <a:pt x="253" y="223"/>
                    <a:pt x="253" y="217"/>
                    <a:pt x="255" y="213"/>
                  </a:cubicBezTo>
                  <a:cubicBezTo>
                    <a:pt x="272" y="182"/>
                    <a:pt x="281" y="145"/>
                    <a:pt x="281" y="116"/>
                  </a:cubicBezTo>
                  <a:cubicBezTo>
                    <a:pt x="281" y="52"/>
                    <a:pt x="232" y="0"/>
                    <a:pt x="173" y="1"/>
                  </a:cubicBezTo>
                  <a:cubicBezTo>
                    <a:pt x="114" y="1"/>
                    <a:pt x="66" y="54"/>
                    <a:pt x="67" y="118"/>
                  </a:cubicBezTo>
                  <a:cubicBezTo>
                    <a:pt x="67" y="147"/>
                    <a:pt x="77" y="183"/>
                    <a:pt x="94" y="214"/>
                  </a:cubicBezTo>
                  <a:cubicBezTo>
                    <a:pt x="96" y="218"/>
                    <a:pt x="96" y="223"/>
                    <a:pt x="94" y="228"/>
                  </a:cubicBezTo>
                  <a:cubicBezTo>
                    <a:pt x="93" y="232"/>
                    <a:pt x="89" y="235"/>
                    <a:pt x="84" y="237"/>
                  </a:cubicBezTo>
                  <a:cubicBezTo>
                    <a:pt x="35" y="251"/>
                    <a:pt x="0" y="296"/>
                    <a:pt x="0" y="350"/>
                  </a:cubicBezTo>
                  <a:cubicBezTo>
                    <a:pt x="0" y="360"/>
                    <a:pt x="0" y="360"/>
                    <a:pt x="0" y="360"/>
                  </a:cubicBezTo>
                  <a:cubicBezTo>
                    <a:pt x="0" y="384"/>
                    <a:pt x="20" y="403"/>
                    <a:pt x="44" y="403"/>
                  </a:cubicBezTo>
                  <a:cubicBezTo>
                    <a:pt x="305" y="403"/>
                    <a:pt x="305" y="403"/>
                    <a:pt x="305" y="403"/>
                  </a:cubicBezTo>
                  <a:cubicBezTo>
                    <a:pt x="316" y="403"/>
                    <a:pt x="328" y="398"/>
                    <a:pt x="336" y="390"/>
                  </a:cubicBezTo>
                  <a:cubicBezTo>
                    <a:pt x="344" y="382"/>
                    <a:pt x="349" y="371"/>
                    <a:pt x="348" y="359"/>
                  </a:cubicBezTo>
                  <a:cubicBezTo>
                    <a:pt x="348" y="347"/>
                    <a:pt x="348" y="347"/>
                    <a:pt x="348" y="347"/>
                  </a:cubicBezTo>
                  <a:cubicBezTo>
                    <a:pt x="348" y="316"/>
                    <a:pt x="336" y="286"/>
                    <a:pt x="313" y="265"/>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8"/>
            <p:cNvSpPr/>
            <p:nvPr/>
          </p:nvSpPr>
          <p:spPr bwMode="auto">
            <a:xfrm>
              <a:off x="4716" y="2445"/>
              <a:ext cx="552" cy="961"/>
            </a:xfrm>
            <a:custGeom>
              <a:avLst/>
              <a:gdLst>
                <a:gd name="T0" fmla="*/ 232 w 232"/>
                <a:gd name="T1" fmla="*/ 348 h 404"/>
                <a:gd name="T2" fmla="*/ 197 w 232"/>
                <a:gd name="T3" fmla="*/ 266 h 404"/>
                <a:gd name="T4" fmla="*/ 149 w 232"/>
                <a:gd name="T5" fmla="*/ 237 h 404"/>
                <a:gd name="T6" fmla="*/ 139 w 232"/>
                <a:gd name="T7" fmla="*/ 228 h 404"/>
                <a:gd name="T8" fmla="*/ 139 w 232"/>
                <a:gd name="T9" fmla="*/ 217 h 404"/>
                <a:gd name="T10" fmla="*/ 193 w 232"/>
                <a:gd name="T11" fmla="*/ 193 h 404"/>
                <a:gd name="T12" fmla="*/ 196 w 232"/>
                <a:gd name="T13" fmla="*/ 185 h 404"/>
                <a:gd name="T14" fmla="*/ 192 w 232"/>
                <a:gd name="T15" fmla="*/ 178 h 404"/>
                <a:gd name="T16" fmla="*/ 160 w 232"/>
                <a:gd name="T17" fmla="*/ 139 h 404"/>
                <a:gd name="T18" fmla="*/ 141 w 232"/>
                <a:gd name="T19" fmla="*/ 53 h 404"/>
                <a:gd name="T20" fmla="*/ 51 w 232"/>
                <a:gd name="T21" fmla="*/ 2 h 404"/>
                <a:gd name="T22" fmla="*/ 0 w 232"/>
                <a:gd name="T23" fmla="*/ 21 h 404"/>
                <a:gd name="T24" fmla="*/ 67 w 232"/>
                <a:gd name="T25" fmla="*/ 137 h 404"/>
                <a:gd name="T26" fmla="*/ 44 w 232"/>
                <a:gd name="T27" fmla="*/ 232 h 404"/>
                <a:gd name="T28" fmla="*/ 44 w 232"/>
                <a:gd name="T29" fmla="*/ 240 h 404"/>
                <a:gd name="T30" fmla="*/ 49 w 232"/>
                <a:gd name="T31" fmla="*/ 245 h 404"/>
                <a:gd name="T32" fmla="*/ 95 w 232"/>
                <a:gd name="T33" fmla="*/ 275 h 404"/>
                <a:gd name="T34" fmla="*/ 135 w 232"/>
                <a:gd name="T35" fmla="*/ 368 h 404"/>
                <a:gd name="T36" fmla="*/ 135 w 232"/>
                <a:gd name="T37" fmla="*/ 380 h 404"/>
                <a:gd name="T38" fmla="*/ 130 w 232"/>
                <a:gd name="T39" fmla="*/ 404 h 404"/>
                <a:gd name="T40" fmla="*/ 188 w 232"/>
                <a:gd name="T41" fmla="*/ 404 h 404"/>
                <a:gd name="T42" fmla="*/ 220 w 232"/>
                <a:gd name="T43" fmla="*/ 391 h 404"/>
                <a:gd name="T44" fmla="*/ 232 w 232"/>
                <a:gd name="T45" fmla="*/ 360 h 404"/>
                <a:gd name="T46" fmla="*/ 232 w 232"/>
                <a:gd name="T47" fmla="*/ 34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2" h="404">
                  <a:moveTo>
                    <a:pt x="232" y="348"/>
                  </a:moveTo>
                  <a:cubicBezTo>
                    <a:pt x="232" y="317"/>
                    <a:pt x="219" y="287"/>
                    <a:pt x="197" y="266"/>
                  </a:cubicBezTo>
                  <a:cubicBezTo>
                    <a:pt x="184" y="252"/>
                    <a:pt x="167" y="243"/>
                    <a:pt x="149" y="237"/>
                  </a:cubicBezTo>
                  <a:cubicBezTo>
                    <a:pt x="144" y="236"/>
                    <a:pt x="141" y="232"/>
                    <a:pt x="139" y="228"/>
                  </a:cubicBezTo>
                  <a:cubicBezTo>
                    <a:pt x="137" y="224"/>
                    <a:pt x="137" y="220"/>
                    <a:pt x="139" y="217"/>
                  </a:cubicBezTo>
                  <a:cubicBezTo>
                    <a:pt x="162" y="212"/>
                    <a:pt x="181" y="201"/>
                    <a:pt x="193" y="193"/>
                  </a:cubicBezTo>
                  <a:cubicBezTo>
                    <a:pt x="195" y="191"/>
                    <a:pt x="197" y="188"/>
                    <a:pt x="196" y="185"/>
                  </a:cubicBezTo>
                  <a:cubicBezTo>
                    <a:pt x="196" y="182"/>
                    <a:pt x="194" y="180"/>
                    <a:pt x="192" y="178"/>
                  </a:cubicBezTo>
                  <a:cubicBezTo>
                    <a:pt x="179" y="172"/>
                    <a:pt x="168" y="158"/>
                    <a:pt x="160" y="139"/>
                  </a:cubicBezTo>
                  <a:cubicBezTo>
                    <a:pt x="151" y="114"/>
                    <a:pt x="160" y="92"/>
                    <a:pt x="141" y="53"/>
                  </a:cubicBezTo>
                  <a:cubicBezTo>
                    <a:pt x="123" y="17"/>
                    <a:pt x="89" y="0"/>
                    <a:pt x="51" y="2"/>
                  </a:cubicBezTo>
                  <a:cubicBezTo>
                    <a:pt x="51" y="2"/>
                    <a:pt x="20" y="3"/>
                    <a:pt x="0" y="21"/>
                  </a:cubicBezTo>
                  <a:cubicBezTo>
                    <a:pt x="40" y="42"/>
                    <a:pt x="67" y="86"/>
                    <a:pt x="67" y="137"/>
                  </a:cubicBezTo>
                  <a:cubicBezTo>
                    <a:pt x="68" y="166"/>
                    <a:pt x="59" y="201"/>
                    <a:pt x="44" y="232"/>
                  </a:cubicBezTo>
                  <a:cubicBezTo>
                    <a:pt x="43" y="235"/>
                    <a:pt x="43" y="237"/>
                    <a:pt x="44" y="240"/>
                  </a:cubicBezTo>
                  <a:cubicBezTo>
                    <a:pt x="45" y="242"/>
                    <a:pt x="47" y="244"/>
                    <a:pt x="49" y="245"/>
                  </a:cubicBezTo>
                  <a:cubicBezTo>
                    <a:pt x="67" y="252"/>
                    <a:pt x="82" y="262"/>
                    <a:pt x="95" y="275"/>
                  </a:cubicBezTo>
                  <a:cubicBezTo>
                    <a:pt x="120" y="299"/>
                    <a:pt x="134" y="332"/>
                    <a:pt x="135" y="368"/>
                  </a:cubicBezTo>
                  <a:cubicBezTo>
                    <a:pt x="135" y="380"/>
                    <a:pt x="135" y="380"/>
                    <a:pt x="135" y="380"/>
                  </a:cubicBezTo>
                  <a:cubicBezTo>
                    <a:pt x="135" y="388"/>
                    <a:pt x="133" y="397"/>
                    <a:pt x="130" y="404"/>
                  </a:cubicBezTo>
                  <a:cubicBezTo>
                    <a:pt x="188" y="404"/>
                    <a:pt x="188" y="404"/>
                    <a:pt x="188" y="404"/>
                  </a:cubicBezTo>
                  <a:cubicBezTo>
                    <a:pt x="200" y="404"/>
                    <a:pt x="211" y="399"/>
                    <a:pt x="220" y="391"/>
                  </a:cubicBezTo>
                  <a:cubicBezTo>
                    <a:pt x="228" y="383"/>
                    <a:pt x="232" y="372"/>
                    <a:pt x="232" y="360"/>
                  </a:cubicBezTo>
                  <a:lnTo>
                    <a:pt x="232" y="34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Group 11"/>
          <p:cNvGrpSpPr>
            <a:grpSpLocks noChangeAspect="1"/>
          </p:cNvGrpSpPr>
          <p:nvPr/>
        </p:nvGrpSpPr>
        <p:grpSpPr bwMode="auto">
          <a:xfrm>
            <a:off x="6618518" y="5613851"/>
            <a:ext cx="384550" cy="327680"/>
            <a:chOff x="3271" y="1677"/>
            <a:chExt cx="1136" cy="968"/>
          </a:xfrm>
        </p:grpSpPr>
        <p:sp>
          <p:nvSpPr>
            <p:cNvPr id="25" name="Freeform 12"/>
            <p:cNvSpPr>
              <a:spLocks noEditPoints="1"/>
            </p:cNvSpPr>
            <p:nvPr/>
          </p:nvSpPr>
          <p:spPr bwMode="auto">
            <a:xfrm>
              <a:off x="3271" y="1837"/>
              <a:ext cx="836" cy="808"/>
            </a:xfrm>
            <a:custGeom>
              <a:avLst/>
              <a:gdLst>
                <a:gd name="T0" fmla="*/ 176 w 352"/>
                <a:gd name="T1" fmla="*/ 0 h 340"/>
                <a:gd name="T2" fmla="*/ 0 w 352"/>
                <a:gd name="T3" fmla="*/ 151 h 340"/>
                <a:gd name="T4" fmla="*/ 63 w 352"/>
                <a:gd name="T5" fmla="*/ 267 h 340"/>
                <a:gd name="T6" fmla="*/ 83 w 352"/>
                <a:gd name="T7" fmla="*/ 327 h 340"/>
                <a:gd name="T8" fmla="*/ 93 w 352"/>
                <a:gd name="T9" fmla="*/ 338 h 340"/>
                <a:gd name="T10" fmla="*/ 108 w 352"/>
                <a:gd name="T11" fmla="*/ 337 h 340"/>
                <a:gd name="T12" fmla="*/ 176 w 352"/>
                <a:gd name="T13" fmla="*/ 303 h 340"/>
                <a:gd name="T14" fmla="*/ 352 w 352"/>
                <a:gd name="T15" fmla="*/ 151 h 340"/>
                <a:gd name="T16" fmla="*/ 176 w 352"/>
                <a:gd name="T17" fmla="*/ 0 h 340"/>
                <a:gd name="T18" fmla="*/ 176 w 352"/>
                <a:gd name="T19" fmla="*/ 269 h 340"/>
                <a:gd name="T20" fmla="*/ 168 w 352"/>
                <a:gd name="T21" fmla="*/ 269 h 340"/>
                <a:gd name="T22" fmla="*/ 161 w 352"/>
                <a:gd name="T23" fmla="*/ 273 h 340"/>
                <a:gd name="T24" fmla="*/ 127 w 352"/>
                <a:gd name="T25" fmla="*/ 290 h 340"/>
                <a:gd name="T26" fmla="*/ 112 w 352"/>
                <a:gd name="T27" fmla="*/ 290 h 340"/>
                <a:gd name="T28" fmla="*/ 102 w 352"/>
                <a:gd name="T29" fmla="*/ 279 h 340"/>
                <a:gd name="T30" fmla="*/ 95 w 352"/>
                <a:gd name="T31" fmla="*/ 256 h 340"/>
                <a:gd name="T32" fmla="*/ 91 w 352"/>
                <a:gd name="T33" fmla="*/ 246 h 340"/>
                <a:gd name="T34" fmla="*/ 82 w 352"/>
                <a:gd name="T35" fmla="*/ 240 h 340"/>
                <a:gd name="T36" fmla="*/ 34 w 352"/>
                <a:gd name="T37" fmla="*/ 151 h 340"/>
                <a:gd name="T38" fmla="*/ 176 w 352"/>
                <a:gd name="T39" fmla="*/ 34 h 340"/>
                <a:gd name="T40" fmla="*/ 318 w 352"/>
                <a:gd name="T41" fmla="*/ 151 h 340"/>
                <a:gd name="T42" fmla="*/ 176 w 352"/>
                <a:gd name="T43" fmla="*/ 26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2" h="340">
                  <a:moveTo>
                    <a:pt x="176" y="0"/>
                  </a:moveTo>
                  <a:cubicBezTo>
                    <a:pt x="79" y="0"/>
                    <a:pt x="0" y="68"/>
                    <a:pt x="0" y="151"/>
                  </a:cubicBezTo>
                  <a:cubicBezTo>
                    <a:pt x="0" y="198"/>
                    <a:pt x="24" y="239"/>
                    <a:pt x="63" y="267"/>
                  </a:cubicBezTo>
                  <a:cubicBezTo>
                    <a:pt x="83" y="327"/>
                    <a:pt x="83" y="327"/>
                    <a:pt x="83" y="327"/>
                  </a:cubicBezTo>
                  <a:cubicBezTo>
                    <a:pt x="84" y="332"/>
                    <a:pt x="88" y="336"/>
                    <a:pt x="93" y="338"/>
                  </a:cubicBezTo>
                  <a:cubicBezTo>
                    <a:pt x="98" y="340"/>
                    <a:pt x="103" y="340"/>
                    <a:pt x="108" y="337"/>
                  </a:cubicBezTo>
                  <a:cubicBezTo>
                    <a:pt x="176" y="303"/>
                    <a:pt x="176" y="303"/>
                    <a:pt x="176" y="303"/>
                  </a:cubicBezTo>
                  <a:cubicBezTo>
                    <a:pt x="273" y="303"/>
                    <a:pt x="352" y="235"/>
                    <a:pt x="352" y="151"/>
                  </a:cubicBezTo>
                  <a:cubicBezTo>
                    <a:pt x="352" y="68"/>
                    <a:pt x="273" y="0"/>
                    <a:pt x="176" y="0"/>
                  </a:cubicBezTo>
                  <a:close/>
                  <a:moveTo>
                    <a:pt x="176" y="269"/>
                  </a:moveTo>
                  <a:cubicBezTo>
                    <a:pt x="168" y="269"/>
                    <a:pt x="168" y="269"/>
                    <a:pt x="168" y="269"/>
                  </a:cubicBezTo>
                  <a:cubicBezTo>
                    <a:pt x="161" y="273"/>
                    <a:pt x="161" y="273"/>
                    <a:pt x="161" y="273"/>
                  </a:cubicBezTo>
                  <a:cubicBezTo>
                    <a:pt x="127" y="290"/>
                    <a:pt x="127" y="290"/>
                    <a:pt x="127" y="290"/>
                  </a:cubicBezTo>
                  <a:cubicBezTo>
                    <a:pt x="123" y="292"/>
                    <a:pt x="117" y="292"/>
                    <a:pt x="112" y="290"/>
                  </a:cubicBezTo>
                  <a:cubicBezTo>
                    <a:pt x="108" y="288"/>
                    <a:pt x="104" y="284"/>
                    <a:pt x="102" y="279"/>
                  </a:cubicBezTo>
                  <a:cubicBezTo>
                    <a:pt x="95" y="256"/>
                    <a:pt x="95" y="256"/>
                    <a:pt x="95" y="256"/>
                  </a:cubicBezTo>
                  <a:cubicBezTo>
                    <a:pt x="91" y="246"/>
                    <a:pt x="91" y="246"/>
                    <a:pt x="91" y="246"/>
                  </a:cubicBezTo>
                  <a:cubicBezTo>
                    <a:pt x="82" y="240"/>
                    <a:pt x="82" y="240"/>
                    <a:pt x="82" y="240"/>
                  </a:cubicBezTo>
                  <a:cubicBezTo>
                    <a:pt x="51" y="217"/>
                    <a:pt x="34" y="185"/>
                    <a:pt x="34" y="151"/>
                  </a:cubicBezTo>
                  <a:cubicBezTo>
                    <a:pt x="34" y="87"/>
                    <a:pt x="97" y="34"/>
                    <a:pt x="176" y="34"/>
                  </a:cubicBezTo>
                  <a:cubicBezTo>
                    <a:pt x="254" y="34"/>
                    <a:pt x="318" y="87"/>
                    <a:pt x="318" y="151"/>
                  </a:cubicBezTo>
                  <a:cubicBezTo>
                    <a:pt x="318" y="216"/>
                    <a:pt x="254" y="269"/>
                    <a:pt x="176" y="269"/>
                  </a:cubicBezTo>
                  <a:close/>
                </a:path>
              </a:pathLst>
            </a:custGeom>
            <a:solidFill>
              <a:srgbClr val="BBFC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3"/>
            <p:cNvSpPr/>
            <p:nvPr/>
          </p:nvSpPr>
          <p:spPr bwMode="auto">
            <a:xfrm>
              <a:off x="3760" y="1677"/>
              <a:ext cx="647" cy="692"/>
            </a:xfrm>
            <a:custGeom>
              <a:avLst/>
              <a:gdLst>
                <a:gd name="T0" fmla="*/ 121 w 272"/>
                <a:gd name="T1" fmla="*/ 0 h 291"/>
                <a:gd name="T2" fmla="*/ 0 w 272"/>
                <a:gd name="T3" fmla="*/ 52 h 291"/>
                <a:gd name="T4" fmla="*/ 163 w 272"/>
                <a:gd name="T5" fmla="*/ 218 h 291"/>
                <a:gd name="T6" fmla="*/ 151 w 272"/>
                <a:gd name="T7" fmla="*/ 275 h 291"/>
                <a:gd name="T8" fmla="*/ 177 w 272"/>
                <a:gd name="T9" fmla="*/ 288 h 291"/>
                <a:gd name="T10" fmla="*/ 192 w 272"/>
                <a:gd name="T11" fmla="*/ 289 h 291"/>
                <a:gd name="T12" fmla="*/ 202 w 272"/>
                <a:gd name="T13" fmla="*/ 278 h 291"/>
                <a:gd name="T14" fmla="*/ 218 w 272"/>
                <a:gd name="T15" fmla="*/ 229 h 291"/>
                <a:gd name="T16" fmla="*/ 272 w 272"/>
                <a:gd name="T17" fmla="*/ 130 h 291"/>
                <a:gd name="T18" fmla="*/ 121 w 272"/>
                <a:gd name="T19"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91">
                  <a:moveTo>
                    <a:pt x="121" y="0"/>
                  </a:moveTo>
                  <a:cubicBezTo>
                    <a:pt x="71" y="0"/>
                    <a:pt x="27" y="21"/>
                    <a:pt x="0" y="52"/>
                  </a:cubicBezTo>
                  <a:cubicBezTo>
                    <a:pt x="92" y="65"/>
                    <a:pt x="163" y="135"/>
                    <a:pt x="163" y="218"/>
                  </a:cubicBezTo>
                  <a:cubicBezTo>
                    <a:pt x="163" y="238"/>
                    <a:pt x="158" y="257"/>
                    <a:pt x="151" y="275"/>
                  </a:cubicBezTo>
                  <a:cubicBezTo>
                    <a:pt x="177" y="288"/>
                    <a:pt x="177" y="288"/>
                    <a:pt x="177" y="288"/>
                  </a:cubicBezTo>
                  <a:cubicBezTo>
                    <a:pt x="181" y="291"/>
                    <a:pt x="187" y="291"/>
                    <a:pt x="192" y="289"/>
                  </a:cubicBezTo>
                  <a:cubicBezTo>
                    <a:pt x="197" y="287"/>
                    <a:pt x="200" y="283"/>
                    <a:pt x="202" y="278"/>
                  </a:cubicBezTo>
                  <a:cubicBezTo>
                    <a:pt x="218" y="229"/>
                    <a:pt x="218" y="229"/>
                    <a:pt x="218" y="229"/>
                  </a:cubicBezTo>
                  <a:cubicBezTo>
                    <a:pt x="251" y="205"/>
                    <a:pt x="272" y="170"/>
                    <a:pt x="272" y="130"/>
                  </a:cubicBezTo>
                  <a:cubicBezTo>
                    <a:pt x="272" y="58"/>
                    <a:pt x="204" y="0"/>
                    <a:pt x="121" y="0"/>
                  </a:cubicBezTo>
                  <a:close/>
                </a:path>
              </a:pathLst>
            </a:custGeom>
            <a:solidFill>
              <a:srgbClr val="BBFC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14"/>
            <p:cNvSpPr>
              <a:spLocks noChangeArrowheads="1"/>
            </p:cNvSpPr>
            <p:nvPr/>
          </p:nvSpPr>
          <p:spPr bwMode="auto">
            <a:xfrm>
              <a:off x="3508" y="2146"/>
              <a:ext cx="93" cy="95"/>
            </a:xfrm>
            <a:prstGeom prst="ellipse">
              <a:avLst/>
            </a:prstGeom>
            <a:solidFill>
              <a:srgbClr val="BBFC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15"/>
            <p:cNvSpPr>
              <a:spLocks noChangeArrowheads="1"/>
            </p:cNvSpPr>
            <p:nvPr/>
          </p:nvSpPr>
          <p:spPr bwMode="auto">
            <a:xfrm>
              <a:off x="3642" y="2146"/>
              <a:ext cx="95" cy="95"/>
            </a:xfrm>
            <a:prstGeom prst="ellipse">
              <a:avLst/>
            </a:prstGeom>
            <a:solidFill>
              <a:srgbClr val="BBFC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Oval 16"/>
            <p:cNvSpPr>
              <a:spLocks noChangeArrowheads="1"/>
            </p:cNvSpPr>
            <p:nvPr/>
          </p:nvSpPr>
          <p:spPr bwMode="auto">
            <a:xfrm>
              <a:off x="3775" y="2146"/>
              <a:ext cx="95" cy="95"/>
            </a:xfrm>
            <a:prstGeom prst="ellipse">
              <a:avLst/>
            </a:prstGeom>
            <a:solidFill>
              <a:srgbClr val="BBFC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7"/>
            <p:cNvSpPr>
              <a:spLocks noEditPoints="1"/>
            </p:cNvSpPr>
            <p:nvPr/>
          </p:nvSpPr>
          <p:spPr bwMode="auto">
            <a:xfrm>
              <a:off x="3271" y="1837"/>
              <a:ext cx="836" cy="808"/>
            </a:xfrm>
            <a:custGeom>
              <a:avLst/>
              <a:gdLst>
                <a:gd name="T0" fmla="*/ 176 w 352"/>
                <a:gd name="T1" fmla="*/ 0 h 340"/>
                <a:gd name="T2" fmla="*/ 0 w 352"/>
                <a:gd name="T3" fmla="*/ 151 h 340"/>
                <a:gd name="T4" fmla="*/ 63 w 352"/>
                <a:gd name="T5" fmla="*/ 267 h 340"/>
                <a:gd name="T6" fmla="*/ 83 w 352"/>
                <a:gd name="T7" fmla="*/ 327 h 340"/>
                <a:gd name="T8" fmla="*/ 93 w 352"/>
                <a:gd name="T9" fmla="*/ 338 h 340"/>
                <a:gd name="T10" fmla="*/ 108 w 352"/>
                <a:gd name="T11" fmla="*/ 337 h 340"/>
                <a:gd name="T12" fmla="*/ 176 w 352"/>
                <a:gd name="T13" fmla="*/ 303 h 340"/>
                <a:gd name="T14" fmla="*/ 352 w 352"/>
                <a:gd name="T15" fmla="*/ 151 h 340"/>
                <a:gd name="T16" fmla="*/ 176 w 352"/>
                <a:gd name="T17" fmla="*/ 0 h 340"/>
                <a:gd name="T18" fmla="*/ 176 w 352"/>
                <a:gd name="T19" fmla="*/ 269 h 340"/>
                <a:gd name="T20" fmla="*/ 168 w 352"/>
                <a:gd name="T21" fmla="*/ 269 h 340"/>
                <a:gd name="T22" fmla="*/ 161 w 352"/>
                <a:gd name="T23" fmla="*/ 273 h 340"/>
                <a:gd name="T24" fmla="*/ 127 w 352"/>
                <a:gd name="T25" fmla="*/ 290 h 340"/>
                <a:gd name="T26" fmla="*/ 112 w 352"/>
                <a:gd name="T27" fmla="*/ 290 h 340"/>
                <a:gd name="T28" fmla="*/ 102 w 352"/>
                <a:gd name="T29" fmla="*/ 279 h 340"/>
                <a:gd name="T30" fmla="*/ 95 w 352"/>
                <a:gd name="T31" fmla="*/ 256 h 340"/>
                <a:gd name="T32" fmla="*/ 91 w 352"/>
                <a:gd name="T33" fmla="*/ 246 h 340"/>
                <a:gd name="T34" fmla="*/ 82 w 352"/>
                <a:gd name="T35" fmla="*/ 240 h 340"/>
                <a:gd name="T36" fmla="*/ 34 w 352"/>
                <a:gd name="T37" fmla="*/ 151 h 340"/>
                <a:gd name="T38" fmla="*/ 176 w 352"/>
                <a:gd name="T39" fmla="*/ 34 h 340"/>
                <a:gd name="T40" fmla="*/ 318 w 352"/>
                <a:gd name="T41" fmla="*/ 151 h 340"/>
                <a:gd name="T42" fmla="*/ 176 w 352"/>
                <a:gd name="T43" fmla="*/ 26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2" h="340">
                  <a:moveTo>
                    <a:pt x="176" y="0"/>
                  </a:moveTo>
                  <a:cubicBezTo>
                    <a:pt x="79" y="0"/>
                    <a:pt x="0" y="68"/>
                    <a:pt x="0" y="151"/>
                  </a:cubicBezTo>
                  <a:cubicBezTo>
                    <a:pt x="0" y="198"/>
                    <a:pt x="24" y="239"/>
                    <a:pt x="63" y="267"/>
                  </a:cubicBezTo>
                  <a:cubicBezTo>
                    <a:pt x="83" y="327"/>
                    <a:pt x="83" y="327"/>
                    <a:pt x="83" y="327"/>
                  </a:cubicBezTo>
                  <a:cubicBezTo>
                    <a:pt x="84" y="332"/>
                    <a:pt x="88" y="336"/>
                    <a:pt x="93" y="338"/>
                  </a:cubicBezTo>
                  <a:cubicBezTo>
                    <a:pt x="98" y="340"/>
                    <a:pt x="103" y="340"/>
                    <a:pt x="108" y="337"/>
                  </a:cubicBezTo>
                  <a:cubicBezTo>
                    <a:pt x="176" y="303"/>
                    <a:pt x="176" y="303"/>
                    <a:pt x="176" y="303"/>
                  </a:cubicBezTo>
                  <a:cubicBezTo>
                    <a:pt x="273" y="303"/>
                    <a:pt x="352" y="235"/>
                    <a:pt x="352" y="151"/>
                  </a:cubicBezTo>
                  <a:cubicBezTo>
                    <a:pt x="352" y="68"/>
                    <a:pt x="273" y="0"/>
                    <a:pt x="176" y="0"/>
                  </a:cubicBezTo>
                  <a:close/>
                  <a:moveTo>
                    <a:pt x="176" y="269"/>
                  </a:moveTo>
                  <a:cubicBezTo>
                    <a:pt x="168" y="269"/>
                    <a:pt x="168" y="269"/>
                    <a:pt x="168" y="269"/>
                  </a:cubicBezTo>
                  <a:cubicBezTo>
                    <a:pt x="161" y="273"/>
                    <a:pt x="161" y="273"/>
                    <a:pt x="161" y="273"/>
                  </a:cubicBezTo>
                  <a:cubicBezTo>
                    <a:pt x="127" y="290"/>
                    <a:pt x="127" y="290"/>
                    <a:pt x="127" y="290"/>
                  </a:cubicBezTo>
                  <a:cubicBezTo>
                    <a:pt x="123" y="292"/>
                    <a:pt x="117" y="292"/>
                    <a:pt x="112" y="290"/>
                  </a:cubicBezTo>
                  <a:cubicBezTo>
                    <a:pt x="108" y="288"/>
                    <a:pt x="104" y="284"/>
                    <a:pt x="102" y="279"/>
                  </a:cubicBezTo>
                  <a:cubicBezTo>
                    <a:pt x="95" y="256"/>
                    <a:pt x="95" y="256"/>
                    <a:pt x="95" y="256"/>
                  </a:cubicBezTo>
                  <a:cubicBezTo>
                    <a:pt x="91" y="246"/>
                    <a:pt x="91" y="246"/>
                    <a:pt x="91" y="246"/>
                  </a:cubicBezTo>
                  <a:cubicBezTo>
                    <a:pt x="82" y="240"/>
                    <a:pt x="82" y="240"/>
                    <a:pt x="82" y="240"/>
                  </a:cubicBezTo>
                  <a:cubicBezTo>
                    <a:pt x="51" y="217"/>
                    <a:pt x="34" y="185"/>
                    <a:pt x="34" y="151"/>
                  </a:cubicBezTo>
                  <a:cubicBezTo>
                    <a:pt x="34" y="87"/>
                    <a:pt x="97" y="34"/>
                    <a:pt x="176" y="34"/>
                  </a:cubicBezTo>
                  <a:cubicBezTo>
                    <a:pt x="254" y="34"/>
                    <a:pt x="318" y="87"/>
                    <a:pt x="318" y="151"/>
                  </a:cubicBezTo>
                  <a:cubicBezTo>
                    <a:pt x="318" y="216"/>
                    <a:pt x="254" y="269"/>
                    <a:pt x="176" y="2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8"/>
            <p:cNvSpPr/>
            <p:nvPr/>
          </p:nvSpPr>
          <p:spPr bwMode="auto">
            <a:xfrm>
              <a:off x="3760" y="1677"/>
              <a:ext cx="647" cy="692"/>
            </a:xfrm>
            <a:custGeom>
              <a:avLst/>
              <a:gdLst>
                <a:gd name="T0" fmla="*/ 121 w 272"/>
                <a:gd name="T1" fmla="*/ 0 h 291"/>
                <a:gd name="T2" fmla="*/ 0 w 272"/>
                <a:gd name="T3" fmla="*/ 52 h 291"/>
                <a:gd name="T4" fmla="*/ 163 w 272"/>
                <a:gd name="T5" fmla="*/ 218 h 291"/>
                <a:gd name="T6" fmla="*/ 151 w 272"/>
                <a:gd name="T7" fmla="*/ 275 h 291"/>
                <a:gd name="T8" fmla="*/ 177 w 272"/>
                <a:gd name="T9" fmla="*/ 288 h 291"/>
                <a:gd name="T10" fmla="*/ 192 w 272"/>
                <a:gd name="T11" fmla="*/ 289 h 291"/>
                <a:gd name="T12" fmla="*/ 202 w 272"/>
                <a:gd name="T13" fmla="*/ 278 h 291"/>
                <a:gd name="T14" fmla="*/ 218 w 272"/>
                <a:gd name="T15" fmla="*/ 229 h 291"/>
                <a:gd name="T16" fmla="*/ 272 w 272"/>
                <a:gd name="T17" fmla="*/ 130 h 291"/>
                <a:gd name="T18" fmla="*/ 121 w 272"/>
                <a:gd name="T19"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91">
                  <a:moveTo>
                    <a:pt x="121" y="0"/>
                  </a:moveTo>
                  <a:cubicBezTo>
                    <a:pt x="71" y="0"/>
                    <a:pt x="27" y="21"/>
                    <a:pt x="0" y="52"/>
                  </a:cubicBezTo>
                  <a:cubicBezTo>
                    <a:pt x="92" y="65"/>
                    <a:pt x="163" y="135"/>
                    <a:pt x="163" y="218"/>
                  </a:cubicBezTo>
                  <a:cubicBezTo>
                    <a:pt x="163" y="238"/>
                    <a:pt x="158" y="257"/>
                    <a:pt x="151" y="275"/>
                  </a:cubicBezTo>
                  <a:cubicBezTo>
                    <a:pt x="177" y="288"/>
                    <a:pt x="177" y="288"/>
                    <a:pt x="177" y="288"/>
                  </a:cubicBezTo>
                  <a:cubicBezTo>
                    <a:pt x="181" y="291"/>
                    <a:pt x="187" y="291"/>
                    <a:pt x="192" y="289"/>
                  </a:cubicBezTo>
                  <a:cubicBezTo>
                    <a:pt x="197" y="287"/>
                    <a:pt x="200" y="283"/>
                    <a:pt x="202" y="278"/>
                  </a:cubicBezTo>
                  <a:cubicBezTo>
                    <a:pt x="218" y="229"/>
                    <a:pt x="218" y="229"/>
                    <a:pt x="218" y="229"/>
                  </a:cubicBezTo>
                  <a:cubicBezTo>
                    <a:pt x="251" y="205"/>
                    <a:pt x="272" y="170"/>
                    <a:pt x="272" y="130"/>
                  </a:cubicBezTo>
                  <a:cubicBezTo>
                    <a:pt x="272" y="58"/>
                    <a:pt x="204" y="0"/>
                    <a:pt x="121"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19"/>
            <p:cNvSpPr>
              <a:spLocks noChangeArrowheads="1"/>
            </p:cNvSpPr>
            <p:nvPr/>
          </p:nvSpPr>
          <p:spPr bwMode="auto">
            <a:xfrm>
              <a:off x="3508" y="2146"/>
              <a:ext cx="93" cy="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20"/>
            <p:cNvSpPr>
              <a:spLocks noChangeArrowheads="1"/>
            </p:cNvSpPr>
            <p:nvPr/>
          </p:nvSpPr>
          <p:spPr bwMode="auto">
            <a:xfrm>
              <a:off x="3642" y="2146"/>
              <a:ext cx="95" cy="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21"/>
            <p:cNvSpPr>
              <a:spLocks noChangeArrowheads="1"/>
            </p:cNvSpPr>
            <p:nvPr/>
          </p:nvSpPr>
          <p:spPr bwMode="auto">
            <a:xfrm>
              <a:off x="3775" y="2146"/>
              <a:ext cx="95" cy="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2" name="矩形 61"/>
          <p:cNvSpPr/>
          <p:nvPr/>
        </p:nvSpPr>
        <p:spPr>
          <a:xfrm>
            <a:off x="7120890" y="5248910"/>
            <a:ext cx="1746885" cy="1014730"/>
          </a:xfrm>
          <a:prstGeom prst="rect">
            <a:avLst/>
          </a:prstGeom>
        </p:spPr>
        <p:txBody>
          <a:bodyPr wrap="square">
            <a:spAutoFit/>
          </a:bodyPr>
          <a:lstStyle/>
          <a:p>
            <a:pPr algn="l"/>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3.3 团结坝社区治理的成效、经验启示</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63" name="矩形 62"/>
          <p:cNvSpPr/>
          <p:nvPr/>
        </p:nvSpPr>
        <p:spPr>
          <a:xfrm>
            <a:off x="7901940" y="2980690"/>
            <a:ext cx="2263140" cy="1014730"/>
          </a:xfrm>
          <a:prstGeom prst="rect">
            <a:avLst/>
          </a:prstGeom>
        </p:spPr>
        <p:txBody>
          <a:bodyPr wrap="square">
            <a:spAutoFit/>
          </a:bodyPr>
          <a:lstStyle/>
          <a:p>
            <a:pPr algn="l">
              <a:spcAft>
                <a:spcPts val="0"/>
              </a:spcAft>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3.2 团结坝社区治理的模式：主要做法、运作模式</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nvGrpSpPr>
          <p:cNvPr id="8" name="组合 7"/>
          <p:cNvGrpSpPr/>
          <p:nvPr/>
        </p:nvGrpSpPr>
        <p:grpSpPr>
          <a:xfrm>
            <a:off x="6324719" y="1821180"/>
            <a:ext cx="1859915" cy="1571625"/>
            <a:chOff x="6618518" y="1913069"/>
            <a:chExt cx="1566010" cy="1479419"/>
          </a:xfrm>
        </p:grpSpPr>
        <p:grpSp>
          <p:nvGrpSpPr>
            <p:cNvPr id="7" name="组合 6"/>
            <p:cNvGrpSpPr/>
            <p:nvPr/>
          </p:nvGrpSpPr>
          <p:grpSpPr>
            <a:xfrm>
              <a:off x="6618518" y="1913069"/>
              <a:ext cx="1479419" cy="1479419"/>
              <a:chOff x="6590524" y="3392488"/>
              <a:chExt cx="1915885" cy="1915885"/>
            </a:xfrm>
          </p:grpSpPr>
          <p:sp>
            <p:nvSpPr>
              <p:cNvPr id="6" name="椭圆 5"/>
              <p:cNvSpPr/>
              <p:nvPr/>
            </p:nvSpPr>
            <p:spPr>
              <a:xfrm>
                <a:off x="6590524" y="3392488"/>
                <a:ext cx="1915885" cy="1915885"/>
              </a:xfrm>
              <a:prstGeom prst="ellipse">
                <a:avLst/>
              </a:prstGeom>
              <a:solidFill>
                <a:schemeClr val="accent1">
                  <a:lumMod val="40000"/>
                  <a:lumOff val="60000"/>
                </a:schemeClr>
              </a:solidFill>
              <a:ln>
                <a:noFill/>
              </a:ln>
              <a:effectLst>
                <a:innerShdw blurRad="177800" dist="38100" dir="135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764694" y="3566658"/>
                <a:ext cx="1567543" cy="1567543"/>
              </a:xfrm>
              <a:prstGeom prst="ellipse">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6752717" y="2247806"/>
              <a:ext cx="1431811" cy="955197"/>
            </a:xfrm>
            <a:prstGeom prst="rect">
              <a:avLst/>
            </a:prstGeom>
            <a:noFill/>
          </p:spPr>
          <p:txBody>
            <a:bodyPr wrap="square" rtlCol="0">
              <a:spAutoFit/>
            </a:bodyPr>
            <a:lstStyle/>
            <a:p>
              <a:pPr algn="l"/>
              <a:r>
                <a:rPr lang="zh-CN" altLang="en-US" sz="2000" b="1" dirty="0" smtClean="0">
                  <a:solidFill>
                    <a:schemeClr val="bg1"/>
                  </a:solidFill>
                  <a:latin typeface="方正正中黑简体" panose="02000000000000000000" pitchFamily="2" charset="-122"/>
                  <a:ea typeface="方正正中黑简体" panose="02000000000000000000" pitchFamily="2" charset="-122"/>
                </a:rPr>
                <a:t>3.4 团结坝社区治理尚存在的问题</a:t>
              </a:r>
              <a:endParaRPr lang="zh-CN" altLang="en-US" sz="2000" b="1" dirty="0" smtClean="0">
                <a:solidFill>
                  <a:schemeClr val="bg1"/>
                </a:solidFill>
                <a:latin typeface="方正正中黑简体" panose="02000000000000000000" pitchFamily="2" charset="-122"/>
                <a:ea typeface="方正正中黑简体" panose="02000000000000000000" pitchFamily="2" charset="-122"/>
              </a:endParaRPr>
            </a:p>
          </p:txBody>
        </p:sp>
      </p:grpSp>
      <p:grpSp>
        <p:nvGrpSpPr>
          <p:cNvPr id="9" name="组合 8"/>
          <p:cNvGrpSpPr/>
          <p:nvPr/>
        </p:nvGrpSpPr>
        <p:grpSpPr>
          <a:xfrm>
            <a:off x="9867265" y="3729355"/>
            <a:ext cx="1573530" cy="1479419"/>
            <a:chOff x="9867245" y="3729051"/>
            <a:chExt cx="1479419" cy="1479419"/>
          </a:xfrm>
        </p:grpSpPr>
        <p:grpSp>
          <p:nvGrpSpPr>
            <p:cNvPr id="31" name="组合 30"/>
            <p:cNvGrpSpPr/>
            <p:nvPr/>
          </p:nvGrpSpPr>
          <p:grpSpPr>
            <a:xfrm>
              <a:off x="9867245" y="3729051"/>
              <a:ext cx="1479419" cy="1479419"/>
              <a:chOff x="6590524" y="3392488"/>
              <a:chExt cx="1915885" cy="1915885"/>
            </a:xfrm>
          </p:grpSpPr>
          <p:sp>
            <p:nvSpPr>
              <p:cNvPr id="32" name="椭圆 31"/>
              <p:cNvSpPr/>
              <p:nvPr/>
            </p:nvSpPr>
            <p:spPr>
              <a:xfrm>
                <a:off x="6590524" y="3392488"/>
                <a:ext cx="1915885" cy="1915885"/>
              </a:xfrm>
              <a:prstGeom prst="ellipse">
                <a:avLst/>
              </a:prstGeom>
              <a:solidFill>
                <a:schemeClr val="accent5">
                  <a:lumMod val="40000"/>
                  <a:lumOff val="60000"/>
                </a:schemeClr>
              </a:solidFill>
              <a:ln>
                <a:noFill/>
              </a:ln>
              <a:effectLst>
                <a:innerShdw blurRad="177800" dist="38100" dir="135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4" name="椭圆 33"/>
              <p:cNvSpPr/>
              <p:nvPr/>
            </p:nvSpPr>
            <p:spPr>
              <a:xfrm>
                <a:off x="6764694" y="3566658"/>
                <a:ext cx="1567543" cy="1567543"/>
              </a:xfrm>
              <a:prstGeom prst="ellipse">
                <a:avLst/>
              </a:prstGeom>
              <a:solidFill>
                <a:schemeClr val="accent5">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5" name="文本框 44"/>
            <p:cNvSpPr txBox="1"/>
            <p:nvPr/>
          </p:nvSpPr>
          <p:spPr>
            <a:xfrm>
              <a:off x="9907245" y="4146246"/>
              <a:ext cx="1439419" cy="706755"/>
            </a:xfrm>
            <a:prstGeom prst="rect">
              <a:avLst/>
            </a:prstGeom>
            <a:noFill/>
          </p:spPr>
          <p:txBody>
            <a:bodyPr wrap="square" rtlCol="0">
              <a:spAutoFit/>
            </a:bodyPr>
            <a:lstStyle/>
            <a:p>
              <a:pPr algn="l"/>
              <a:r>
                <a:rPr lang="zh-CN" altLang="en-US" sz="2000" b="1" dirty="0" smtClean="0">
                  <a:solidFill>
                    <a:schemeClr val="bg1"/>
                  </a:solidFill>
                  <a:latin typeface="方正正中黑简体" panose="02000000000000000000" pitchFamily="2" charset="-122"/>
                  <a:ea typeface="方正正中黑简体" panose="02000000000000000000" pitchFamily="2" charset="-122"/>
                </a:rPr>
                <a:t>3.5 学习团结坝的什么？</a:t>
              </a:r>
              <a:endParaRPr lang="zh-CN" altLang="en-US" sz="2000" b="1" dirty="0" smtClean="0">
                <a:solidFill>
                  <a:schemeClr val="bg1"/>
                </a:solidFill>
                <a:latin typeface="方正正中黑简体" panose="02000000000000000000" pitchFamily="2" charset="-122"/>
                <a:ea typeface="方正正中黑简体" panose="02000000000000000000" pitchFamily="2" charset="-122"/>
              </a:endParaRPr>
            </a:p>
          </p:txBody>
        </p:sp>
      </p:grpSp>
      <p:pic>
        <p:nvPicPr>
          <p:cNvPr id="10" name="图片 9" descr="mmexport1541945947837"/>
          <p:cNvPicPr>
            <a:picLocks noChangeAspect="1"/>
          </p:cNvPicPr>
          <p:nvPr/>
        </p:nvPicPr>
        <p:blipFill>
          <a:blip r:embed="rId1"/>
          <a:stretch>
            <a:fillRect/>
          </a:stretch>
        </p:blipFill>
        <p:spPr>
          <a:xfrm>
            <a:off x="9648825" y="5300980"/>
            <a:ext cx="2038985" cy="1529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ppt_x"/>
                                          </p:val>
                                        </p:tav>
                                        <p:tav tm="100000">
                                          <p:val>
                                            <p:strVal val="#ppt_x"/>
                                          </p:val>
                                        </p:tav>
                                      </p:tavLst>
                                    </p:anim>
                                    <p:anim calcmode="lin" valueType="num">
                                      <p:cBhvr additive="base">
                                        <p:cTn id="18" dur="500" fill="hold"/>
                                        <p:tgtEl>
                                          <p:spTgt spid="49"/>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anim calcmode="lin" valueType="num">
                                      <p:cBhvr>
                                        <p:cTn id="28" dur="500" fill="hold"/>
                                        <p:tgtEl>
                                          <p:spTgt spid="54"/>
                                        </p:tgtEl>
                                        <p:attrNameLst>
                                          <p:attrName>ppt_x</p:attrName>
                                        </p:attrNameLst>
                                      </p:cBhvr>
                                      <p:tavLst>
                                        <p:tav tm="0">
                                          <p:val>
                                            <p:strVal val="#ppt_x"/>
                                          </p:val>
                                        </p:tav>
                                        <p:tav tm="100000">
                                          <p:val>
                                            <p:strVal val="#ppt_x"/>
                                          </p:val>
                                        </p:tav>
                                      </p:tavLst>
                                    </p:anim>
                                    <p:anim calcmode="lin" valueType="num">
                                      <p:cBhvr>
                                        <p:cTn id="29" dur="500" fill="hold"/>
                                        <p:tgtEl>
                                          <p:spTgt spid="5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anim calcmode="lin" valueType="num">
                                      <p:cBhvr>
                                        <p:cTn id="38" dur="500" fill="hold"/>
                                        <p:tgtEl>
                                          <p:spTgt spid="63"/>
                                        </p:tgtEl>
                                        <p:attrNameLst>
                                          <p:attrName>ppt_x</p:attrName>
                                        </p:attrNameLst>
                                      </p:cBhvr>
                                      <p:tavLst>
                                        <p:tav tm="0">
                                          <p:val>
                                            <p:strVal val="#ppt_x"/>
                                          </p:val>
                                        </p:tav>
                                        <p:tav tm="100000">
                                          <p:val>
                                            <p:strVal val="#ppt_x"/>
                                          </p:val>
                                        </p:tav>
                                      </p:tavLst>
                                    </p:anim>
                                    <p:anim calcmode="lin" valueType="num">
                                      <p:cBhvr>
                                        <p:cTn id="39" dur="500" fill="hold"/>
                                        <p:tgtEl>
                                          <p:spTgt spid="6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anim calcmode="lin" valueType="num">
                                      <p:cBhvr>
                                        <p:cTn id="43" dur="500" fill="hold"/>
                                        <p:tgtEl>
                                          <p:spTgt spid="48"/>
                                        </p:tgtEl>
                                        <p:attrNameLst>
                                          <p:attrName>ppt_x</p:attrName>
                                        </p:attrNameLst>
                                      </p:cBhvr>
                                      <p:tavLst>
                                        <p:tav tm="0">
                                          <p:val>
                                            <p:strVal val="#ppt_x"/>
                                          </p:val>
                                        </p:tav>
                                        <p:tav tm="100000">
                                          <p:val>
                                            <p:strVal val="#ppt_x"/>
                                          </p:val>
                                        </p:tav>
                                      </p:tavLst>
                                    </p:anim>
                                    <p:anim calcmode="lin" valueType="num">
                                      <p:cBhvr>
                                        <p:cTn id="44" dur="5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anim calcmode="lin" valueType="num">
                                      <p:cBhvr>
                                        <p:cTn id="53" dur="500" fill="hold"/>
                                        <p:tgtEl>
                                          <p:spTgt spid="51"/>
                                        </p:tgtEl>
                                        <p:attrNameLst>
                                          <p:attrName>ppt_x</p:attrName>
                                        </p:attrNameLst>
                                      </p:cBhvr>
                                      <p:tavLst>
                                        <p:tav tm="0">
                                          <p:val>
                                            <p:strVal val="#ppt_x"/>
                                          </p:val>
                                        </p:tav>
                                        <p:tav tm="100000">
                                          <p:val>
                                            <p:strVal val="#ppt_x"/>
                                          </p:val>
                                        </p:tav>
                                      </p:tavLst>
                                    </p:anim>
                                    <p:anim calcmode="lin" valueType="num">
                                      <p:cBhvr>
                                        <p:cTn id="54" dur="500" fill="hold"/>
                                        <p:tgtEl>
                                          <p:spTgt spid="5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500"/>
                                        <p:tgtEl>
                                          <p:spTgt spid="62"/>
                                        </p:tgtEl>
                                      </p:cBhvr>
                                    </p:animEffect>
                                    <p:anim calcmode="lin" valueType="num">
                                      <p:cBhvr>
                                        <p:cTn id="58" dur="500" fill="hold"/>
                                        <p:tgtEl>
                                          <p:spTgt spid="62"/>
                                        </p:tgtEl>
                                        <p:attrNameLst>
                                          <p:attrName>ppt_x</p:attrName>
                                        </p:attrNameLst>
                                      </p:cBhvr>
                                      <p:tavLst>
                                        <p:tav tm="0">
                                          <p:val>
                                            <p:strVal val="#ppt_x"/>
                                          </p:val>
                                        </p:tav>
                                        <p:tav tm="100000">
                                          <p:val>
                                            <p:strVal val="#ppt_x"/>
                                          </p:val>
                                        </p:tav>
                                      </p:tavLst>
                                    </p:anim>
                                    <p:anim calcmode="lin" valueType="num">
                                      <p:cBhvr>
                                        <p:cTn id="59" dur="500" fill="hold"/>
                                        <p:tgtEl>
                                          <p:spTgt spid="6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anim calcmode="lin" valueType="num">
                                      <p:cBhvr>
                                        <p:cTn id="63" dur="500" fill="hold"/>
                                        <p:tgtEl>
                                          <p:spTgt spid="23"/>
                                        </p:tgtEl>
                                        <p:attrNameLst>
                                          <p:attrName>ppt_x</p:attrName>
                                        </p:attrNameLst>
                                      </p:cBhvr>
                                      <p:tavLst>
                                        <p:tav tm="0">
                                          <p:val>
                                            <p:strVal val="#ppt_x"/>
                                          </p:val>
                                        </p:tav>
                                        <p:tav tm="100000">
                                          <p:val>
                                            <p:strVal val="#ppt_x"/>
                                          </p:val>
                                        </p:tav>
                                      </p:tavLst>
                                    </p:anim>
                                    <p:anim calcmode="lin" valueType="num">
                                      <p:cBhvr>
                                        <p:cTn id="6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8"/>
                                        </p:tgtEl>
                                      </p:cBhvr>
                                    </p:animEffect>
                                    <p:set>
                                      <p:cBhvr>
                                        <p:cTn id="69" dur="1" fill="hold">
                                          <p:stCondLst>
                                            <p:cond delay="499"/>
                                          </p:stCondLst>
                                        </p:cTn>
                                        <p:tgtEl>
                                          <p:spTgt spid="8"/>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54"/>
                                        </p:tgtEl>
                                      </p:cBhvr>
                                    </p:animEffect>
                                    <p:set>
                                      <p:cBhvr>
                                        <p:cTn id="72" dur="1" fill="hold">
                                          <p:stCondLst>
                                            <p:cond delay="499"/>
                                          </p:stCondLst>
                                        </p:cTn>
                                        <p:tgtEl>
                                          <p:spTgt spid="54"/>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5"/>
                                        </p:tgtEl>
                                      </p:cBhvr>
                                    </p:animEffect>
                                    <p:set>
                                      <p:cBhvr>
                                        <p:cTn id="75" dur="1" fill="hold">
                                          <p:stCondLst>
                                            <p:cond delay="499"/>
                                          </p:stCondLst>
                                        </p:cTn>
                                        <p:tgtEl>
                                          <p:spTgt spid="15"/>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63"/>
                                        </p:tgtEl>
                                      </p:cBhvr>
                                    </p:animEffect>
                                    <p:set>
                                      <p:cBhvr>
                                        <p:cTn id="78" dur="1" fill="hold">
                                          <p:stCondLst>
                                            <p:cond delay="499"/>
                                          </p:stCondLst>
                                        </p:cTn>
                                        <p:tgtEl>
                                          <p:spTgt spid="63"/>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48"/>
                                        </p:tgtEl>
                                      </p:cBhvr>
                                    </p:animEffect>
                                    <p:set>
                                      <p:cBhvr>
                                        <p:cTn id="81" dur="1" fill="hold">
                                          <p:stCondLst>
                                            <p:cond delay="499"/>
                                          </p:stCondLst>
                                        </p:cTn>
                                        <p:tgtEl>
                                          <p:spTgt spid="48"/>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9"/>
                                        </p:tgtEl>
                                      </p:cBhvr>
                                    </p:animEffect>
                                    <p:set>
                                      <p:cBhvr>
                                        <p:cTn id="84" dur="1" fill="hold">
                                          <p:stCondLst>
                                            <p:cond delay="499"/>
                                          </p:stCondLst>
                                        </p:cTn>
                                        <p:tgtEl>
                                          <p:spTgt spid="9"/>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51"/>
                                        </p:tgtEl>
                                      </p:cBhvr>
                                    </p:animEffect>
                                    <p:set>
                                      <p:cBhvr>
                                        <p:cTn id="87" dur="1" fill="hold">
                                          <p:stCondLst>
                                            <p:cond delay="499"/>
                                          </p:stCondLst>
                                        </p:cTn>
                                        <p:tgtEl>
                                          <p:spTgt spid="51"/>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62"/>
                                        </p:tgtEl>
                                      </p:cBhvr>
                                    </p:animEffect>
                                    <p:set>
                                      <p:cBhvr>
                                        <p:cTn id="90" dur="1" fill="hold">
                                          <p:stCondLst>
                                            <p:cond delay="499"/>
                                          </p:stCondLst>
                                        </p:cTn>
                                        <p:tgtEl>
                                          <p:spTgt spid="62"/>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4"/>
                                        </p:tgtEl>
                                      </p:cBhvr>
                                    </p:animEffect>
                                    <p:set>
                                      <p:cBhvr>
                                        <p:cTn id="96" dur="1" fill="hold">
                                          <p:stCondLst>
                                            <p:cond delay="499"/>
                                          </p:stCondLst>
                                        </p:cTn>
                                        <p:tgtEl>
                                          <p:spTgt spid="4"/>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50"/>
                                        </p:tgtEl>
                                      </p:cBhvr>
                                    </p:animEffect>
                                    <p:set>
                                      <p:cBhvr>
                                        <p:cTn id="99" dur="1" fill="hold">
                                          <p:stCondLst>
                                            <p:cond delay="499"/>
                                          </p:stCondLst>
                                        </p:cTn>
                                        <p:tgtEl>
                                          <p:spTgt spid="50"/>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49"/>
                                        </p:tgtEl>
                                      </p:cBhvr>
                                    </p:animEffect>
                                    <p:set>
                                      <p:cBhvr>
                                        <p:cTn id="102"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P spid="48" grpId="0" animBg="1"/>
      <p:bldP spid="48" grpId="1" animBg="1"/>
      <p:bldP spid="51" grpId="0" animBg="1"/>
      <p:bldP spid="51" grpId="1" animBg="1"/>
      <p:bldP spid="54" grpId="0"/>
      <p:bldP spid="54" grpId="1"/>
      <p:bldP spid="62" grpId="0"/>
      <p:bldP spid="62" grpId="1"/>
      <p:bldP spid="63" grpId="0"/>
      <p:bldP spid="6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文本框 99"/>
          <p:cNvSpPr txBox="1"/>
          <p:nvPr/>
        </p:nvSpPr>
        <p:spPr>
          <a:xfrm>
            <a:off x="523875" y="612775"/>
            <a:ext cx="11142663" cy="5631180"/>
          </a:xfrm>
          <a:prstGeom prst="rect">
            <a:avLst/>
          </a:prstGeom>
          <a:noFill/>
          <a:ln w="9525">
            <a:noFill/>
          </a:ln>
        </p:spPr>
        <p:txBody>
          <a:bodyPr wrap="square" anchor="t">
            <a:spAutoFit/>
          </a:bodyPr>
          <a:lstStyle/>
          <a:p>
            <a:pPr marL="342900" indent="-342900">
              <a:buClr>
                <a:srgbClr val="C00000"/>
              </a:buClr>
              <a:buFont typeface="Wingdings" panose="05000000000000000000" charset="0"/>
              <a:buChar char="l"/>
            </a:pPr>
            <a:r>
              <a:rPr lang="zh-CN" altLang="zh-CN" sz="2400">
                <a:latin typeface="Times New Roman" panose="02020603050405020304" pitchFamily="18" charset="0"/>
                <a:ea typeface="宋体" panose="02010600030101010101" pitchFamily="2" charset="-122"/>
                <a:cs typeface="Times New Roman" panose="02020603050405020304" pitchFamily="18" charset="0"/>
              </a:rPr>
              <a:t>团结坝社区位于沙坪坝区石井坡街道东南部，面积约</a:t>
            </a:r>
            <a:r>
              <a:rPr lang="en-US" altLang="zh-CN" sz="2400">
                <a:latin typeface="Times New Roman" panose="02020603050405020304" pitchFamily="18" charset="0"/>
                <a:ea typeface="宋体" panose="02010600030101010101" pitchFamily="2" charset="-122"/>
                <a:cs typeface="Times New Roman" panose="02020603050405020304" pitchFamily="18" charset="0"/>
              </a:rPr>
              <a:t>0.5</a:t>
            </a:r>
            <a:r>
              <a:rPr lang="zh-CN" altLang="zh-CN" sz="2400">
                <a:latin typeface="Times New Roman" panose="02020603050405020304" pitchFamily="18" charset="0"/>
                <a:ea typeface="宋体" panose="02010600030101010101" pitchFamily="2" charset="-122"/>
                <a:cs typeface="Times New Roman" panose="02020603050405020304" pitchFamily="18" charset="0"/>
              </a:rPr>
              <a:t>5平方公里，有</a:t>
            </a:r>
            <a:r>
              <a:rPr lang="en-US" altLang="zh-CN" sz="2400">
                <a:latin typeface="Times New Roman" panose="02020603050405020304" pitchFamily="18" charset="0"/>
                <a:ea typeface="宋体" panose="02010600030101010101" pitchFamily="2" charset="-122"/>
                <a:cs typeface="Times New Roman" panose="02020603050405020304" pitchFamily="18" charset="0"/>
              </a:rPr>
              <a:t>5000</a:t>
            </a:r>
            <a:r>
              <a:rPr lang="zh-CN" altLang="zh-CN" sz="2400">
                <a:latin typeface="Times New Roman" panose="02020603050405020304" pitchFamily="18" charset="0"/>
                <a:ea typeface="宋体" panose="02010600030101010101" pitchFamily="2" charset="-122"/>
                <a:cs typeface="Times New Roman" panose="02020603050405020304" pitchFamily="18" charset="0"/>
              </a:rPr>
              <a:t>多社区居民，其中</a:t>
            </a:r>
            <a:r>
              <a:rPr lang="en-US" altLang="zh-CN" sz="2400">
                <a:latin typeface="Times New Roman" panose="02020603050405020304" pitchFamily="18" charset="0"/>
                <a:ea typeface="宋体" panose="02010600030101010101" pitchFamily="2" charset="-122"/>
                <a:cs typeface="Times New Roman" panose="02020603050405020304" pitchFamily="18" charset="0"/>
              </a:rPr>
              <a:t>90%</a:t>
            </a:r>
            <a:r>
              <a:rPr lang="zh-CN" altLang="zh-CN" sz="2400">
                <a:latin typeface="Times New Roman" panose="02020603050405020304" pitchFamily="18" charset="0"/>
                <a:ea typeface="宋体" panose="02010600030101010101" pitchFamily="2" charset="-122"/>
                <a:cs typeface="Times New Roman" panose="02020603050405020304" pitchFamily="18" charset="0"/>
              </a:rPr>
              <a:t>以上是原重庆特钢集团的职工和家属，</a:t>
            </a:r>
            <a:r>
              <a:rPr lang="zh-CN" altLang="zh-CN" sz="2400" b="1" u="sng">
                <a:solidFill>
                  <a:srgbClr val="FF0000"/>
                </a:solidFill>
                <a:latin typeface="楷体" panose="02010609060101010101" charset="-122"/>
                <a:ea typeface="楷体" panose="02010609060101010101" charset="-122"/>
                <a:cs typeface="Times New Roman" panose="02020603050405020304" pitchFamily="18" charset="0"/>
              </a:rPr>
              <a:t>典型的国企改制后单位社区</a:t>
            </a:r>
            <a:r>
              <a:rPr lang="zh-CN" altLang="zh-CN" sz="2400">
                <a:latin typeface="Times New Roman" panose="02020603050405020304" pitchFamily="18" charset="0"/>
                <a:ea typeface="宋体" panose="02010600030101010101" pitchFamily="2" charset="-122"/>
                <a:cs typeface="Times New Roman" panose="02020603050405020304" pitchFamily="18" charset="0"/>
              </a:rPr>
              <a:t>。十几年后，目前社区居民一半是以前的老住户，另一半已是新人。</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Clr>
                <a:srgbClr val="C00000"/>
              </a:buClr>
              <a:buFont typeface="Wingdings" panose="05000000000000000000" charset="0"/>
              <a:buChar char="l"/>
            </a:pPr>
            <a:r>
              <a:rPr lang="en-US" altLang="zh-CN" sz="2400" b="1">
                <a:solidFill>
                  <a:srgbClr val="002060"/>
                </a:solidFill>
                <a:latin typeface="Times New Roman" panose="02020603050405020304" pitchFamily="18" charset="0"/>
                <a:ea typeface="宋体" panose="02010600030101010101" pitchFamily="2" charset="-122"/>
                <a:cs typeface="Times New Roman" panose="02020603050405020304" pitchFamily="18" charset="0"/>
              </a:rPr>
              <a:t>2005</a:t>
            </a:r>
            <a:r>
              <a:rPr lang="zh-CN" altLang="zh-CN" sz="2400" b="1">
                <a:solidFill>
                  <a:srgbClr val="002060"/>
                </a:solidFill>
                <a:latin typeface="Times New Roman" panose="02020603050405020304" pitchFamily="18" charset="0"/>
                <a:ea typeface="宋体" panose="02010600030101010101" pitchFamily="2" charset="-122"/>
                <a:cs typeface="Times New Roman" panose="02020603050405020304" pitchFamily="18" charset="0"/>
              </a:rPr>
              <a:t>年特钢破产，辖区</a:t>
            </a:r>
            <a:r>
              <a:rPr lang="zh-CN" altLang="zh-CN" sz="2400" b="1" u="sng">
                <a:solidFill>
                  <a:srgbClr val="FF0000"/>
                </a:solidFill>
                <a:latin typeface="楷体" panose="02010609060101010101" charset="-122"/>
                <a:ea typeface="楷体" panose="02010609060101010101" charset="-122"/>
                <a:cs typeface="Times New Roman" panose="02020603050405020304" pitchFamily="18" charset="0"/>
              </a:rPr>
              <a:t>经济凋敝、组织混乱、心理恐慌、上访集体上访事件频繁</a:t>
            </a:r>
            <a:r>
              <a:rPr lang="zh-CN" altLang="zh-CN" sz="2400" b="1">
                <a:solidFill>
                  <a:srgbClr val="002060"/>
                </a:solidFill>
                <a:latin typeface="Times New Roman" panose="02020603050405020304" pitchFamily="18" charset="0"/>
                <a:ea typeface="宋体" panose="02010600030101010101" pitchFamily="2" charset="-122"/>
                <a:cs typeface="Times New Roman" panose="02020603050405020304" pitchFamily="18" charset="0"/>
              </a:rPr>
              <a:t>等系列问题成为刚成立的团结坝社区面临的突出难题。</a:t>
            </a:r>
            <a:endParaRPr lang="zh-CN" altLang="zh-CN" sz="2400" b="1">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Clr>
                <a:srgbClr val="C00000"/>
              </a:buClr>
              <a:buFont typeface="Wingdings" panose="05000000000000000000" charset="0"/>
              <a:buChar char="l"/>
            </a:pPr>
            <a:r>
              <a:rPr lang="zh-CN" altLang="zh-CN" sz="2400">
                <a:latin typeface="Times New Roman" panose="02020603050405020304" pitchFamily="18" charset="0"/>
                <a:ea typeface="宋体" panose="02010600030101010101" pitchFamily="2" charset="-122"/>
                <a:cs typeface="Times New Roman" panose="02020603050405020304" pitchFamily="18" charset="0"/>
              </a:rPr>
              <a:t>2006年，原沙区区长视察该社区遭遇泼水事件，团结坝社区得到了</a:t>
            </a:r>
            <a:r>
              <a:rPr lang="zh-CN" altLang="zh-CN" sz="2400" b="1" u="sng">
                <a:solidFill>
                  <a:srgbClr val="FF0000"/>
                </a:solidFill>
                <a:latin typeface="楷体" panose="02010609060101010101" charset="-122"/>
                <a:ea typeface="楷体" panose="02010609060101010101" charset="-122"/>
                <a:cs typeface="Times New Roman" panose="02020603050405020304" pitchFamily="18" charset="0"/>
              </a:rPr>
              <a:t>“刁民社区”、“麻烦社区”、“问题社区”</a:t>
            </a:r>
            <a:r>
              <a:rPr lang="zh-CN" altLang="zh-CN" sz="2400">
                <a:latin typeface="Times New Roman" panose="02020603050405020304" pitchFamily="18" charset="0"/>
                <a:ea typeface="宋体" panose="02010600030101010101" pitchFamily="2" charset="-122"/>
                <a:cs typeface="Times New Roman" panose="02020603050405020304" pitchFamily="18" charset="0"/>
              </a:rPr>
              <a:t>称号。此后，没有上级部门愿意来这里检查工作，这意味着一些针对困难群众的政策就可能不会落到团结坝社区。</a:t>
            </a:r>
            <a:endParaRPr lang="zh-CN" altLang="zh-CN" sz="2400">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Clr>
                <a:srgbClr val="C00000"/>
              </a:buClr>
              <a:buFont typeface="Wingdings" panose="05000000000000000000" charset="0"/>
              <a:buChar char="l"/>
            </a:pPr>
            <a:r>
              <a:rPr lang="zh-CN" altLang="zh-CN" sz="2400" b="1">
                <a:solidFill>
                  <a:srgbClr val="00B050"/>
                </a:solidFill>
                <a:latin typeface="Times New Roman" panose="02020603050405020304" pitchFamily="18" charset="0"/>
                <a:ea typeface="宋体" panose="02010600030101010101" pitchFamily="2" charset="-122"/>
                <a:cs typeface="Times New Roman" panose="02020603050405020304" pitchFamily="18" charset="0"/>
              </a:rPr>
              <a:t>国企改制后单位社区是一个新兴的特殊社区，政府投入的资金有限，社会化事务移交社区。当时，群众对社区的统一评价：</a:t>
            </a:r>
            <a:r>
              <a:rPr lang="zh-CN" altLang="zh-CN" sz="2400" b="1" u="sng">
                <a:solidFill>
                  <a:srgbClr val="FF0000"/>
                </a:solidFill>
                <a:latin typeface="楷体" panose="02010609060101010101" charset="-122"/>
                <a:ea typeface="楷体" panose="02010609060101010101" charset="-122"/>
                <a:cs typeface="Times New Roman" panose="02020603050405020304" pitchFamily="18" charset="0"/>
              </a:rPr>
              <a:t>环境脏兮兮，人心乱麻麻，秩序乱糟糟，问题成堆堆</a:t>
            </a:r>
            <a:r>
              <a:rPr lang="zh-CN" altLang="zh-CN" sz="2400" b="1">
                <a:solidFill>
                  <a:srgbClr val="00B050"/>
                </a:solidFill>
                <a:latin typeface="Times New Roman" panose="02020603050405020304" pitchFamily="18" charset="0"/>
                <a:ea typeface="宋体" panose="02010600030101010101" pitchFamily="2" charset="-122"/>
                <a:cs typeface="Times New Roman" panose="02020603050405020304" pitchFamily="18" charset="0"/>
              </a:rPr>
              <a:t>。更有居民将对企业破产的不满转移到了社区党委。</a:t>
            </a:r>
            <a:endParaRPr lang="zh-CN" altLang="zh-CN" sz="2400" b="1">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Clr>
                <a:srgbClr val="C00000"/>
              </a:buClr>
              <a:buFont typeface="Wingdings" panose="05000000000000000000" charset="0"/>
              <a:buChar char="l"/>
            </a:pPr>
            <a:r>
              <a:rPr lang="zh-CN" altLang="zh-CN" sz="2400">
                <a:latin typeface="Times New Roman" panose="02020603050405020304" pitchFamily="18" charset="0"/>
                <a:ea typeface="宋体" panose="02010600030101010101" pitchFamily="2" charset="-122"/>
                <a:cs typeface="Times New Roman" panose="02020603050405020304" pitchFamily="18" charset="0"/>
              </a:rPr>
              <a:t>但国企改制后社区基本上是一个“熟人社会”，国企单位原有的强烈的组织性和动员性，以及居民较高的文化素质使得之后社会治理提供了有利的基础。</a:t>
            </a:r>
            <a:endParaRPr lang="zh-CN" altLang="zh-CN" sz="2400">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Clr>
                <a:srgbClr val="C00000"/>
              </a:buClr>
              <a:buFont typeface="Wingdings" panose="05000000000000000000" charset="0"/>
              <a:buChar char="l"/>
            </a:pPr>
            <a:r>
              <a:rPr lang="zh-CN" altLang="zh-CN" sz="2400" b="1">
                <a:solidFill>
                  <a:srgbClr val="0070C0"/>
                </a:solidFill>
                <a:latin typeface="Times New Roman" panose="02020603050405020304" pitchFamily="18" charset="0"/>
                <a:ea typeface="宋体" panose="02010600030101010101" pitchFamily="2" charset="-122"/>
                <a:cs typeface="Times New Roman" panose="02020603050405020304" pitchFamily="18" charset="0"/>
              </a:rPr>
              <a:t>团结坝社区显著的情况就是“七多”：</a:t>
            </a:r>
            <a:r>
              <a:rPr lang="zh-CN" altLang="zh-CN" sz="2400" b="1" u="sng">
                <a:solidFill>
                  <a:srgbClr val="FF0000"/>
                </a:solidFill>
                <a:latin typeface="楷体" panose="02010609060101010101" charset="-122"/>
                <a:ea typeface="楷体" panose="02010609060101010101" charset="-122"/>
                <a:cs typeface="Times New Roman" panose="02020603050405020304" pitchFamily="18" charset="0"/>
              </a:rPr>
              <a:t>大量的失业人员多、困难群众多、中年失独多、吸毒人员多、养老新生人员多、大病残疾人员多</a:t>
            </a:r>
            <a:r>
              <a:rPr lang="zh-CN" altLang="zh-CN" sz="2400" b="1">
                <a:solidFill>
                  <a:srgbClr val="0070C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b="1">
              <a:solidFill>
                <a:srgbClr val="0070C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文本框 1"/>
          <p:cNvSpPr txBox="1"/>
          <p:nvPr/>
        </p:nvSpPr>
        <p:spPr>
          <a:xfrm>
            <a:off x="3070860" y="47625"/>
            <a:ext cx="6050280" cy="521970"/>
          </a:xfrm>
          <a:prstGeom prst="rect">
            <a:avLst/>
          </a:prstGeom>
          <a:noFill/>
        </p:spPr>
        <p:txBody>
          <a:bodyPr wrap="none" rtlCol="0" anchor="t">
            <a:spAutoFit/>
          </a:bodyPr>
          <a:lstStyle/>
          <a:p>
            <a:r>
              <a:rPr lang="zh-CN" altLang="en-US" sz="2800" dirty="0">
                <a:latin typeface="Times New Roman" panose="02020603050405020304" pitchFamily="18" charset="0"/>
                <a:ea typeface="黑体" panose="02010609060101010101" charset="-122"/>
                <a:cs typeface="Times New Roman" panose="02020603050405020304" pitchFamily="18" charset="0"/>
                <a:sym typeface="+mn-ea"/>
              </a:rPr>
              <a:t>3.</a:t>
            </a:r>
            <a:r>
              <a:rPr lang="en-US" altLang="zh-CN" sz="2800" dirty="0">
                <a:latin typeface="Times New Roman" panose="02020603050405020304" pitchFamily="18" charset="0"/>
                <a:ea typeface="黑体" panose="02010609060101010101" charset="-122"/>
                <a:cs typeface="Times New Roman" panose="02020603050405020304" pitchFamily="18" charset="0"/>
                <a:sym typeface="+mn-ea"/>
              </a:rPr>
              <a:t>1</a:t>
            </a:r>
            <a:r>
              <a:rPr lang="zh-CN" altLang="en-US" sz="2800" dirty="0">
                <a:latin typeface="Times New Roman" panose="02020603050405020304" pitchFamily="18" charset="0"/>
                <a:ea typeface="黑体" panose="02010609060101010101" charset="-122"/>
                <a:cs typeface="Times New Roman" panose="02020603050405020304" pitchFamily="18" charset="0"/>
                <a:sym typeface="+mn-ea"/>
              </a:rPr>
              <a:t> 团结坝社区的历史变迁及治理背景</a:t>
            </a:r>
            <a:endParaRPr lang="zh-CN" altLang="en-US" sz="280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55688" y="1126210"/>
            <a:ext cx="10080625" cy="103239"/>
            <a:chOff x="6618518" y="1126210"/>
            <a:chExt cx="10080625" cy="103239"/>
          </a:xfrm>
        </p:grpSpPr>
        <p:sp>
          <p:nvSpPr>
            <p:cNvPr id="4" name="矩形 3"/>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1058966" y="549275"/>
            <a:ext cx="4119245" cy="521970"/>
          </a:xfrm>
          <a:prstGeom prst="rect">
            <a:avLst/>
          </a:prstGeom>
          <a:noFill/>
        </p:spPr>
        <p:txBody>
          <a:bodyPr wrap="none" rtlCol="0">
            <a:spAutoFit/>
          </a:bodyPr>
          <a:lstStyle/>
          <a:p>
            <a:pPr algn="l"/>
            <a:r>
              <a:rPr lang="zh-CN" altLang="en-US" sz="2800" b="1" dirty="0">
                <a:latin typeface="方正正中黑简体" panose="02000000000000000000" pitchFamily="2" charset="-122"/>
                <a:ea typeface="方正正中黑简体" panose="02000000000000000000" pitchFamily="2" charset="-122"/>
              </a:rPr>
              <a:t>3.2 团结坝社区治理模式</a:t>
            </a:r>
            <a:endParaRPr lang="zh-CN" altLang="en-US" sz="2800" b="1" dirty="0">
              <a:latin typeface="方正正中黑简体" panose="02000000000000000000" pitchFamily="2" charset="-122"/>
              <a:ea typeface="方正正中黑简体" panose="02000000000000000000" pitchFamily="2" charset="-122"/>
            </a:endParaRPr>
          </a:p>
        </p:txBody>
      </p:sp>
      <p:grpSp>
        <p:nvGrpSpPr>
          <p:cNvPr id="29" name="组合 28"/>
          <p:cNvGrpSpPr/>
          <p:nvPr/>
        </p:nvGrpSpPr>
        <p:grpSpPr>
          <a:xfrm>
            <a:off x="1085894" y="3589546"/>
            <a:ext cx="3016548" cy="2690471"/>
            <a:chOff x="1085894" y="3589546"/>
            <a:chExt cx="3016548" cy="2690471"/>
          </a:xfrm>
        </p:grpSpPr>
        <p:sp>
          <p:nvSpPr>
            <p:cNvPr id="26" name="文本框 25"/>
            <p:cNvSpPr txBox="1"/>
            <p:nvPr/>
          </p:nvSpPr>
          <p:spPr>
            <a:xfrm>
              <a:off x="1613350" y="3589546"/>
              <a:ext cx="1969770" cy="398780"/>
            </a:xfrm>
            <a:prstGeom prst="rect">
              <a:avLst/>
            </a:prstGeom>
            <a:noFill/>
          </p:spPr>
          <p:txBody>
            <a:bodyPr wrap="none" rtlCol="0">
              <a:spAutoFit/>
            </a:bodyPr>
            <a:lstStyle/>
            <a:p>
              <a:r>
                <a:rPr lang="zh-CN" altLang="en-US" sz="2000" b="1" dirty="0">
                  <a:latin typeface="方正正黑简体" panose="02000000000000000000" pitchFamily="2" charset="-122"/>
                  <a:ea typeface="方正正黑简体" panose="02000000000000000000" pitchFamily="2" charset="-122"/>
                </a:rPr>
                <a:t>区域大党建格局</a:t>
              </a:r>
              <a:endParaRPr lang="zh-CN" altLang="en-US" sz="2000" b="1" dirty="0">
                <a:latin typeface="方正正黑简体" panose="02000000000000000000" pitchFamily="2" charset="-122"/>
                <a:ea typeface="方正正黑简体" panose="02000000000000000000" pitchFamily="2" charset="-122"/>
              </a:endParaRPr>
            </a:p>
          </p:txBody>
        </p:sp>
        <p:sp>
          <p:nvSpPr>
            <p:cNvPr id="27" name="矩形 26"/>
            <p:cNvSpPr/>
            <p:nvPr/>
          </p:nvSpPr>
          <p:spPr>
            <a:xfrm>
              <a:off x="1085894" y="4249922"/>
              <a:ext cx="3016548" cy="2030095"/>
            </a:xfrm>
            <a:prstGeom prst="rect">
              <a:avLst/>
            </a:prstGeom>
          </p:spPr>
          <p:txBody>
            <a:bodyPr wrap="square">
              <a:spAutoFit/>
            </a:bodyPr>
            <a:lstStyle/>
            <a:p>
              <a:pPr algn="l">
                <a:spcAft>
                  <a:spcPts val="0"/>
                </a:spcAft>
              </a:pP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1.以党组织优化调整构建区域大党建格局，实现基层党组织与社会治理单元的高度契合。</a:t>
              </a:r>
              <a:r>
                <a:rPr lang="zh-CN" altLang="zh-CN" b="1" kern="100" dirty="0">
                  <a:solidFill>
                    <a:srgbClr val="FF0000"/>
                  </a:solidFill>
                  <a:latin typeface="方正兰亭细黑_GBK" panose="02000000000000000000" pitchFamily="2" charset="-122"/>
                  <a:ea typeface="方正兰亭细黑_GBK" panose="02000000000000000000" pitchFamily="2" charset="-122"/>
                  <a:cs typeface="Times New Roman" panose="02020603050405020304" pitchFamily="18" charset="0"/>
                </a:rPr>
                <a:t>主要形式：</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石井坡街道党建联席会议—团结坝社区党建联席会议—网格党支部—居民党小组</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28" name="矩形 27"/>
            <p:cNvSpPr/>
            <p:nvPr/>
          </p:nvSpPr>
          <p:spPr>
            <a:xfrm>
              <a:off x="1269940" y="4122999"/>
              <a:ext cx="2552301"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4691660" y="3620026"/>
            <a:ext cx="3022683" cy="3133066"/>
            <a:chOff x="1035094" y="3620026"/>
            <a:chExt cx="3022683" cy="3133066"/>
          </a:xfrm>
        </p:grpSpPr>
        <p:sp>
          <p:nvSpPr>
            <p:cNvPr id="31" name="文本框 30"/>
            <p:cNvSpPr txBox="1"/>
            <p:nvPr/>
          </p:nvSpPr>
          <p:spPr>
            <a:xfrm>
              <a:off x="1476825" y="3620026"/>
              <a:ext cx="2480310" cy="398780"/>
            </a:xfrm>
            <a:prstGeom prst="rect">
              <a:avLst/>
            </a:prstGeom>
            <a:noFill/>
          </p:spPr>
          <p:txBody>
            <a:bodyPr wrap="none" rtlCol="0">
              <a:spAutoFit/>
            </a:bodyPr>
            <a:lstStyle/>
            <a:p>
              <a:pPr algn="l"/>
              <a:r>
                <a:rPr lang="zh-CN" altLang="en-US" sz="2000" b="1" dirty="0" smtClean="0">
                  <a:latin typeface="方正正黑简体" panose="02000000000000000000" pitchFamily="2" charset="-122"/>
                  <a:ea typeface="方正正黑简体" panose="02000000000000000000" pitchFamily="2" charset="-122"/>
                </a:rPr>
                <a:t>一核多元、协商共治</a:t>
              </a:r>
              <a:endParaRPr lang="zh-CN" altLang="en-US" sz="2000" b="1" dirty="0" smtClean="0">
                <a:latin typeface="方正正黑简体" panose="02000000000000000000" pitchFamily="2" charset="-122"/>
                <a:ea typeface="方正正黑简体" panose="02000000000000000000" pitchFamily="2" charset="-122"/>
              </a:endParaRPr>
            </a:p>
          </p:txBody>
        </p:sp>
        <p:sp>
          <p:nvSpPr>
            <p:cNvPr id="32" name="矩形 31"/>
            <p:cNvSpPr/>
            <p:nvPr/>
          </p:nvSpPr>
          <p:spPr>
            <a:xfrm>
              <a:off x="1035094" y="4168642"/>
              <a:ext cx="3022683" cy="2584450"/>
            </a:xfrm>
            <a:prstGeom prst="rect">
              <a:avLst/>
            </a:prstGeom>
          </p:spPr>
          <p:txBody>
            <a:bodyPr wrap="square">
              <a:spAutoFit/>
            </a:bodyPr>
            <a:lstStyle/>
            <a:p>
              <a:pPr algn="l">
                <a:spcAft>
                  <a:spcPts val="0"/>
                </a:spcAft>
              </a:pPr>
              <a:r>
                <a:rPr lang="en-US"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2.</a:t>
              </a: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以党内民主引领社区民主，推行“一核多元、协商共治”的党建与基层治理相融合的工作机制。</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（1）发挥党组织核心作用</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a:t>
              </a:r>
              <a:r>
                <a:rPr lang="en-US"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2</a:t>
              </a:r>
              <a:r>
                <a:rPr lang="zh-CN" altLang="en-US" kern="100" dirty="0">
                  <a:latin typeface="方正兰亭细黑_GBK" panose="02000000000000000000" pitchFamily="2" charset="-122"/>
                  <a:ea typeface="方正兰亭细黑_GBK" panose="02000000000000000000" pitchFamily="2" charset="-122"/>
                  <a:cs typeface="Times New Roman" panose="02020603050405020304" pitchFamily="18" charset="0"/>
                </a:rPr>
                <a:t>）联席</a:t>
              </a: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服务群众机制</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a:t>
              </a:r>
              <a:r>
                <a:rPr lang="en-US"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3</a:t>
              </a: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）联系群众服务机制</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a:t>
              </a:r>
              <a:r>
                <a:rPr lang="en-US"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rPr>
                <a:t>4</a:t>
              </a:r>
              <a:r>
                <a:rPr lang="zh-CN" altLang="en-US" kern="100" dirty="0">
                  <a:latin typeface="方正兰亭细黑_GBK" panose="02000000000000000000" pitchFamily="2" charset="-122"/>
                  <a:ea typeface="方正兰亭细黑_GBK" panose="02000000000000000000" pitchFamily="2" charset="-122"/>
                  <a:cs typeface="Times New Roman" panose="02020603050405020304" pitchFamily="18" charset="0"/>
                </a:rPr>
                <a:t>）搭建多方参与平台</a:t>
              </a:r>
              <a:endParaRPr lang="zh-CN" altLang="zh-CN"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其中：（下一页）</a:t>
              </a:r>
              <a:endParaRPr lang="zh-CN" altLang="zh-CN"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33" name="矩形 32"/>
            <p:cNvSpPr/>
            <p:nvPr/>
          </p:nvSpPr>
          <p:spPr>
            <a:xfrm>
              <a:off x="1269940" y="4122999"/>
              <a:ext cx="2552301"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171815" y="3635375"/>
            <a:ext cx="3780155" cy="2921620"/>
            <a:chOff x="1051335" y="3635266"/>
            <a:chExt cx="3148210" cy="2921584"/>
          </a:xfrm>
        </p:grpSpPr>
        <p:sp>
          <p:nvSpPr>
            <p:cNvPr id="35" name="文本框 34"/>
            <p:cNvSpPr txBox="1"/>
            <p:nvPr/>
          </p:nvSpPr>
          <p:spPr>
            <a:xfrm>
              <a:off x="1269815" y="3635266"/>
              <a:ext cx="2711450" cy="368295"/>
            </a:xfrm>
            <a:prstGeom prst="rect">
              <a:avLst/>
            </a:prstGeom>
            <a:noFill/>
          </p:spPr>
          <p:txBody>
            <a:bodyPr wrap="square" rtlCol="0">
              <a:spAutoFit/>
            </a:bodyPr>
            <a:lstStyle/>
            <a:p>
              <a:r>
                <a:rPr lang="zh-CN" altLang="en-US" b="1" dirty="0">
                  <a:latin typeface="方正正黑简体" panose="02000000000000000000" pitchFamily="2" charset="-122"/>
                  <a:ea typeface="方正正黑简体" panose="02000000000000000000" pitchFamily="2" charset="-122"/>
                </a:rPr>
                <a:t>社区服务项目化、社会化</a:t>
              </a:r>
              <a:endParaRPr lang="zh-CN" altLang="en-US" b="1" dirty="0">
                <a:latin typeface="方正正黑简体" panose="02000000000000000000" pitchFamily="2" charset="-122"/>
                <a:ea typeface="方正正黑简体" panose="02000000000000000000" pitchFamily="2" charset="-122"/>
              </a:endParaRPr>
            </a:p>
          </p:txBody>
        </p:sp>
        <p:sp>
          <p:nvSpPr>
            <p:cNvPr id="36" name="矩形 35"/>
            <p:cNvSpPr/>
            <p:nvPr/>
          </p:nvSpPr>
          <p:spPr>
            <a:xfrm>
              <a:off x="1051335" y="4249923"/>
              <a:ext cx="3148210" cy="2306927"/>
            </a:xfrm>
            <a:prstGeom prst="rect">
              <a:avLst/>
            </a:prstGeom>
          </p:spPr>
          <p:txBody>
            <a:bodyPr wrap="square">
              <a:spAutoFit/>
            </a:bodyPr>
            <a:lstStyle/>
            <a:p>
              <a:pPr algn="l">
                <a:spcAft>
                  <a:spcPts val="0"/>
                </a:spcAft>
              </a:pP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3.以居民需求为导向，建立服务型党组织，引领社区服务项目化、社会化。</a:t>
              </a:r>
              <a:endParaRPr lang="zh-CN" altLang="zh-CN" sz="1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（1）形成</a:t>
              </a:r>
              <a:r>
                <a:rPr lang="zh-CN" altLang="zh-CN" sz="1600" b="1" i="1" kern="100" dirty="0">
                  <a:solidFill>
                    <a:srgbClr val="C00000"/>
                  </a:solidFill>
                  <a:latin typeface="楷体" panose="02010609060101010101" charset="-122"/>
                  <a:ea typeface="楷体" panose="02010609060101010101" charset="-122"/>
                  <a:cs typeface="Times New Roman" panose="02020603050405020304" pitchFamily="18" charset="0"/>
                </a:rPr>
                <a:t>需求清单</a:t>
              </a: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，征求医疗健康、环境卫生、文化娱乐方面的需求；</a:t>
              </a:r>
              <a:endPar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（2）形成</a:t>
              </a:r>
              <a:r>
                <a:rPr lang="zh-CN" altLang="zh-CN" sz="1600" b="1" i="1" kern="100" dirty="0">
                  <a:solidFill>
                    <a:srgbClr val="C00000"/>
                  </a:solidFill>
                  <a:latin typeface="楷体" panose="02010609060101010101" charset="-122"/>
                  <a:ea typeface="楷体" panose="02010609060101010101" charset="-122"/>
                  <a:cs typeface="Times New Roman" panose="02020603050405020304" pitchFamily="18" charset="0"/>
                </a:rPr>
                <a:t>资源清单</a:t>
              </a: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，了解各方的优势资源，并将街道、社区和驻区单位提供的服务制定成详细的资源清单；</a:t>
              </a:r>
              <a:endPar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l">
                <a:spcAft>
                  <a:spcPts val="0"/>
                </a:spcAft>
              </a:pP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（3）形成</a:t>
              </a:r>
              <a:r>
                <a:rPr lang="zh-CN" altLang="zh-CN" sz="1600" b="1" i="1" kern="100" dirty="0">
                  <a:solidFill>
                    <a:srgbClr val="C00000"/>
                  </a:solidFill>
                  <a:latin typeface="楷体" panose="02010609060101010101" charset="-122"/>
                  <a:ea typeface="楷体" panose="02010609060101010101" charset="-122"/>
                  <a:cs typeface="Times New Roman" panose="02020603050405020304" pitchFamily="18" charset="0"/>
                </a:rPr>
                <a:t>项目清单</a:t>
              </a:r>
              <a:r>
                <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rPr>
                <a:t>，需求清单和资源清单匹配，明确项目时间、推进方式。</a:t>
              </a:r>
              <a:endParaRPr lang="zh-CN" altLang="zh-CN" sz="16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37" name="矩形 36"/>
            <p:cNvSpPr/>
            <p:nvPr/>
          </p:nvSpPr>
          <p:spPr>
            <a:xfrm>
              <a:off x="1269940" y="4122999"/>
              <a:ext cx="2552301"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圆角矩形 1"/>
          <p:cNvSpPr>
            <a:spLocks noChangeAspect="1"/>
          </p:cNvSpPr>
          <p:nvPr/>
        </p:nvSpPr>
        <p:spPr>
          <a:xfrm>
            <a:off x="1316168" y="1737526"/>
            <a:ext cx="2556000" cy="1508177"/>
          </a:xfrm>
          <a:prstGeom prst="roundRect">
            <a:avLst>
              <a:gd name="adj" fmla="val 8291"/>
            </a:avLst>
          </a:prstGeom>
          <a:blipFill dpi="0" rotWithShape="1">
            <a:blip r:embed="rId1" cstate="screen"/>
            <a:srcRect/>
            <a:stretch>
              <a:fillRect l="941" t="149"/>
            </a:stretch>
          </a:bli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8580313" y="1737526"/>
            <a:ext cx="2556000" cy="1508177"/>
          </a:xfrm>
          <a:prstGeom prst="roundRect">
            <a:avLst>
              <a:gd name="adj" fmla="val 9710"/>
            </a:avLst>
          </a:prstGeom>
          <a:blipFill dpi="0" rotWithShape="0">
            <a:blip r:embed="rId2" cstate="screen">
              <a:extLst>
                <a:ext uri="{BEBA8EAE-BF5A-486C-A8C5-ECC9F3942E4B}">
                  <a14:imgProps xmlns:a14="http://schemas.microsoft.com/office/drawing/2010/main">
                    <a14:imgLayer r:embed="rId3">
                      <a14:imgEffect>
                        <a14:brightnessContrast bright="2000"/>
                      </a14:imgEffect>
                      <a14:imgEffect>
                        <a14:colorTemperature colorTemp="6200"/>
                      </a14:imgEffect>
                      <a14:imgEffect>
                        <a14:saturation sat="101000"/>
                      </a14:imgEffect>
                    </a14:imgLayer>
                  </a14:imgProps>
                </a:ext>
              </a:extLst>
            </a:blip>
            <a:srcRect/>
            <a:stretch>
              <a:fillRect t="-58608" b="-58608"/>
            </a:stretch>
          </a:bli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909559" y="1737526"/>
            <a:ext cx="2552301" cy="1508177"/>
          </a:xfrm>
          <a:prstGeom prst="roundRect">
            <a:avLst>
              <a:gd name="adj" fmla="val 11697"/>
            </a:avLst>
          </a:prstGeom>
          <a:blipFill dpi="0" rotWithShape="1">
            <a:blip r:embed="rId4" cstate="screen"/>
            <a:srcRect/>
            <a:tile tx="0" ty="0" sx="49000" sy="49000" flip="none" algn="tl"/>
          </a:bli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anim calcmode="lin" valueType="num">
                                      <p:cBhvr>
                                        <p:cTn id="22" dur="500" fill="hold"/>
                                        <p:tgtEl>
                                          <p:spTgt spid="29"/>
                                        </p:tgtEl>
                                        <p:attrNameLst>
                                          <p:attrName>ppt_x</p:attrName>
                                        </p:attrNameLst>
                                      </p:cBhvr>
                                      <p:tavLst>
                                        <p:tav tm="0">
                                          <p:val>
                                            <p:strVal val="#ppt_x"/>
                                          </p:val>
                                        </p:tav>
                                        <p:tav tm="100000">
                                          <p:val>
                                            <p:strVal val="#ppt_x"/>
                                          </p:val>
                                        </p:tav>
                                      </p:tavLst>
                                    </p:anim>
                                    <p:anim calcmode="lin" valueType="num">
                                      <p:cBhvr>
                                        <p:cTn id="23" dur="5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anim calcmode="lin" valueType="num">
                                      <p:cBhvr>
                                        <p:cTn id="44" dur="500" fill="hold"/>
                                        <p:tgtEl>
                                          <p:spTgt spid="34"/>
                                        </p:tgtEl>
                                        <p:attrNameLst>
                                          <p:attrName>ppt_x</p:attrName>
                                        </p:attrNameLst>
                                      </p:cBhvr>
                                      <p:tavLst>
                                        <p:tav tm="0">
                                          <p:val>
                                            <p:strVal val="#ppt_x"/>
                                          </p:val>
                                        </p:tav>
                                        <p:tav tm="100000">
                                          <p:val>
                                            <p:strVal val="#ppt_x"/>
                                          </p:val>
                                        </p:tav>
                                      </p:tavLst>
                                    </p:anim>
                                    <p:anim calcmode="lin" valueType="num">
                                      <p:cBhvr>
                                        <p:cTn id="45"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9180" y="247015"/>
            <a:ext cx="10901045" cy="953135"/>
          </a:xfrm>
          <a:prstGeom prst="rect">
            <a:avLst/>
          </a:prstGeom>
          <a:noFill/>
        </p:spPr>
        <p:txBody>
          <a:bodyPr wrap="square" rtlCol="0">
            <a:spAutoFit/>
          </a:bodyPr>
          <a:lstStyle/>
          <a:p>
            <a:pPr algn="l"/>
            <a:r>
              <a:rPr lang="zh-CN" altLang="en-US" sz="2800" b="1" dirty="0">
                <a:solidFill>
                  <a:srgbClr val="C00000"/>
                </a:solidFill>
                <a:latin typeface="方正正中黑简体" panose="02000000000000000000" pitchFamily="2" charset="-122"/>
                <a:ea typeface="方正正中黑简体" panose="02000000000000000000" pitchFamily="2" charset="-122"/>
              </a:rPr>
              <a:t>其中：</a:t>
            </a:r>
            <a:r>
              <a:rPr lang="zh-CN" altLang="en-US" sz="2800" b="1" dirty="0">
                <a:latin typeface="方正正中黑简体" panose="02000000000000000000" pitchFamily="2" charset="-122"/>
                <a:ea typeface="方正正中黑简体" panose="02000000000000000000" pitchFamily="2" charset="-122"/>
              </a:rPr>
              <a:t>以党内民主引领社区民主，推行“一核多元、协商共治”的党建与基层治理相融合的工作机制</a:t>
            </a:r>
            <a:r>
              <a:rPr lang="en-US" altLang="zh-CN" sz="2800" b="1" dirty="0">
                <a:solidFill>
                  <a:srgbClr val="FF0000"/>
                </a:solidFill>
                <a:latin typeface="仿宋" panose="02010609060101010101" charset="-122"/>
                <a:ea typeface="仿宋" panose="02010609060101010101" charset="-122"/>
                <a:cs typeface="仿宋" panose="02010609060101010101" charset="-122"/>
              </a:rPr>
              <a:t>——</a:t>
            </a:r>
            <a:r>
              <a:rPr lang="zh-CN" altLang="en-US" sz="2800" b="1" dirty="0">
                <a:solidFill>
                  <a:srgbClr val="FF0000"/>
                </a:solidFill>
                <a:latin typeface="仿宋" panose="02010609060101010101" charset="-122"/>
                <a:ea typeface="仿宋" panose="02010609060101010101" charset="-122"/>
                <a:cs typeface="仿宋" panose="02010609060101010101" charset="-122"/>
              </a:rPr>
              <a:t>很好地践行了中央的政策</a:t>
            </a:r>
            <a:r>
              <a:rPr lang="zh-CN" altLang="en-US" sz="2800" b="1" dirty="0">
                <a:latin typeface="方正正中黑简体" panose="02000000000000000000" pitchFamily="2" charset="-122"/>
                <a:ea typeface="方正正中黑简体" panose="02000000000000000000" pitchFamily="2" charset="-122"/>
              </a:rPr>
              <a:t>！</a:t>
            </a:r>
            <a:endParaRPr lang="zh-CN" altLang="en-US" sz="2800" b="1" dirty="0">
              <a:latin typeface="方正正中黑简体" panose="02000000000000000000" pitchFamily="2" charset="-122"/>
              <a:ea typeface="方正正中黑简体" panose="02000000000000000000" pitchFamily="2" charset="-122"/>
            </a:endParaRPr>
          </a:p>
        </p:txBody>
      </p:sp>
      <p:grpSp>
        <p:nvGrpSpPr>
          <p:cNvPr id="34" name="组合 33"/>
          <p:cNvGrpSpPr/>
          <p:nvPr/>
        </p:nvGrpSpPr>
        <p:grpSpPr>
          <a:xfrm>
            <a:off x="1705610" y="1618887"/>
            <a:ext cx="4368846" cy="2032681"/>
            <a:chOff x="1727200" y="1683657"/>
            <a:chExt cx="4368846" cy="2032681"/>
          </a:xfrm>
        </p:grpSpPr>
        <p:pic>
          <p:nvPicPr>
            <p:cNvPr id="28" name="图片 27"/>
            <p:cNvPicPr>
              <a:picLocks noChangeAspect="1"/>
            </p:cNvPicPr>
            <p:nvPr/>
          </p:nvPicPr>
          <p:blipFill>
            <a:blip r:embed="rId1"/>
            <a:stretch>
              <a:fillRect/>
            </a:stretch>
          </p:blipFill>
          <p:spPr>
            <a:xfrm>
              <a:off x="4893760" y="1925492"/>
              <a:ext cx="900000" cy="1586250"/>
            </a:xfrm>
            <a:prstGeom prst="rect">
              <a:avLst/>
            </a:prstGeom>
          </p:spPr>
        </p:pic>
        <p:grpSp>
          <p:nvGrpSpPr>
            <p:cNvPr id="8" name="组合 7"/>
            <p:cNvGrpSpPr/>
            <p:nvPr/>
          </p:nvGrpSpPr>
          <p:grpSpPr>
            <a:xfrm>
              <a:off x="1727200" y="1683657"/>
              <a:ext cx="4368846" cy="2032681"/>
              <a:chOff x="1727200" y="1683657"/>
              <a:chExt cx="4368846" cy="2032681"/>
            </a:xfrm>
          </p:grpSpPr>
          <p:sp>
            <p:nvSpPr>
              <p:cNvPr id="6" name="矩形 5"/>
              <p:cNvSpPr/>
              <p:nvPr/>
            </p:nvSpPr>
            <p:spPr>
              <a:xfrm>
                <a:off x="1727200" y="1683657"/>
                <a:ext cx="4368800" cy="2032681"/>
              </a:xfrm>
              <a:prstGeom prst="rect">
                <a:avLst/>
              </a:prstGeom>
              <a:solidFill>
                <a:schemeClr val="accent1">
                  <a:lumMod val="75000"/>
                  <a:alpha val="84000"/>
                </a:schemeClr>
              </a:solidFill>
              <a:ln>
                <a:noFill/>
              </a:ln>
              <a:effectLst>
                <a:innerShdw blurRad="825500" dist="279400" dir="2700000">
                  <a:schemeClr val="tx1">
                    <a:lumMod val="95000"/>
                    <a:lumOff val="5000"/>
                    <a:alpha val="46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1810431" y="1709056"/>
                <a:ext cx="949325" cy="460375"/>
              </a:xfrm>
              <a:prstGeom prst="rect">
                <a:avLst/>
              </a:prstGeom>
              <a:noFill/>
            </p:spPr>
            <p:txBody>
              <a:bodyPr wrap="none" rtlCol="0">
                <a:spAutoFit/>
              </a:bodyPr>
              <a:lstStyle/>
              <a:p>
                <a:r>
                  <a:rPr lang="zh-CN" altLang="en-US" sz="2400" b="1" dirty="0">
                    <a:solidFill>
                      <a:srgbClr val="FF0000"/>
                    </a:solidFill>
                  </a:rPr>
                  <a:t>（</a:t>
                </a:r>
                <a:r>
                  <a:rPr lang="en-US" altLang="zh-CN" sz="2400" b="1" dirty="0">
                    <a:solidFill>
                      <a:srgbClr val="FF0000"/>
                    </a:solidFill>
                  </a:rPr>
                  <a:t>2</a:t>
                </a:r>
                <a:r>
                  <a:rPr lang="zh-CN" altLang="en-US" sz="2400" b="1" dirty="0">
                    <a:solidFill>
                      <a:srgbClr val="FF0000"/>
                    </a:solidFill>
                  </a:rPr>
                  <a:t>）</a:t>
                </a:r>
                <a:endParaRPr lang="zh-CN" altLang="en-US" sz="2400" b="1" dirty="0">
                  <a:solidFill>
                    <a:srgbClr val="FF0000"/>
                  </a:solidFill>
                </a:endParaRPr>
              </a:p>
            </p:txBody>
          </p:sp>
          <p:grpSp>
            <p:nvGrpSpPr>
              <p:cNvPr id="13" name="组合 12"/>
              <p:cNvGrpSpPr/>
              <p:nvPr/>
            </p:nvGrpSpPr>
            <p:grpSpPr>
              <a:xfrm>
                <a:off x="1810431" y="2084162"/>
                <a:ext cx="4285615" cy="1624965"/>
                <a:chOff x="1767149" y="1516344"/>
                <a:chExt cx="4285615" cy="1624965"/>
              </a:xfrm>
            </p:grpSpPr>
            <p:sp>
              <p:nvSpPr>
                <p:cNvPr id="14" name="文本框 13"/>
                <p:cNvSpPr txBox="1"/>
                <p:nvPr/>
              </p:nvSpPr>
              <p:spPr>
                <a:xfrm>
                  <a:off x="1767149" y="1516344"/>
                  <a:ext cx="4285615" cy="70675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000" b="1" u="sng" dirty="0">
                      <a:solidFill>
                        <a:schemeClr val="bg1"/>
                      </a:solidFill>
                      <a:latin typeface="楷体" panose="02010609060101010101" charset="-122"/>
                      <a:ea typeface="楷体" panose="02010609060101010101" charset="-122"/>
                    </a:rPr>
                    <a:t>深化联席服务群众机制，增进社会共建的意识</a:t>
                  </a:r>
                  <a:endParaRPr lang="zh-CN" altLang="en-US" sz="2000" b="1" u="sng" dirty="0">
                    <a:solidFill>
                      <a:schemeClr val="bg1"/>
                    </a:solidFill>
                    <a:latin typeface="楷体" panose="02010609060101010101" charset="-122"/>
                    <a:ea typeface="楷体" panose="02010609060101010101" charset="-122"/>
                  </a:endParaRPr>
                </a:p>
              </p:txBody>
            </p:sp>
            <p:sp>
              <p:nvSpPr>
                <p:cNvPr id="15" name="矩形 14"/>
                <p:cNvSpPr/>
                <p:nvPr/>
              </p:nvSpPr>
              <p:spPr>
                <a:xfrm>
                  <a:off x="1767149" y="2126579"/>
                  <a:ext cx="4285615" cy="1014730"/>
                </a:xfrm>
                <a:prstGeom prst="rect">
                  <a:avLst/>
                </a:prstGeom>
              </p:spPr>
              <p:txBody>
                <a:bodyPr wrap="square">
                  <a:spAutoFit/>
                </a:bodyPr>
                <a:lstStyle/>
                <a:p>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依托两委联席会议、居民会议、居民民主评议会、居民议事会、社区听证会和民情恳谈会等，构建共治网络。</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36" name="组合 35"/>
          <p:cNvGrpSpPr/>
          <p:nvPr/>
        </p:nvGrpSpPr>
        <p:grpSpPr>
          <a:xfrm>
            <a:off x="6171565" y="3741605"/>
            <a:ext cx="4368800" cy="2032681"/>
            <a:chOff x="6096000" y="3709220"/>
            <a:chExt cx="4368800" cy="2032681"/>
          </a:xfrm>
        </p:grpSpPr>
        <p:grpSp>
          <p:nvGrpSpPr>
            <p:cNvPr id="43" name="Group 16"/>
            <p:cNvGrpSpPr>
              <a:grpSpLocks noChangeAspect="1"/>
            </p:cNvGrpSpPr>
            <p:nvPr/>
          </p:nvGrpSpPr>
          <p:grpSpPr bwMode="auto">
            <a:xfrm>
              <a:off x="6313488" y="3865564"/>
              <a:ext cx="1069975" cy="1470026"/>
              <a:chOff x="3977" y="2435"/>
              <a:chExt cx="674" cy="926"/>
            </a:xfrm>
            <a:solidFill>
              <a:schemeClr val="accent5">
                <a:lumMod val="50000"/>
              </a:schemeClr>
            </a:solidFill>
          </p:grpSpPr>
          <p:sp>
            <p:nvSpPr>
              <p:cNvPr id="45" name="Freeform 17"/>
              <p:cNvSpPr/>
              <p:nvPr/>
            </p:nvSpPr>
            <p:spPr bwMode="auto">
              <a:xfrm>
                <a:off x="4099" y="2459"/>
                <a:ext cx="220" cy="236"/>
              </a:xfrm>
              <a:custGeom>
                <a:avLst/>
                <a:gdLst>
                  <a:gd name="T0" fmla="*/ 4 w 92"/>
                  <a:gd name="T1" fmla="*/ 53 h 99"/>
                  <a:gd name="T2" fmla="*/ 10 w 92"/>
                  <a:gd name="T3" fmla="*/ 60 h 99"/>
                  <a:gd name="T4" fmla="*/ 18 w 92"/>
                  <a:gd name="T5" fmla="*/ 62 h 99"/>
                  <a:gd name="T6" fmla="*/ 27 w 92"/>
                  <a:gd name="T7" fmla="*/ 62 h 99"/>
                  <a:gd name="T8" fmla="*/ 36 w 92"/>
                  <a:gd name="T9" fmla="*/ 59 h 99"/>
                  <a:gd name="T10" fmla="*/ 47 w 92"/>
                  <a:gd name="T11" fmla="*/ 56 h 99"/>
                  <a:gd name="T12" fmla="*/ 58 w 92"/>
                  <a:gd name="T13" fmla="*/ 52 h 99"/>
                  <a:gd name="T14" fmla="*/ 67 w 92"/>
                  <a:gd name="T15" fmla="*/ 51 h 99"/>
                  <a:gd name="T16" fmla="*/ 72 w 92"/>
                  <a:gd name="T17" fmla="*/ 54 h 99"/>
                  <a:gd name="T18" fmla="*/ 74 w 92"/>
                  <a:gd name="T19" fmla="*/ 60 h 99"/>
                  <a:gd name="T20" fmla="*/ 73 w 92"/>
                  <a:gd name="T21" fmla="*/ 66 h 99"/>
                  <a:gd name="T22" fmla="*/ 69 w 92"/>
                  <a:gd name="T23" fmla="*/ 71 h 99"/>
                  <a:gd name="T24" fmla="*/ 64 w 92"/>
                  <a:gd name="T25" fmla="*/ 75 h 99"/>
                  <a:gd name="T26" fmla="*/ 55 w 92"/>
                  <a:gd name="T27" fmla="*/ 80 h 99"/>
                  <a:gd name="T28" fmla="*/ 46 w 92"/>
                  <a:gd name="T29" fmla="*/ 83 h 99"/>
                  <a:gd name="T30" fmla="*/ 38 w 92"/>
                  <a:gd name="T31" fmla="*/ 85 h 99"/>
                  <a:gd name="T32" fmla="*/ 34 w 92"/>
                  <a:gd name="T33" fmla="*/ 86 h 99"/>
                  <a:gd name="T34" fmla="*/ 31 w 92"/>
                  <a:gd name="T35" fmla="*/ 90 h 99"/>
                  <a:gd name="T36" fmla="*/ 31 w 92"/>
                  <a:gd name="T37" fmla="*/ 95 h 99"/>
                  <a:gd name="T38" fmla="*/ 37 w 92"/>
                  <a:gd name="T39" fmla="*/ 98 h 99"/>
                  <a:gd name="T40" fmla="*/ 46 w 92"/>
                  <a:gd name="T41" fmla="*/ 98 h 99"/>
                  <a:gd name="T42" fmla="*/ 58 w 92"/>
                  <a:gd name="T43" fmla="*/ 94 h 99"/>
                  <a:gd name="T44" fmla="*/ 65 w 92"/>
                  <a:gd name="T45" fmla="*/ 91 h 99"/>
                  <a:gd name="T46" fmla="*/ 68 w 92"/>
                  <a:gd name="T47" fmla="*/ 96 h 99"/>
                  <a:gd name="T48" fmla="*/ 76 w 92"/>
                  <a:gd name="T49" fmla="*/ 97 h 99"/>
                  <a:gd name="T50" fmla="*/ 78 w 92"/>
                  <a:gd name="T51" fmla="*/ 90 h 99"/>
                  <a:gd name="T52" fmla="*/ 74 w 92"/>
                  <a:gd name="T53" fmla="*/ 84 h 99"/>
                  <a:gd name="T54" fmla="*/ 82 w 92"/>
                  <a:gd name="T55" fmla="*/ 77 h 99"/>
                  <a:gd name="T56" fmla="*/ 89 w 92"/>
                  <a:gd name="T57" fmla="*/ 66 h 99"/>
                  <a:gd name="T58" fmla="*/ 91 w 92"/>
                  <a:gd name="T59" fmla="*/ 54 h 99"/>
                  <a:gd name="T60" fmla="*/ 87 w 92"/>
                  <a:gd name="T61" fmla="*/ 42 h 99"/>
                  <a:gd name="T62" fmla="*/ 76 w 92"/>
                  <a:gd name="T63" fmla="*/ 34 h 99"/>
                  <a:gd name="T64" fmla="*/ 61 w 92"/>
                  <a:gd name="T65" fmla="*/ 35 h 99"/>
                  <a:gd name="T66" fmla="*/ 51 w 92"/>
                  <a:gd name="T67" fmla="*/ 38 h 99"/>
                  <a:gd name="T68" fmla="*/ 43 w 92"/>
                  <a:gd name="T69" fmla="*/ 41 h 99"/>
                  <a:gd name="T70" fmla="*/ 35 w 92"/>
                  <a:gd name="T71" fmla="*/ 44 h 99"/>
                  <a:gd name="T72" fmla="*/ 28 w 92"/>
                  <a:gd name="T73" fmla="*/ 45 h 99"/>
                  <a:gd name="T74" fmla="*/ 23 w 92"/>
                  <a:gd name="T75" fmla="*/ 45 h 99"/>
                  <a:gd name="T76" fmla="*/ 19 w 92"/>
                  <a:gd name="T77" fmla="*/ 42 h 99"/>
                  <a:gd name="T78" fmla="*/ 18 w 92"/>
                  <a:gd name="T79" fmla="*/ 38 h 99"/>
                  <a:gd name="T80" fmla="*/ 19 w 92"/>
                  <a:gd name="T81" fmla="*/ 33 h 99"/>
                  <a:gd name="T82" fmla="*/ 23 w 92"/>
                  <a:gd name="T83" fmla="*/ 28 h 99"/>
                  <a:gd name="T84" fmla="*/ 29 w 92"/>
                  <a:gd name="T85" fmla="*/ 23 h 99"/>
                  <a:gd name="T86" fmla="*/ 40 w 92"/>
                  <a:gd name="T87" fmla="*/ 17 h 99"/>
                  <a:gd name="T88" fmla="*/ 49 w 92"/>
                  <a:gd name="T89" fmla="*/ 15 h 99"/>
                  <a:gd name="T90" fmla="*/ 51 w 92"/>
                  <a:gd name="T91" fmla="*/ 15 h 99"/>
                  <a:gd name="T92" fmla="*/ 53 w 92"/>
                  <a:gd name="T93" fmla="*/ 14 h 99"/>
                  <a:gd name="T94" fmla="*/ 56 w 92"/>
                  <a:gd name="T95" fmla="*/ 10 h 99"/>
                  <a:gd name="T96" fmla="*/ 56 w 92"/>
                  <a:gd name="T97" fmla="*/ 6 h 99"/>
                  <a:gd name="T98" fmla="*/ 51 w 92"/>
                  <a:gd name="T99" fmla="*/ 3 h 99"/>
                  <a:gd name="T100" fmla="*/ 44 w 92"/>
                  <a:gd name="T101" fmla="*/ 3 h 99"/>
                  <a:gd name="T102" fmla="*/ 33 w 92"/>
                  <a:gd name="T103" fmla="*/ 6 h 99"/>
                  <a:gd name="T104" fmla="*/ 25 w 92"/>
                  <a:gd name="T105" fmla="*/ 10 h 99"/>
                  <a:gd name="T106" fmla="*/ 20 w 92"/>
                  <a:gd name="T107" fmla="*/ 3 h 99"/>
                  <a:gd name="T108" fmla="*/ 12 w 92"/>
                  <a:gd name="T109" fmla="*/ 2 h 99"/>
                  <a:gd name="T110" fmla="*/ 11 w 92"/>
                  <a:gd name="T111" fmla="*/ 9 h 99"/>
                  <a:gd name="T112" fmla="*/ 16 w 92"/>
                  <a:gd name="T113" fmla="*/ 16 h 99"/>
                  <a:gd name="T114" fmla="*/ 10 w 92"/>
                  <a:gd name="T115" fmla="*/ 22 h 99"/>
                  <a:gd name="T116" fmla="*/ 2 w 92"/>
                  <a:gd name="T117" fmla="*/ 32 h 99"/>
                  <a:gd name="T118" fmla="*/ 0 w 92"/>
                  <a:gd name="T119" fmla="*/ 43 h 99"/>
                  <a:gd name="T120" fmla="*/ 4 w 92"/>
                  <a:gd name="T12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99">
                    <a:moveTo>
                      <a:pt x="4" y="53"/>
                    </a:moveTo>
                    <a:cubicBezTo>
                      <a:pt x="6" y="56"/>
                      <a:pt x="8" y="58"/>
                      <a:pt x="10" y="60"/>
                    </a:cubicBezTo>
                    <a:cubicBezTo>
                      <a:pt x="13" y="61"/>
                      <a:pt x="15" y="62"/>
                      <a:pt x="18" y="62"/>
                    </a:cubicBezTo>
                    <a:cubicBezTo>
                      <a:pt x="21" y="63"/>
                      <a:pt x="24" y="63"/>
                      <a:pt x="27" y="62"/>
                    </a:cubicBezTo>
                    <a:cubicBezTo>
                      <a:pt x="30" y="61"/>
                      <a:pt x="33" y="61"/>
                      <a:pt x="36" y="59"/>
                    </a:cubicBezTo>
                    <a:cubicBezTo>
                      <a:pt x="40" y="58"/>
                      <a:pt x="43" y="57"/>
                      <a:pt x="47" y="56"/>
                    </a:cubicBezTo>
                    <a:cubicBezTo>
                      <a:pt x="50" y="54"/>
                      <a:pt x="54" y="53"/>
                      <a:pt x="58" y="52"/>
                    </a:cubicBezTo>
                    <a:cubicBezTo>
                      <a:pt x="61" y="51"/>
                      <a:pt x="64" y="50"/>
                      <a:pt x="67" y="51"/>
                    </a:cubicBezTo>
                    <a:cubicBezTo>
                      <a:pt x="69" y="51"/>
                      <a:pt x="71" y="52"/>
                      <a:pt x="72" y="54"/>
                    </a:cubicBezTo>
                    <a:cubicBezTo>
                      <a:pt x="73" y="56"/>
                      <a:pt x="74" y="58"/>
                      <a:pt x="74" y="60"/>
                    </a:cubicBezTo>
                    <a:cubicBezTo>
                      <a:pt x="74" y="62"/>
                      <a:pt x="74" y="64"/>
                      <a:pt x="73" y="66"/>
                    </a:cubicBezTo>
                    <a:cubicBezTo>
                      <a:pt x="72" y="68"/>
                      <a:pt x="71" y="69"/>
                      <a:pt x="69" y="71"/>
                    </a:cubicBezTo>
                    <a:cubicBezTo>
                      <a:pt x="68" y="73"/>
                      <a:pt x="66" y="74"/>
                      <a:pt x="64" y="75"/>
                    </a:cubicBezTo>
                    <a:cubicBezTo>
                      <a:pt x="61" y="77"/>
                      <a:pt x="58" y="79"/>
                      <a:pt x="55" y="80"/>
                    </a:cubicBezTo>
                    <a:cubicBezTo>
                      <a:pt x="51" y="81"/>
                      <a:pt x="49" y="82"/>
                      <a:pt x="46" y="83"/>
                    </a:cubicBezTo>
                    <a:cubicBezTo>
                      <a:pt x="43" y="84"/>
                      <a:pt x="40" y="84"/>
                      <a:pt x="38" y="85"/>
                    </a:cubicBezTo>
                    <a:cubicBezTo>
                      <a:pt x="36" y="85"/>
                      <a:pt x="35" y="86"/>
                      <a:pt x="34" y="86"/>
                    </a:cubicBezTo>
                    <a:cubicBezTo>
                      <a:pt x="32" y="87"/>
                      <a:pt x="31" y="89"/>
                      <a:pt x="31" y="90"/>
                    </a:cubicBezTo>
                    <a:cubicBezTo>
                      <a:pt x="30" y="92"/>
                      <a:pt x="30" y="94"/>
                      <a:pt x="31" y="95"/>
                    </a:cubicBezTo>
                    <a:cubicBezTo>
                      <a:pt x="32" y="97"/>
                      <a:pt x="34" y="98"/>
                      <a:pt x="37" y="98"/>
                    </a:cubicBezTo>
                    <a:cubicBezTo>
                      <a:pt x="40" y="99"/>
                      <a:pt x="43" y="99"/>
                      <a:pt x="46" y="98"/>
                    </a:cubicBezTo>
                    <a:cubicBezTo>
                      <a:pt x="50" y="97"/>
                      <a:pt x="54" y="96"/>
                      <a:pt x="58" y="94"/>
                    </a:cubicBezTo>
                    <a:cubicBezTo>
                      <a:pt x="60" y="93"/>
                      <a:pt x="63" y="92"/>
                      <a:pt x="65" y="91"/>
                    </a:cubicBezTo>
                    <a:cubicBezTo>
                      <a:pt x="68" y="96"/>
                      <a:pt x="68" y="96"/>
                      <a:pt x="68" y="96"/>
                    </a:cubicBezTo>
                    <a:cubicBezTo>
                      <a:pt x="70" y="98"/>
                      <a:pt x="74" y="99"/>
                      <a:pt x="76" y="97"/>
                    </a:cubicBezTo>
                    <a:cubicBezTo>
                      <a:pt x="79" y="95"/>
                      <a:pt x="79" y="92"/>
                      <a:pt x="78" y="90"/>
                    </a:cubicBezTo>
                    <a:cubicBezTo>
                      <a:pt x="74" y="84"/>
                      <a:pt x="74" y="84"/>
                      <a:pt x="74" y="84"/>
                    </a:cubicBezTo>
                    <a:cubicBezTo>
                      <a:pt x="77" y="82"/>
                      <a:pt x="80" y="80"/>
                      <a:pt x="82" y="77"/>
                    </a:cubicBezTo>
                    <a:cubicBezTo>
                      <a:pt x="85" y="74"/>
                      <a:pt x="88" y="70"/>
                      <a:pt x="89" y="66"/>
                    </a:cubicBezTo>
                    <a:cubicBezTo>
                      <a:pt x="91" y="62"/>
                      <a:pt x="92" y="58"/>
                      <a:pt x="91" y="54"/>
                    </a:cubicBezTo>
                    <a:cubicBezTo>
                      <a:pt x="91" y="50"/>
                      <a:pt x="90" y="46"/>
                      <a:pt x="87" y="42"/>
                    </a:cubicBezTo>
                    <a:cubicBezTo>
                      <a:pt x="84" y="38"/>
                      <a:pt x="80" y="35"/>
                      <a:pt x="76" y="34"/>
                    </a:cubicBezTo>
                    <a:cubicBezTo>
                      <a:pt x="71" y="33"/>
                      <a:pt x="66" y="33"/>
                      <a:pt x="61" y="35"/>
                    </a:cubicBezTo>
                    <a:cubicBezTo>
                      <a:pt x="58" y="36"/>
                      <a:pt x="54" y="37"/>
                      <a:pt x="51" y="38"/>
                    </a:cubicBezTo>
                    <a:cubicBezTo>
                      <a:pt x="48" y="39"/>
                      <a:pt x="45" y="40"/>
                      <a:pt x="43" y="41"/>
                    </a:cubicBezTo>
                    <a:cubicBezTo>
                      <a:pt x="40" y="42"/>
                      <a:pt x="37" y="43"/>
                      <a:pt x="35" y="44"/>
                    </a:cubicBezTo>
                    <a:cubicBezTo>
                      <a:pt x="33" y="44"/>
                      <a:pt x="30" y="45"/>
                      <a:pt x="28" y="45"/>
                    </a:cubicBezTo>
                    <a:cubicBezTo>
                      <a:pt x="26" y="45"/>
                      <a:pt x="25" y="45"/>
                      <a:pt x="23" y="45"/>
                    </a:cubicBezTo>
                    <a:cubicBezTo>
                      <a:pt x="21" y="45"/>
                      <a:pt x="20" y="44"/>
                      <a:pt x="19" y="42"/>
                    </a:cubicBezTo>
                    <a:cubicBezTo>
                      <a:pt x="19" y="41"/>
                      <a:pt x="18" y="40"/>
                      <a:pt x="18" y="38"/>
                    </a:cubicBezTo>
                    <a:cubicBezTo>
                      <a:pt x="18" y="36"/>
                      <a:pt x="18" y="35"/>
                      <a:pt x="19" y="33"/>
                    </a:cubicBezTo>
                    <a:cubicBezTo>
                      <a:pt x="20" y="31"/>
                      <a:pt x="21" y="30"/>
                      <a:pt x="23" y="28"/>
                    </a:cubicBezTo>
                    <a:cubicBezTo>
                      <a:pt x="25" y="27"/>
                      <a:pt x="27" y="25"/>
                      <a:pt x="29" y="23"/>
                    </a:cubicBezTo>
                    <a:cubicBezTo>
                      <a:pt x="33" y="21"/>
                      <a:pt x="37" y="19"/>
                      <a:pt x="40" y="17"/>
                    </a:cubicBezTo>
                    <a:cubicBezTo>
                      <a:pt x="44" y="16"/>
                      <a:pt x="47" y="15"/>
                      <a:pt x="49" y="15"/>
                    </a:cubicBezTo>
                    <a:cubicBezTo>
                      <a:pt x="50" y="15"/>
                      <a:pt x="51" y="15"/>
                      <a:pt x="51" y="15"/>
                    </a:cubicBezTo>
                    <a:cubicBezTo>
                      <a:pt x="52" y="15"/>
                      <a:pt x="53" y="14"/>
                      <a:pt x="53" y="14"/>
                    </a:cubicBezTo>
                    <a:cubicBezTo>
                      <a:pt x="55" y="13"/>
                      <a:pt x="56" y="12"/>
                      <a:pt x="56" y="10"/>
                    </a:cubicBezTo>
                    <a:cubicBezTo>
                      <a:pt x="57" y="9"/>
                      <a:pt x="57" y="7"/>
                      <a:pt x="56" y="6"/>
                    </a:cubicBezTo>
                    <a:cubicBezTo>
                      <a:pt x="55" y="5"/>
                      <a:pt x="53" y="4"/>
                      <a:pt x="51" y="3"/>
                    </a:cubicBezTo>
                    <a:cubicBezTo>
                      <a:pt x="49" y="2"/>
                      <a:pt x="47" y="2"/>
                      <a:pt x="44" y="3"/>
                    </a:cubicBezTo>
                    <a:cubicBezTo>
                      <a:pt x="41" y="3"/>
                      <a:pt x="37" y="4"/>
                      <a:pt x="33" y="6"/>
                    </a:cubicBezTo>
                    <a:cubicBezTo>
                      <a:pt x="31" y="7"/>
                      <a:pt x="28" y="8"/>
                      <a:pt x="25" y="10"/>
                    </a:cubicBezTo>
                    <a:cubicBezTo>
                      <a:pt x="20" y="3"/>
                      <a:pt x="20" y="3"/>
                      <a:pt x="20" y="3"/>
                    </a:cubicBezTo>
                    <a:cubicBezTo>
                      <a:pt x="18" y="1"/>
                      <a:pt x="15" y="0"/>
                      <a:pt x="12" y="2"/>
                    </a:cubicBezTo>
                    <a:cubicBezTo>
                      <a:pt x="10" y="4"/>
                      <a:pt x="9" y="7"/>
                      <a:pt x="11" y="9"/>
                    </a:cubicBezTo>
                    <a:cubicBezTo>
                      <a:pt x="16" y="16"/>
                      <a:pt x="16" y="16"/>
                      <a:pt x="16" y="16"/>
                    </a:cubicBezTo>
                    <a:cubicBezTo>
                      <a:pt x="13" y="18"/>
                      <a:pt x="11" y="20"/>
                      <a:pt x="10" y="22"/>
                    </a:cubicBezTo>
                    <a:cubicBezTo>
                      <a:pt x="6" y="25"/>
                      <a:pt x="4" y="29"/>
                      <a:pt x="2" y="32"/>
                    </a:cubicBezTo>
                    <a:cubicBezTo>
                      <a:pt x="1" y="36"/>
                      <a:pt x="0" y="39"/>
                      <a:pt x="0" y="43"/>
                    </a:cubicBezTo>
                    <a:cubicBezTo>
                      <a:pt x="1" y="47"/>
                      <a:pt x="2" y="50"/>
                      <a:pt x="4"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3977" y="2435"/>
                <a:ext cx="674" cy="926"/>
              </a:xfrm>
              <a:custGeom>
                <a:avLst/>
                <a:gdLst>
                  <a:gd name="T0" fmla="*/ 237 w 282"/>
                  <a:gd name="T1" fmla="*/ 263 h 389"/>
                  <a:gd name="T2" fmla="*/ 278 w 282"/>
                  <a:gd name="T3" fmla="*/ 143 h 389"/>
                  <a:gd name="T4" fmla="*/ 250 w 282"/>
                  <a:gd name="T5" fmla="*/ 137 h 389"/>
                  <a:gd name="T6" fmla="*/ 250 w 282"/>
                  <a:gd name="T7" fmla="*/ 108 h 389"/>
                  <a:gd name="T8" fmla="*/ 220 w 282"/>
                  <a:gd name="T9" fmla="*/ 84 h 389"/>
                  <a:gd name="T10" fmla="*/ 196 w 282"/>
                  <a:gd name="T11" fmla="*/ 71 h 389"/>
                  <a:gd name="T12" fmla="*/ 182 w 282"/>
                  <a:gd name="T13" fmla="*/ 59 h 389"/>
                  <a:gd name="T14" fmla="*/ 185 w 282"/>
                  <a:gd name="T15" fmla="*/ 46 h 389"/>
                  <a:gd name="T16" fmla="*/ 201 w 282"/>
                  <a:gd name="T17" fmla="*/ 41 h 389"/>
                  <a:gd name="T18" fmla="*/ 232 w 282"/>
                  <a:gd name="T19" fmla="*/ 50 h 389"/>
                  <a:gd name="T20" fmla="*/ 246 w 282"/>
                  <a:gd name="T21" fmla="*/ 60 h 389"/>
                  <a:gd name="T22" fmla="*/ 257 w 282"/>
                  <a:gd name="T23" fmla="*/ 60 h 389"/>
                  <a:gd name="T24" fmla="*/ 260 w 282"/>
                  <a:gd name="T25" fmla="*/ 47 h 389"/>
                  <a:gd name="T26" fmla="*/ 238 w 282"/>
                  <a:gd name="T27" fmla="*/ 29 h 389"/>
                  <a:gd name="T28" fmla="*/ 226 w 282"/>
                  <a:gd name="T29" fmla="*/ 12 h 389"/>
                  <a:gd name="T30" fmla="*/ 210 w 282"/>
                  <a:gd name="T31" fmla="*/ 8 h 389"/>
                  <a:gd name="T32" fmla="*/ 194 w 282"/>
                  <a:gd name="T33" fmla="*/ 19 h 389"/>
                  <a:gd name="T34" fmla="*/ 160 w 282"/>
                  <a:gd name="T35" fmla="*/ 31 h 389"/>
                  <a:gd name="T36" fmla="*/ 152 w 282"/>
                  <a:gd name="T37" fmla="*/ 60 h 389"/>
                  <a:gd name="T38" fmla="*/ 166 w 282"/>
                  <a:gd name="T39" fmla="*/ 81 h 389"/>
                  <a:gd name="T40" fmla="*/ 195 w 282"/>
                  <a:gd name="T41" fmla="*/ 97 h 389"/>
                  <a:gd name="T42" fmla="*/ 221 w 282"/>
                  <a:gd name="T43" fmla="*/ 115 h 389"/>
                  <a:gd name="T44" fmla="*/ 218 w 282"/>
                  <a:gd name="T45" fmla="*/ 133 h 389"/>
                  <a:gd name="T46" fmla="*/ 187 w 282"/>
                  <a:gd name="T47" fmla="*/ 137 h 389"/>
                  <a:gd name="T48" fmla="*/ 162 w 282"/>
                  <a:gd name="T49" fmla="*/ 125 h 389"/>
                  <a:gd name="T50" fmla="*/ 146 w 282"/>
                  <a:gd name="T51" fmla="*/ 114 h 389"/>
                  <a:gd name="T52" fmla="*/ 134 w 282"/>
                  <a:gd name="T53" fmla="*/ 121 h 389"/>
                  <a:gd name="T54" fmla="*/ 141 w 282"/>
                  <a:gd name="T55" fmla="*/ 137 h 389"/>
                  <a:gd name="T56" fmla="*/ 38 w 282"/>
                  <a:gd name="T57" fmla="*/ 108 h 389"/>
                  <a:gd name="T58" fmla="*/ 0 w 282"/>
                  <a:gd name="T59" fmla="*/ 118 h 389"/>
                  <a:gd name="T60" fmla="*/ 62 w 282"/>
                  <a:gd name="T61" fmla="*/ 251 h 389"/>
                  <a:gd name="T62" fmla="*/ 37 w 282"/>
                  <a:gd name="T63" fmla="*/ 322 h 389"/>
                  <a:gd name="T64" fmla="*/ 71 w 282"/>
                  <a:gd name="T65" fmla="*/ 329 h 389"/>
                  <a:gd name="T66" fmla="*/ 53 w 282"/>
                  <a:gd name="T67" fmla="*/ 361 h 389"/>
                  <a:gd name="T68" fmla="*/ 108 w 282"/>
                  <a:gd name="T69" fmla="*/ 361 h 389"/>
                  <a:gd name="T70" fmla="*/ 90 w 282"/>
                  <a:gd name="T71" fmla="*/ 329 h 389"/>
                  <a:gd name="T72" fmla="*/ 217 w 282"/>
                  <a:gd name="T73" fmla="*/ 336 h 389"/>
                  <a:gd name="T74" fmla="*/ 227 w 282"/>
                  <a:gd name="T75" fmla="*/ 389 h 389"/>
                  <a:gd name="T76" fmla="*/ 236 w 282"/>
                  <a:gd name="T77" fmla="*/ 336 h 389"/>
                  <a:gd name="T78" fmla="*/ 264 w 282"/>
                  <a:gd name="T79" fmla="*/ 329 h 389"/>
                  <a:gd name="T80" fmla="*/ 264 w 282"/>
                  <a:gd name="T81" fmla="*/ 300 h 389"/>
                  <a:gd name="T82" fmla="*/ 86 w 282"/>
                  <a:gd name="T83" fmla="*/ 272 h 389"/>
                  <a:gd name="T84" fmla="*/ 227 w 282"/>
                  <a:gd name="T85" fmla="*/ 348 h 389"/>
                  <a:gd name="T86" fmla="*/ 227 w 282"/>
                  <a:gd name="T87" fmla="*/ 374 h 389"/>
                  <a:gd name="T88" fmla="*/ 227 w 282"/>
                  <a:gd name="T89" fmla="*/ 348 h 389"/>
                  <a:gd name="T90" fmla="*/ 90 w 282"/>
                  <a:gd name="T91" fmla="*/ 243 h 389"/>
                  <a:gd name="T92" fmla="*/ 218 w 282"/>
                  <a:gd name="T93" fmla="*/ 232 h 389"/>
                  <a:gd name="T94" fmla="*/ 80 w 282"/>
                  <a:gd name="T95" fmla="*/ 348 h 389"/>
                  <a:gd name="T96" fmla="*/ 80 w 282"/>
                  <a:gd name="T97" fmla="*/ 374 h 389"/>
                  <a:gd name="T98" fmla="*/ 80 w 282"/>
                  <a:gd name="T99" fmla="*/ 348 h 389"/>
                  <a:gd name="T100" fmla="*/ 65 w 282"/>
                  <a:gd name="T101" fmla="*/ 165 h 389"/>
                  <a:gd name="T102" fmla="*/ 240 w 282"/>
                  <a:gd name="T103" fmla="*/ 179 h 389"/>
                  <a:gd name="T104" fmla="*/ 77 w 282"/>
                  <a:gd name="T105" fmla="*/ 198 h 389"/>
                  <a:gd name="T106" fmla="*/ 226 w 282"/>
                  <a:gd name="T107" fmla="*/ 213 h 389"/>
                  <a:gd name="T108" fmla="*/ 77 w 282"/>
                  <a:gd name="T109" fmla="*/ 19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2" h="389">
                    <a:moveTo>
                      <a:pt x="224" y="272"/>
                    </a:moveTo>
                    <a:cubicBezTo>
                      <a:pt x="229" y="272"/>
                      <a:pt x="235" y="268"/>
                      <a:pt x="237" y="263"/>
                    </a:cubicBezTo>
                    <a:cubicBezTo>
                      <a:pt x="280" y="156"/>
                      <a:pt x="280" y="156"/>
                      <a:pt x="280" y="156"/>
                    </a:cubicBezTo>
                    <a:cubicBezTo>
                      <a:pt x="282" y="152"/>
                      <a:pt x="281" y="147"/>
                      <a:pt x="278" y="143"/>
                    </a:cubicBezTo>
                    <a:cubicBezTo>
                      <a:pt x="276" y="139"/>
                      <a:pt x="271" y="137"/>
                      <a:pt x="267" y="137"/>
                    </a:cubicBezTo>
                    <a:cubicBezTo>
                      <a:pt x="250" y="137"/>
                      <a:pt x="250" y="137"/>
                      <a:pt x="250" y="137"/>
                    </a:cubicBezTo>
                    <a:cubicBezTo>
                      <a:pt x="251" y="134"/>
                      <a:pt x="252" y="132"/>
                      <a:pt x="252" y="129"/>
                    </a:cubicBezTo>
                    <a:cubicBezTo>
                      <a:pt x="254" y="121"/>
                      <a:pt x="253" y="114"/>
                      <a:pt x="250" y="108"/>
                    </a:cubicBezTo>
                    <a:cubicBezTo>
                      <a:pt x="246" y="101"/>
                      <a:pt x="241" y="96"/>
                      <a:pt x="233" y="91"/>
                    </a:cubicBezTo>
                    <a:cubicBezTo>
                      <a:pt x="229" y="89"/>
                      <a:pt x="224" y="86"/>
                      <a:pt x="220" y="84"/>
                    </a:cubicBezTo>
                    <a:cubicBezTo>
                      <a:pt x="216" y="81"/>
                      <a:pt x="211" y="79"/>
                      <a:pt x="207" y="77"/>
                    </a:cubicBezTo>
                    <a:cubicBezTo>
                      <a:pt x="203" y="75"/>
                      <a:pt x="199" y="73"/>
                      <a:pt x="196" y="71"/>
                    </a:cubicBezTo>
                    <a:cubicBezTo>
                      <a:pt x="193" y="69"/>
                      <a:pt x="190" y="67"/>
                      <a:pt x="187" y="65"/>
                    </a:cubicBezTo>
                    <a:cubicBezTo>
                      <a:pt x="185" y="63"/>
                      <a:pt x="183" y="61"/>
                      <a:pt x="182" y="59"/>
                    </a:cubicBezTo>
                    <a:cubicBezTo>
                      <a:pt x="181" y="57"/>
                      <a:pt x="181" y="54"/>
                      <a:pt x="181" y="51"/>
                    </a:cubicBezTo>
                    <a:cubicBezTo>
                      <a:pt x="182" y="50"/>
                      <a:pt x="183" y="48"/>
                      <a:pt x="185" y="46"/>
                    </a:cubicBezTo>
                    <a:cubicBezTo>
                      <a:pt x="187" y="44"/>
                      <a:pt x="189" y="43"/>
                      <a:pt x="192" y="42"/>
                    </a:cubicBezTo>
                    <a:cubicBezTo>
                      <a:pt x="195" y="41"/>
                      <a:pt x="198" y="41"/>
                      <a:pt x="201" y="41"/>
                    </a:cubicBezTo>
                    <a:cubicBezTo>
                      <a:pt x="205" y="41"/>
                      <a:pt x="209" y="42"/>
                      <a:pt x="213" y="43"/>
                    </a:cubicBezTo>
                    <a:cubicBezTo>
                      <a:pt x="221" y="45"/>
                      <a:pt x="227" y="47"/>
                      <a:pt x="232" y="50"/>
                    </a:cubicBezTo>
                    <a:cubicBezTo>
                      <a:pt x="236" y="52"/>
                      <a:pt x="240" y="55"/>
                      <a:pt x="243" y="58"/>
                    </a:cubicBezTo>
                    <a:cubicBezTo>
                      <a:pt x="244" y="58"/>
                      <a:pt x="245" y="59"/>
                      <a:pt x="246" y="60"/>
                    </a:cubicBezTo>
                    <a:cubicBezTo>
                      <a:pt x="247" y="60"/>
                      <a:pt x="248" y="60"/>
                      <a:pt x="249" y="61"/>
                    </a:cubicBezTo>
                    <a:cubicBezTo>
                      <a:pt x="252" y="61"/>
                      <a:pt x="254" y="61"/>
                      <a:pt x="257" y="60"/>
                    </a:cubicBezTo>
                    <a:cubicBezTo>
                      <a:pt x="259" y="59"/>
                      <a:pt x="260" y="58"/>
                      <a:pt x="261" y="55"/>
                    </a:cubicBezTo>
                    <a:cubicBezTo>
                      <a:pt x="261" y="53"/>
                      <a:pt x="261" y="50"/>
                      <a:pt x="260" y="47"/>
                    </a:cubicBezTo>
                    <a:cubicBezTo>
                      <a:pt x="258" y="44"/>
                      <a:pt x="256" y="41"/>
                      <a:pt x="252" y="38"/>
                    </a:cubicBezTo>
                    <a:cubicBezTo>
                      <a:pt x="249" y="35"/>
                      <a:pt x="244" y="32"/>
                      <a:pt x="238" y="29"/>
                    </a:cubicBezTo>
                    <a:cubicBezTo>
                      <a:pt x="234" y="27"/>
                      <a:pt x="229" y="26"/>
                      <a:pt x="223" y="24"/>
                    </a:cubicBezTo>
                    <a:cubicBezTo>
                      <a:pt x="226" y="12"/>
                      <a:pt x="226" y="12"/>
                      <a:pt x="226" y="12"/>
                    </a:cubicBezTo>
                    <a:cubicBezTo>
                      <a:pt x="227" y="7"/>
                      <a:pt x="225" y="3"/>
                      <a:pt x="220" y="2"/>
                    </a:cubicBezTo>
                    <a:cubicBezTo>
                      <a:pt x="216" y="0"/>
                      <a:pt x="211" y="3"/>
                      <a:pt x="210" y="8"/>
                    </a:cubicBezTo>
                    <a:cubicBezTo>
                      <a:pt x="207" y="20"/>
                      <a:pt x="207" y="20"/>
                      <a:pt x="207" y="20"/>
                    </a:cubicBezTo>
                    <a:cubicBezTo>
                      <a:pt x="202" y="20"/>
                      <a:pt x="198" y="19"/>
                      <a:pt x="194" y="19"/>
                    </a:cubicBezTo>
                    <a:cubicBezTo>
                      <a:pt x="187" y="19"/>
                      <a:pt x="181" y="20"/>
                      <a:pt x="175" y="22"/>
                    </a:cubicBezTo>
                    <a:cubicBezTo>
                      <a:pt x="169" y="24"/>
                      <a:pt x="164" y="27"/>
                      <a:pt x="160" y="31"/>
                    </a:cubicBezTo>
                    <a:cubicBezTo>
                      <a:pt x="156" y="35"/>
                      <a:pt x="154" y="40"/>
                      <a:pt x="152" y="45"/>
                    </a:cubicBezTo>
                    <a:cubicBezTo>
                      <a:pt x="151" y="51"/>
                      <a:pt x="151" y="55"/>
                      <a:pt x="152" y="60"/>
                    </a:cubicBezTo>
                    <a:cubicBezTo>
                      <a:pt x="152" y="64"/>
                      <a:pt x="154" y="68"/>
                      <a:pt x="157" y="71"/>
                    </a:cubicBezTo>
                    <a:cubicBezTo>
                      <a:pt x="159" y="75"/>
                      <a:pt x="162" y="78"/>
                      <a:pt x="166" y="81"/>
                    </a:cubicBezTo>
                    <a:cubicBezTo>
                      <a:pt x="170" y="84"/>
                      <a:pt x="174" y="86"/>
                      <a:pt x="179" y="89"/>
                    </a:cubicBezTo>
                    <a:cubicBezTo>
                      <a:pt x="184" y="92"/>
                      <a:pt x="189" y="94"/>
                      <a:pt x="195" y="97"/>
                    </a:cubicBezTo>
                    <a:cubicBezTo>
                      <a:pt x="200" y="99"/>
                      <a:pt x="205" y="102"/>
                      <a:pt x="211" y="105"/>
                    </a:cubicBezTo>
                    <a:cubicBezTo>
                      <a:pt x="216" y="108"/>
                      <a:pt x="219" y="111"/>
                      <a:pt x="221" y="115"/>
                    </a:cubicBezTo>
                    <a:cubicBezTo>
                      <a:pt x="223" y="118"/>
                      <a:pt x="224" y="121"/>
                      <a:pt x="223" y="125"/>
                    </a:cubicBezTo>
                    <a:cubicBezTo>
                      <a:pt x="222" y="128"/>
                      <a:pt x="221" y="131"/>
                      <a:pt x="218" y="133"/>
                    </a:cubicBezTo>
                    <a:cubicBezTo>
                      <a:pt x="217" y="135"/>
                      <a:pt x="215" y="136"/>
                      <a:pt x="212" y="137"/>
                    </a:cubicBezTo>
                    <a:cubicBezTo>
                      <a:pt x="187" y="137"/>
                      <a:pt x="187" y="137"/>
                      <a:pt x="187" y="137"/>
                    </a:cubicBezTo>
                    <a:cubicBezTo>
                      <a:pt x="183" y="135"/>
                      <a:pt x="179" y="134"/>
                      <a:pt x="175" y="132"/>
                    </a:cubicBezTo>
                    <a:cubicBezTo>
                      <a:pt x="170" y="130"/>
                      <a:pt x="166" y="127"/>
                      <a:pt x="162" y="125"/>
                    </a:cubicBezTo>
                    <a:cubicBezTo>
                      <a:pt x="159" y="122"/>
                      <a:pt x="155" y="120"/>
                      <a:pt x="153" y="118"/>
                    </a:cubicBezTo>
                    <a:cubicBezTo>
                      <a:pt x="150" y="116"/>
                      <a:pt x="148" y="115"/>
                      <a:pt x="146" y="114"/>
                    </a:cubicBezTo>
                    <a:cubicBezTo>
                      <a:pt x="143" y="114"/>
                      <a:pt x="140" y="114"/>
                      <a:pt x="138" y="115"/>
                    </a:cubicBezTo>
                    <a:cubicBezTo>
                      <a:pt x="136" y="116"/>
                      <a:pt x="134" y="118"/>
                      <a:pt x="134" y="121"/>
                    </a:cubicBezTo>
                    <a:cubicBezTo>
                      <a:pt x="133" y="124"/>
                      <a:pt x="134" y="127"/>
                      <a:pt x="136" y="131"/>
                    </a:cubicBezTo>
                    <a:cubicBezTo>
                      <a:pt x="137" y="133"/>
                      <a:pt x="139" y="135"/>
                      <a:pt x="141" y="137"/>
                    </a:cubicBezTo>
                    <a:cubicBezTo>
                      <a:pt x="53" y="137"/>
                      <a:pt x="53" y="137"/>
                      <a:pt x="53" y="137"/>
                    </a:cubicBezTo>
                    <a:cubicBezTo>
                      <a:pt x="48" y="124"/>
                      <a:pt x="42" y="114"/>
                      <a:pt x="38" y="108"/>
                    </a:cubicBezTo>
                    <a:cubicBezTo>
                      <a:pt x="29" y="98"/>
                      <a:pt x="14" y="92"/>
                      <a:pt x="0" y="89"/>
                    </a:cubicBezTo>
                    <a:cubicBezTo>
                      <a:pt x="0" y="118"/>
                      <a:pt x="0" y="118"/>
                      <a:pt x="0" y="118"/>
                    </a:cubicBezTo>
                    <a:cubicBezTo>
                      <a:pt x="7" y="121"/>
                      <a:pt x="13" y="123"/>
                      <a:pt x="16" y="127"/>
                    </a:cubicBezTo>
                    <a:cubicBezTo>
                      <a:pt x="29" y="143"/>
                      <a:pt x="61" y="239"/>
                      <a:pt x="62" y="251"/>
                    </a:cubicBezTo>
                    <a:cubicBezTo>
                      <a:pt x="62" y="258"/>
                      <a:pt x="50" y="284"/>
                      <a:pt x="37" y="307"/>
                    </a:cubicBezTo>
                    <a:cubicBezTo>
                      <a:pt x="34" y="312"/>
                      <a:pt x="34" y="317"/>
                      <a:pt x="37" y="322"/>
                    </a:cubicBezTo>
                    <a:cubicBezTo>
                      <a:pt x="39" y="326"/>
                      <a:pt x="44" y="329"/>
                      <a:pt x="49" y="329"/>
                    </a:cubicBezTo>
                    <a:cubicBezTo>
                      <a:pt x="71" y="329"/>
                      <a:pt x="71" y="329"/>
                      <a:pt x="71" y="329"/>
                    </a:cubicBezTo>
                    <a:cubicBezTo>
                      <a:pt x="71" y="336"/>
                      <a:pt x="71" y="336"/>
                      <a:pt x="71" y="336"/>
                    </a:cubicBezTo>
                    <a:cubicBezTo>
                      <a:pt x="60" y="340"/>
                      <a:pt x="53" y="350"/>
                      <a:pt x="53" y="361"/>
                    </a:cubicBezTo>
                    <a:cubicBezTo>
                      <a:pt x="53" y="376"/>
                      <a:pt x="65" y="389"/>
                      <a:pt x="80" y="389"/>
                    </a:cubicBezTo>
                    <a:cubicBezTo>
                      <a:pt x="95" y="389"/>
                      <a:pt x="108" y="376"/>
                      <a:pt x="108" y="361"/>
                    </a:cubicBezTo>
                    <a:cubicBezTo>
                      <a:pt x="108" y="350"/>
                      <a:pt x="100" y="340"/>
                      <a:pt x="90" y="336"/>
                    </a:cubicBezTo>
                    <a:cubicBezTo>
                      <a:pt x="90" y="329"/>
                      <a:pt x="90" y="329"/>
                      <a:pt x="90" y="329"/>
                    </a:cubicBezTo>
                    <a:cubicBezTo>
                      <a:pt x="217" y="329"/>
                      <a:pt x="217" y="329"/>
                      <a:pt x="217" y="329"/>
                    </a:cubicBezTo>
                    <a:cubicBezTo>
                      <a:pt x="217" y="336"/>
                      <a:pt x="217" y="336"/>
                      <a:pt x="217" y="336"/>
                    </a:cubicBezTo>
                    <a:cubicBezTo>
                      <a:pt x="207" y="340"/>
                      <a:pt x="200" y="350"/>
                      <a:pt x="200" y="361"/>
                    </a:cubicBezTo>
                    <a:cubicBezTo>
                      <a:pt x="200" y="376"/>
                      <a:pt x="212" y="389"/>
                      <a:pt x="227" y="389"/>
                    </a:cubicBezTo>
                    <a:cubicBezTo>
                      <a:pt x="242" y="389"/>
                      <a:pt x="254" y="376"/>
                      <a:pt x="254" y="361"/>
                    </a:cubicBezTo>
                    <a:cubicBezTo>
                      <a:pt x="254" y="350"/>
                      <a:pt x="247" y="340"/>
                      <a:pt x="236" y="336"/>
                    </a:cubicBezTo>
                    <a:cubicBezTo>
                      <a:pt x="236" y="329"/>
                      <a:pt x="236" y="329"/>
                      <a:pt x="236" y="329"/>
                    </a:cubicBezTo>
                    <a:cubicBezTo>
                      <a:pt x="264" y="329"/>
                      <a:pt x="264" y="329"/>
                      <a:pt x="264" y="329"/>
                    </a:cubicBezTo>
                    <a:cubicBezTo>
                      <a:pt x="272" y="329"/>
                      <a:pt x="278" y="322"/>
                      <a:pt x="278" y="314"/>
                    </a:cubicBezTo>
                    <a:cubicBezTo>
                      <a:pt x="278" y="307"/>
                      <a:pt x="272" y="300"/>
                      <a:pt x="264" y="300"/>
                    </a:cubicBezTo>
                    <a:cubicBezTo>
                      <a:pt x="73" y="300"/>
                      <a:pt x="73" y="300"/>
                      <a:pt x="73" y="300"/>
                    </a:cubicBezTo>
                    <a:cubicBezTo>
                      <a:pt x="78" y="291"/>
                      <a:pt x="83" y="281"/>
                      <a:pt x="86" y="272"/>
                    </a:cubicBezTo>
                    <a:lnTo>
                      <a:pt x="224" y="272"/>
                    </a:lnTo>
                    <a:close/>
                    <a:moveTo>
                      <a:pt x="227" y="348"/>
                    </a:moveTo>
                    <a:cubicBezTo>
                      <a:pt x="234" y="348"/>
                      <a:pt x="240" y="354"/>
                      <a:pt x="240" y="361"/>
                    </a:cubicBezTo>
                    <a:cubicBezTo>
                      <a:pt x="240" y="368"/>
                      <a:pt x="234" y="374"/>
                      <a:pt x="227" y="374"/>
                    </a:cubicBezTo>
                    <a:cubicBezTo>
                      <a:pt x="220" y="374"/>
                      <a:pt x="214" y="368"/>
                      <a:pt x="214" y="361"/>
                    </a:cubicBezTo>
                    <a:cubicBezTo>
                      <a:pt x="214" y="354"/>
                      <a:pt x="220" y="348"/>
                      <a:pt x="227" y="348"/>
                    </a:cubicBezTo>
                    <a:close/>
                    <a:moveTo>
                      <a:pt x="214" y="243"/>
                    </a:moveTo>
                    <a:cubicBezTo>
                      <a:pt x="90" y="243"/>
                      <a:pt x="90" y="243"/>
                      <a:pt x="90" y="243"/>
                    </a:cubicBezTo>
                    <a:cubicBezTo>
                      <a:pt x="89" y="240"/>
                      <a:pt x="88" y="236"/>
                      <a:pt x="87" y="232"/>
                    </a:cubicBezTo>
                    <a:cubicBezTo>
                      <a:pt x="218" y="232"/>
                      <a:pt x="218" y="232"/>
                      <a:pt x="218" y="232"/>
                    </a:cubicBezTo>
                    <a:lnTo>
                      <a:pt x="214" y="243"/>
                    </a:lnTo>
                    <a:close/>
                    <a:moveTo>
                      <a:pt x="80" y="348"/>
                    </a:moveTo>
                    <a:cubicBezTo>
                      <a:pt x="87" y="348"/>
                      <a:pt x="93" y="354"/>
                      <a:pt x="93" y="361"/>
                    </a:cubicBezTo>
                    <a:cubicBezTo>
                      <a:pt x="93" y="368"/>
                      <a:pt x="87" y="374"/>
                      <a:pt x="80" y="374"/>
                    </a:cubicBezTo>
                    <a:cubicBezTo>
                      <a:pt x="73" y="374"/>
                      <a:pt x="67" y="368"/>
                      <a:pt x="67" y="361"/>
                    </a:cubicBezTo>
                    <a:cubicBezTo>
                      <a:pt x="67" y="354"/>
                      <a:pt x="73" y="348"/>
                      <a:pt x="80" y="348"/>
                    </a:cubicBezTo>
                    <a:close/>
                    <a:moveTo>
                      <a:pt x="70" y="179"/>
                    </a:moveTo>
                    <a:cubicBezTo>
                      <a:pt x="69" y="175"/>
                      <a:pt x="67" y="170"/>
                      <a:pt x="65" y="165"/>
                    </a:cubicBezTo>
                    <a:cubicBezTo>
                      <a:pt x="245" y="165"/>
                      <a:pt x="245" y="165"/>
                      <a:pt x="245" y="165"/>
                    </a:cubicBezTo>
                    <a:cubicBezTo>
                      <a:pt x="240" y="179"/>
                      <a:pt x="240" y="179"/>
                      <a:pt x="240" y="179"/>
                    </a:cubicBezTo>
                    <a:lnTo>
                      <a:pt x="70" y="179"/>
                    </a:lnTo>
                    <a:close/>
                    <a:moveTo>
                      <a:pt x="77" y="198"/>
                    </a:moveTo>
                    <a:cubicBezTo>
                      <a:pt x="232" y="198"/>
                      <a:pt x="232" y="198"/>
                      <a:pt x="232" y="198"/>
                    </a:cubicBezTo>
                    <a:cubicBezTo>
                      <a:pt x="226" y="213"/>
                      <a:pt x="226" y="213"/>
                      <a:pt x="226" y="213"/>
                    </a:cubicBezTo>
                    <a:cubicBezTo>
                      <a:pt x="82" y="213"/>
                      <a:pt x="82" y="213"/>
                      <a:pt x="82" y="213"/>
                    </a:cubicBezTo>
                    <a:cubicBezTo>
                      <a:pt x="80" y="208"/>
                      <a:pt x="79" y="203"/>
                      <a:pt x="77"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6096000" y="3709220"/>
              <a:ext cx="4368800" cy="2032681"/>
              <a:chOff x="6096000" y="3709220"/>
              <a:chExt cx="4368800" cy="2032681"/>
            </a:xfrm>
          </p:grpSpPr>
          <p:sp>
            <p:nvSpPr>
              <p:cNvPr id="7" name="矩形 6"/>
              <p:cNvSpPr/>
              <p:nvPr/>
            </p:nvSpPr>
            <p:spPr>
              <a:xfrm>
                <a:off x="6096000" y="3709220"/>
                <a:ext cx="4368800" cy="2032681"/>
              </a:xfrm>
              <a:prstGeom prst="rect">
                <a:avLst/>
              </a:prstGeom>
              <a:solidFill>
                <a:schemeClr val="accent5">
                  <a:lumMod val="75000"/>
                  <a:alpha val="84000"/>
                </a:schemeClr>
              </a:solidFill>
              <a:ln>
                <a:noFill/>
              </a:ln>
              <a:effectLst>
                <a:innerShdw blurRad="825500" dist="279400" dir="135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7500206" y="3980034"/>
                <a:ext cx="2964508" cy="1563818"/>
                <a:chOff x="1782389" y="1109450"/>
                <a:chExt cx="2964508" cy="1563818"/>
              </a:xfrm>
            </p:grpSpPr>
            <p:sp>
              <p:nvSpPr>
                <p:cNvPr id="18" name="文本框 17"/>
                <p:cNvSpPr txBox="1"/>
                <p:nvPr/>
              </p:nvSpPr>
              <p:spPr>
                <a:xfrm>
                  <a:off x="2421432" y="1109450"/>
                  <a:ext cx="232537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u="sng" dirty="0">
                      <a:solidFill>
                        <a:schemeClr val="bg1"/>
                      </a:solidFill>
                      <a:latin typeface="方正正黑简体" panose="02000000000000000000" pitchFamily="2" charset="-122"/>
                      <a:ea typeface="方正正黑简体" panose="02000000000000000000" pitchFamily="2" charset="-122"/>
                    </a:rPr>
                    <a:t>居民民主评议会</a:t>
                  </a:r>
                  <a:endParaRPr lang="zh-CN" altLang="en-US" sz="2400" b="1" u="sng" dirty="0">
                    <a:solidFill>
                      <a:schemeClr val="bg1"/>
                    </a:solidFill>
                    <a:latin typeface="方正正黑简体" panose="02000000000000000000" pitchFamily="2" charset="-122"/>
                    <a:ea typeface="方正正黑简体" panose="02000000000000000000" pitchFamily="2" charset="-122"/>
                  </a:endParaRPr>
                </a:p>
              </p:txBody>
            </p:sp>
            <p:sp>
              <p:nvSpPr>
                <p:cNvPr id="19" name="矩形 18"/>
                <p:cNvSpPr/>
                <p:nvPr/>
              </p:nvSpPr>
              <p:spPr>
                <a:xfrm>
                  <a:off x="1782389" y="1966513"/>
                  <a:ext cx="2964508" cy="706755"/>
                </a:xfrm>
                <a:prstGeom prst="rect">
                  <a:avLst/>
                </a:prstGeom>
              </p:spPr>
              <p:txBody>
                <a:bodyPr wrap="square">
                  <a:spAutoFit/>
                </a:bodyPr>
                <a:lstStyle/>
                <a:p>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对社区党组织、居委会的民主评议</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42" name="组合 41"/>
          <p:cNvGrpSpPr/>
          <p:nvPr/>
        </p:nvGrpSpPr>
        <p:grpSpPr>
          <a:xfrm>
            <a:off x="2874191" y="3736154"/>
            <a:ext cx="3178629" cy="1478928"/>
            <a:chOff x="2874191" y="3736154"/>
            <a:chExt cx="3178629" cy="1478928"/>
          </a:xfrm>
        </p:grpSpPr>
        <p:grpSp>
          <p:nvGrpSpPr>
            <p:cNvPr id="41" name="组合 40"/>
            <p:cNvGrpSpPr/>
            <p:nvPr/>
          </p:nvGrpSpPr>
          <p:grpSpPr>
            <a:xfrm>
              <a:off x="5132388" y="3917950"/>
              <a:ext cx="704850" cy="712788"/>
              <a:chOff x="5132388" y="3917950"/>
              <a:chExt cx="704850" cy="712788"/>
            </a:xfrm>
            <a:solidFill>
              <a:schemeClr val="accent5">
                <a:lumMod val="50000"/>
              </a:schemeClr>
            </a:solidFill>
          </p:grpSpPr>
          <p:sp>
            <p:nvSpPr>
              <p:cNvPr id="37" name="Oval 10"/>
              <p:cNvSpPr>
                <a:spLocks noChangeArrowheads="1"/>
              </p:cNvSpPr>
              <p:nvPr/>
            </p:nvSpPr>
            <p:spPr bwMode="auto">
              <a:xfrm>
                <a:off x="5588000" y="4105275"/>
                <a:ext cx="106363" cy="1063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
              <p:cNvSpPr/>
              <p:nvPr/>
            </p:nvSpPr>
            <p:spPr bwMode="auto">
              <a:xfrm>
                <a:off x="5534025" y="4238625"/>
                <a:ext cx="214313" cy="392113"/>
              </a:xfrm>
              <a:custGeom>
                <a:avLst/>
                <a:gdLst>
                  <a:gd name="T0" fmla="*/ 19 w 24"/>
                  <a:gd name="T1" fmla="*/ 0 h 44"/>
                  <a:gd name="T2" fmla="*/ 17 w 24"/>
                  <a:gd name="T3" fmla="*/ 0 h 44"/>
                  <a:gd name="T4" fmla="*/ 12 w 24"/>
                  <a:gd name="T5" fmla="*/ 5 h 44"/>
                  <a:gd name="T6" fmla="*/ 7 w 24"/>
                  <a:gd name="T7" fmla="*/ 0 h 44"/>
                  <a:gd name="T8" fmla="*/ 5 w 24"/>
                  <a:gd name="T9" fmla="*/ 0 h 44"/>
                  <a:gd name="T10" fmla="*/ 0 w 24"/>
                  <a:gd name="T11" fmla="*/ 5 h 44"/>
                  <a:gd name="T12" fmla="*/ 0 w 24"/>
                  <a:gd name="T13" fmla="*/ 16 h 44"/>
                  <a:gd name="T14" fmla="*/ 5 w 24"/>
                  <a:gd name="T15" fmla="*/ 21 h 44"/>
                  <a:gd name="T16" fmla="*/ 5 w 24"/>
                  <a:gd name="T17" fmla="*/ 21 h 44"/>
                  <a:gd name="T18" fmla="*/ 5 w 24"/>
                  <a:gd name="T19" fmla="*/ 22 h 44"/>
                  <a:gd name="T20" fmla="*/ 5 w 24"/>
                  <a:gd name="T21" fmla="*/ 40 h 44"/>
                  <a:gd name="T22" fmla="*/ 8 w 24"/>
                  <a:gd name="T23" fmla="*/ 44 h 44"/>
                  <a:gd name="T24" fmla="*/ 12 w 24"/>
                  <a:gd name="T25" fmla="*/ 40 h 44"/>
                  <a:gd name="T26" fmla="*/ 16 w 24"/>
                  <a:gd name="T27" fmla="*/ 44 h 44"/>
                  <a:gd name="T28" fmla="*/ 19 w 24"/>
                  <a:gd name="T29" fmla="*/ 40 h 44"/>
                  <a:gd name="T30" fmla="*/ 19 w 24"/>
                  <a:gd name="T31" fmla="*/ 22 h 44"/>
                  <a:gd name="T32" fmla="*/ 19 w 24"/>
                  <a:gd name="T33" fmla="*/ 21 h 44"/>
                  <a:gd name="T34" fmla="*/ 19 w 24"/>
                  <a:gd name="T35" fmla="*/ 21 h 44"/>
                  <a:gd name="T36" fmla="*/ 24 w 24"/>
                  <a:gd name="T37" fmla="*/ 16 h 44"/>
                  <a:gd name="T38" fmla="*/ 24 w 24"/>
                  <a:gd name="T39" fmla="*/ 5 h 44"/>
                  <a:gd name="T40" fmla="*/ 19 w 24"/>
                  <a:gd name="T4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4">
                    <a:moveTo>
                      <a:pt x="19" y="0"/>
                    </a:moveTo>
                    <a:cubicBezTo>
                      <a:pt x="17" y="0"/>
                      <a:pt x="17" y="0"/>
                      <a:pt x="17" y="0"/>
                    </a:cubicBezTo>
                    <a:cubicBezTo>
                      <a:pt x="12" y="5"/>
                      <a:pt x="12" y="5"/>
                      <a:pt x="12" y="5"/>
                    </a:cubicBezTo>
                    <a:cubicBezTo>
                      <a:pt x="7" y="0"/>
                      <a:pt x="7" y="0"/>
                      <a:pt x="7" y="0"/>
                    </a:cubicBezTo>
                    <a:cubicBezTo>
                      <a:pt x="5" y="0"/>
                      <a:pt x="5" y="0"/>
                      <a:pt x="5" y="0"/>
                    </a:cubicBezTo>
                    <a:cubicBezTo>
                      <a:pt x="2" y="0"/>
                      <a:pt x="0" y="2"/>
                      <a:pt x="0" y="5"/>
                    </a:cubicBezTo>
                    <a:cubicBezTo>
                      <a:pt x="0" y="16"/>
                      <a:pt x="0" y="16"/>
                      <a:pt x="0" y="16"/>
                    </a:cubicBezTo>
                    <a:cubicBezTo>
                      <a:pt x="0" y="19"/>
                      <a:pt x="2" y="21"/>
                      <a:pt x="5" y="21"/>
                    </a:cubicBezTo>
                    <a:cubicBezTo>
                      <a:pt x="5" y="21"/>
                      <a:pt x="5" y="21"/>
                      <a:pt x="5" y="21"/>
                    </a:cubicBezTo>
                    <a:cubicBezTo>
                      <a:pt x="5" y="21"/>
                      <a:pt x="5" y="22"/>
                      <a:pt x="5" y="22"/>
                    </a:cubicBezTo>
                    <a:cubicBezTo>
                      <a:pt x="5" y="40"/>
                      <a:pt x="5" y="40"/>
                      <a:pt x="5" y="40"/>
                    </a:cubicBezTo>
                    <a:cubicBezTo>
                      <a:pt x="5" y="42"/>
                      <a:pt x="6" y="44"/>
                      <a:pt x="8" y="44"/>
                    </a:cubicBezTo>
                    <a:cubicBezTo>
                      <a:pt x="10" y="44"/>
                      <a:pt x="12" y="42"/>
                      <a:pt x="12" y="40"/>
                    </a:cubicBezTo>
                    <a:cubicBezTo>
                      <a:pt x="12" y="42"/>
                      <a:pt x="14" y="44"/>
                      <a:pt x="16" y="44"/>
                    </a:cubicBezTo>
                    <a:cubicBezTo>
                      <a:pt x="18" y="44"/>
                      <a:pt x="19" y="42"/>
                      <a:pt x="19" y="40"/>
                    </a:cubicBezTo>
                    <a:cubicBezTo>
                      <a:pt x="19" y="22"/>
                      <a:pt x="19" y="22"/>
                      <a:pt x="19" y="22"/>
                    </a:cubicBezTo>
                    <a:cubicBezTo>
                      <a:pt x="19" y="22"/>
                      <a:pt x="19" y="21"/>
                      <a:pt x="19" y="21"/>
                    </a:cubicBezTo>
                    <a:cubicBezTo>
                      <a:pt x="19" y="21"/>
                      <a:pt x="19" y="21"/>
                      <a:pt x="19" y="21"/>
                    </a:cubicBezTo>
                    <a:cubicBezTo>
                      <a:pt x="22" y="21"/>
                      <a:pt x="24" y="19"/>
                      <a:pt x="24" y="16"/>
                    </a:cubicBezTo>
                    <a:cubicBezTo>
                      <a:pt x="24" y="5"/>
                      <a:pt x="24" y="5"/>
                      <a:pt x="24" y="5"/>
                    </a:cubicBezTo>
                    <a:cubicBezTo>
                      <a:pt x="24" y="2"/>
                      <a:pt x="22"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2"/>
              <p:cNvSpPr>
                <a:spLocks noEditPoints="1"/>
              </p:cNvSpPr>
              <p:nvPr/>
            </p:nvSpPr>
            <p:spPr bwMode="auto">
              <a:xfrm>
                <a:off x="5132388" y="3979863"/>
                <a:ext cx="366713" cy="642938"/>
              </a:xfrm>
              <a:custGeom>
                <a:avLst/>
                <a:gdLst>
                  <a:gd name="T0" fmla="*/ 41 w 41"/>
                  <a:gd name="T1" fmla="*/ 36 h 72"/>
                  <a:gd name="T2" fmla="*/ 38 w 41"/>
                  <a:gd name="T3" fmla="*/ 32 h 72"/>
                  <a:gd name="T4" fmla="*/ 38 w 41"/>
                  <a:gd name="T5" fmla="*/ 5 h 72"/>
                  <a:gd name="T6" fmla="*/ 38 w 41"/>
                  <a:gd name="T7" fmla="*/ 2 h 72"/>
                  <a:gd name="T8" fmla="*/ 38 w 41"/>
                  <a:gd name="T9" fmla="*/ 0 h 72"/>
                  <a:gd name="T10" fmla="*/ 36 w 41"/>
                  <a:gd name="T11" fmla="*/ 0 h 72"/>
                  <a:gd name="T12" fmla="*/ 0 w 41"/>
                  <a:gd name="T13" fmla="*/ 36 h 72"/>
                  <a:gd name="T14" fmla="*/ 3 w 41"/>
                  <a:gd name="T15" fmla="*/ 50 h 72"/>
                  <a:gd name="T16" fmla="*/ 1 w 41"/>
                  <a:gd name="T17" fmla="*/ 53 h 72"/>
                  <a:gd name="T18" fmla="*/ 7 w 41"/>
                  <a:gd name="T19" fmla="*/ 59 h 72"/>
                  <a:gd name="T20" fmla="*/ 8 w 41"/>
                  <a:gd name="T21" fmla="*/ 59 h 72"/>
                  <a:gd name="T22" fmla="*/ 36 w 41"/>
                  <a:gd name="T23" fmla="*/ 72 h 72"/>
                  <a:gd name="T24" fmla="*/ 38 w 41"/>
                  <a:gd name="T25" fmla="*/ 72 h 72"/>
                  <a:gd name="T26" fmla="*/ 38 w 41"/>
                  <a:gd name="T27" fmla="*/ 70 h 72"/>
                  <a:gd name="T28" fmla="*/ 38 w 41"/>
                  <a:gd name="T29" fmla="*/ 67 h 72"/>
                  <a:gd name="T30" fmla="*/ 38 w 41"/>
                  <a:gd name="T31" fmla="*/ 41 h 72"/>
                  <a:gd name="T32" fmla="*/ 41 w 41"/>
                  <a:gd name="T33" fmla="*/ 36 h 72"/>
                  <a:gd name="T34" fmla="*/ 11 w 41"/>
                  <a:gd name="T35" fmla="*/ 50 h 72"/>
                  <a:gd name="T36" fmla="*/ 7 w 41"/>
                  <a:gd name="T37" fmla="*/ 48 h 72"/>
                  <a:gd name="T38" fmla="*/ 7 w 41"/>
                  <a:gd name="T39" fmla="*/ 48 h 72"/>
                  <a:gd name="T40" fmla="*/ 5 w 41"/>
                  <a:gd name="T41" fmla="*/ 38 h 72"/>
                  <a:gd name="T42" fmla="*/ 15 w 41"/>
                  <a:gd name="T43" fmla="*/ 38 h 72"/>
                  <a:gd name="T44" fmla="*/ 17 w 41"/>
                  <a:gd name="T45" fmla="*/ 50 h 72"/>
                  <a:gd name="T46" fmla="*/ 11 w 41"/>
                  <a:gd name="T47" fmla="*/ 50 h 72"/>
                  <a:gd name="T48" fmla="*/ 16 w 41"/>
                  <a:gd name="T49" fmla="*/ 22 h 72"/>
                  <a:gd name="T50" fmla="*/ 17 w 41"/>
                  <a:gd name="T51" fmla="*/ 23 h 72"/>
                  <a:gd name="T52" fmla="*/ 15 w 41"/>
                  <a:gd name="T53" fmla="*/ 33 h 72"/>
                  <a:gd name="T54" fmla="*/ 5 w 41"/>
                  <a:gd name="T55" fmla="*/ 33 h 72"/>
                  <a:gd name="T56" fmla="*/ 8 w 41"/>
                  <a:gd name="T57" fmla="*/ 22 h 72"/>
                  <a:gd name="T58" fmla="*/ 16 w 41"/>
                  <a:gd name="T59" fmla="*/ 22 h 72"/>
                  <a:gd name="T60" fmla="*/ 34 w 41"/>
                  <a:gd name="T61" fmla="*/ 22 h 72"/>
                  <a:gd name="T62" fmla="*/ 34 w 41"/>
                  <a:gd name="T63" fmla="*/ 31 h 72"/>
                  <a:gd name="T64" fmla="*/ 31 w 41"/>
                  <a:gd name="T65" fmla="*/ 33 h 72"/>
                  <a:gd name="T66" fmla="*/ 19 w 41"/>
                  <a:gd name="T67" fmla="*/ 33 h 72"/>
                  <a:gd name="T68" fmla="*/ 21 w 41"/>
                  <a:gd name="T69" fmla="*/ 25 h 72"/>
                  <a:gd name="T70" fmla="*/ 26 w 41"/>
                  <a:gd name="T71" fmla="*/ 22 h 72"/>
                  <a:gd name="T72" fmla="*/ 34 w 41"/>
                  <a:gd name="T73" fmla="*/ 22 h 72"/>
                  <a:gd name="T74" fmla="*/ 19 w 41"/>
                  <a:gd name="T75" fmla="*/ 38 h 72"/>
                  <a:gd name="T76" fmla="*/ 30 w 41"/>
                  <a:gd name="T77" fmla="*/ 38 h 72"/>
                  <a:gd name="T78" fmla="*/ 34 w 41"/>
                  <a:gd name="T79" fmla="*/ 41 h 72"/>
                  <a:gd name="T80" fmla="*/ 34 w 41"/>
                  <a:gd name="T81" fmla="*/ 50 h 72"/>
                  <a:gd name="T82" fmla="*/ 22 w 41"/>
                  <a:gd name="T83" fmla="*/ 50 h 72"/>
                  <a:gd name="T84" fmla="*/ 19 w 41"/>
                  <a:gd name="T85" fmla="*/ 38 h 72"/>
                  <a:gd name="T86" fmla="*/ 34 w 41"/>
                  <a:gd name="T87" fmla="*/ 8 h 72"/>
                  <a:gd name="T88" fmla="*/ 34 w 41"/>
                  <a:gd name="T89" fmla="*/ 17 h 72"/>
                  <a:gd name="T90" fmla="*/ 26 w 41"/>
                  <a:gd name="T91" fmla="*/ 17 h 72"/>
                  <a:gd name="T92" fmla="*/ 25 w 41"/>
                  <a:gd name="T93" fmla="*/ 16 h 72"/>
                  <a:gd name="T94" fmla="*/ 34 w 41"/>
                  <a:gd name="T95" fmla="*/ 8 h 72"/>
                  <a:gd name="T96" fmla="*/ 30 w 41"/>
                  <a:gd name="T97" fmla="*/ 5 h 72"/>
                  <a:gd name="T98" fmla="*/ 22 w 41"/>
                  <a:gd name="T99" fmla="*/ 14 h 72"/>
                  <a:gd name="T100" fmla="*/ 21 w 41"/>
                  <a:gd name="T101" fmla="*/ 14 h 72"/>
                  <a:gd name="T102" fmla="*/ 16 w 41"/>
                  <a:gd name="T103" fmla="*/ 17 h 72"/>
                  <a:gd name="T104" fmla="*/ 11 w 41"/>
                  <a:gd name="T105" fmla="*/ 17 h 72"/>
                  <a:gd name="T106" fmla="*/ 30 w 41"/>
                  <a:gd name="T107" fmla="*/ 5 h 72"/>
                  <a:gd name="T108" fmla="*/ 12 w 41"/>
                  <a:gd name="T109" fmla="*/ 56 h 72"/>
                  <a:gd name="T110" fmla="*/ 12 w 41"/>
                  <a:gd name="T111" fmla="*/ 55 h 72"/>
                  <a:gd name="T112" fmla="*/ 19 w 41"/>
                  <a:gd name="T113" fmla="*/ 55 h 72"/>
                  <a:gd name="T114" fmla="*/ 30 w 41"/>
                  <a:gd name="T115" fmla="*/ 67 h 72"/>
                  <a:gd name="T116" fmla="*/ 12 w 41"/>
                  <a:gd name="T117" fmla="*/ 56 h 72"/>
                  <a:gd name="T118" fmla="*/ 25 w 41"/>
                  <a:gd name="T119" fmla="*/ 55 h 72"/>
                  <a:gd name="T120" fmla="*/ 34 w 41"/>
                  <a:gd name="T121" fmla="*/ 55 h 72"/>
                  <a:gd name="T122" fmla="*/ 34 w 41"/>
                  <a:gd name="T123" fmla="*/ 65 h 72"/>
                  <a:gd name="T124" fmla="*/ 25 w 41"/>
                  <a:gd name="T125" fmla="*/ 5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72">
                    <a:moveTo>
                      <a:pt x="41" y="36"/>
                    </a:moveTo>
                    <a:cubicBezTo>
                      <a:pt x="41" y="34"/>
                      <a:pt x="40" y="33"/>
                      <a:pt x="38" y="32"/>
                    </a:cubicBezTo>
                    <a:cubicBezTo>
                      <a:pt x="38" y="5"/>
                      <a:pt x="38" y="5"/>
                      <a:pt x="38" y="5"/>
                    </a:cubicBezTo>
                    <a:cubicBezTo>
                      <a:pt x="38" y="2"/>
                      <a:pt x="38" y="2"/>
                      <a:pt x="38" y="2"/>
                    </a:cubicBezTo>
                    <a:cubicBezTo>
                      <a:pt x="38" y="0"/>
                      <a:pt x="38" y="0"/>
                      <a:pt x="38" y="0"/>
                    </a:cubicBezTo>
                    <a:cubicBezTo>
                      <a:pt x="36" y="0"/>
                      <a:pt x="36" y="0"/>
                      <a:pt x="36" y="0"/>
                    </a:cubicBezTo>
                    <a:cubicBezTo>
                      <a:pt x="16" y="0"/>
                      <a:pt x="0" y="16"/>
                      <a:pt x="0" y="36"/>
                    </a:cubicBezTo>
                    <a:cubicBezTo>
                      <a:pt x="0" y="41"/>
                      <a:pt x="1" y="46"/>
                      <a:pt x="3" y="50"/>
                    </a:cubicBezTo>
                    <a:cubicBezTo>
                      <a:pt x="2" y="51"/>
                      <a:pt x="1" y="52"/>
                      <a:pt x="1" y="53"/>
                    </a:cubicBezTo>
                    <a:cubicBezTo>
                      <a:pt x="1" y="56"/>
                      <a:pt x="4" y="59"/>
                      <a:pt x="7" y="59"/>
                    </a:cubicBezTo>
                    <a:cubicBezTo>
                      <a:pt x="7" y="59"/>
                      <a:pt x="7" y="59"/>
                      <a:pt x="8" y="59"/>
                    </a:cubicBezTo>
                    <a:cubicBezTo>
                      <a:pt x="14" y="67"/>
                      <a:pt x="25" y="72"/>
                      <a:pt x="36" y="72"/>
                    </a:cubicBezTo>
                    <a:cubicBezTo>
                      <a:pt x="38" y="72"/>
                      <a:pt x="38" y="72"/>
                      <a:pt x="38" y="72"/>
                    </a:cubicBezTo>
                    <a:cubicBezTo>
                      <a:pt x="38" y="70"/>
                      <a:pt x="38" y="70"/>
                      <a:pt x="38" y="70"/>
                    </a:cubicBezTo>
                    <a:cubicBezTo>
                      <a:pt x="38" y="67"/>
                      <a:pt x="38" y="67"/>
                      <a:pt x="38" y="67"/>
                    </a:cubicBezTo>
                    <a:cubicBezTo>
                      <a:pt x="38" y="41"/>
                      <a:pt x="38" y="41"/>
                      <a:pt x="38" y="41"/>
                    </a:cubicBezTo>
                    <a:cubicBezTo>
                      <a:pt x="40" y="40"/>
                      <a:pt x="41" y="38"/>
                      <a:pt x="41" y="36"/>
                    </a:cubicBezTo>
                    <a:close/>
                    <a:moveTo>
                      <a:pt x="11" y="50"/>
                    </a:moveTo>
                    <a:cubicBezTo>
                      <a:pt x="10" y="49"/>
                      <a:pt x="9" y="48"/>
                      <a:pt x="7" y="48"/>
                    </a:cubicBezTo>
                    <a:cubicBezTo>
                      <a:pt x="7" y="48"/>
                      <a:pt x="7" y="48"/>
                      <a:pt x="7" y="48"/>
                    </a:cubicBezTo>
                    <a:cubicBezTo>
                      <a:pt x="5" y="45"/>
                      <a:pt x="5" y="41"/>
                      <a:pt x="5" y="38"/>
                    </a:cubicBezTo>
                    <a:cubicBezTo>
                      <a:pt x="15" y="38"/>
                      <a:pt x="15" y="38"/>
                      <a:pt x="15" y="38"/>
                    </a:cubicBezTo>
                    <a:cubicBezTo>
                      <a:pt x="15" y="42"/>
                      <a:pt x="16" y="46"/>
                      <a:pt x="17" y="50"/>
                    </a:cubicBezTo>
                    <a:lnTo>
                      <a:pt x="11" y="50"/>
                    </a:lnTo>
                    <a:close/>
                    <a:moveTo>
                      <a:pt x="16" y="22"/>
                    </a:moveTo>
                    <a:cubicBezTo>
                      <a:pt x="17" y="22"/>
                      <a:pt x="17" y="23"/>
                      <a:pt x="17" y="23"/>
                    </a:cubicBezTo>
                    <a:cubicBezTo>
                      <a:pt x="16" y="26"/>
                      <a:pt x="15" y="30"/>
                      <a:pt x="15" y="33"/>
                    </a:cubicBezTo>
                    <a:cubicBezTo>
                      <a:pt x="5" y="33"/>
                      <a:pt x="5" y="33"/>
                      <a:pt x="5" y="33"/>
                    </a:cubicBezTo>
                    <a:cubicBezTo>
                      <a:pt x="5" y="29"/>
                      <a:pt x="6" y="25"/>
                      <a:pt x="8" y="22"/>
                    </a:cubicBezTo>
                    <a:lnTo>
                      <a:pt x="16" y="22"/>
                    </a:lnTo>
                    <a:close/>
                    <a:moveTo>
                      <a:pt x="34" y="22"/>
                    </a:moveTo>
                    <a:cubicBezTo>
                      <a:pt x="34" y="31"/>
                      <a:pt x="34" y="31"/>
                      <a:pt x="34" y="31"/>
                    </a:cubicBezTo>
                    <a:cubicBezTo>
                      <a:pt x="32" y="31"/>
                      <a:pt x="31" y="32"/>
                      <a:pt x="31" y="33"/>
                    </a:cubicBezTo>
                    <a:cubicBezTo>
                      <a:pt x="19" y="33"/>
                      <a:pt x="19" y="33"/>
                      <a:pt x="19" y="33"/>
                    </a:cubicBezTo>
                    <a:cubicBezTo>
                      <a:pt x="20" y="30"/>
                      <a:pt x="20" y="28"/>
                      <a:pt x="21" y="25"/>
                    </a:cubicBezTo>
                    <a:cubicBezTo>
                      <a:pt x="23" y="25"/>
                      <a:pt x="25" y="24"/>
                      <a:pt x="26" y="22"/>
                    </a:cubicBezTo>
                    <a:lnTo>
                      <a:pt x="34" y="22"/>
                    </a:lnTo>
                    <a:close/>
                    <a:moveTo>
                      <a:pt x="19" y="38"/>
                    </a:moveTo>
                    <a:cubicBezTo>
                      <a:pt x="30" y="38"/>
                      <a:pt x="30" y="38"/>
                      <a:pt x="30" y="38"/>
                    </a:cubicBezTo>
                    <a:cubicBezTo>
                      <a:pt x="31" y="40"/>
                      <a:pt x="32" y="41"/>
                      <a:pt x="34" y="41"/>
                    </a:cubicBezTo>
                    <a:cubicBezTo>
                      <a:pt x="34" y="50"/>
                      <a:pt x="34" y="50"/>
                      <a:pt x="34" y="50"/>
                    </a:cubicBezTo>
                    <a:cubicBezTo>
                      <a:pt x="22" y="50"/>
                      <a:pt x="22" y="50"/>
                      <a:pt x="22" y="50"/>
                    </a:cubicBezTo>
                    <a:cubicBezTo>
                      <a:pt x="21" y="46"/>
                      <a:pt x="20" y="42"/>
                      <a:pt x="19" y="38"/>
                    </a:cubicBezTo>
                    <a:close/>
                    <a:moveTo>
                      <a:pt x="34" y="8"/>
                    </a:moveTo>
                    <a:cubicBezTo>
                      <a:pt x="34" y="17"/>
                      <a:pt x="34" y="17"/>
                      <a:pt x="34" y="17"/>
                    </a:cubicBezTo>
                    <a:cubicBezTo>
                      <a:pt x="26" y="17"/>
                      <a:pt x="26" y="17"/>
                      <a:pt x="26" y="17"/>
                    </a:cubicBezTo>
                    <a:cubicBezTo>
                      <a:pt x="26" y="17"/>
                      <a:pt x="26" y="17"/>
                      <a:pt x="25" y="16"/>
                    </a:cubicBezTo>
                    <a:cubicBezTo>
                      <a:pt x="28" y="13"/>
                      <a:pt x="31" y="10"/>
                      <a:pt x="34" y="8"/>
                    </a:cubicBezTo>
                    <a:close/>
                    <a:moveTo>
                      <a:pt x="30" y="5"/>
                    </a:moveTo>
                    <a:cubicBezTo>
                      <a:pt x="26" y="8"/>
                      <a:pt x="24" y="11"/>
                      <a:pt x="22" y="14"/>
                    </a:cubicBezTo>
                    <a:cubicBezTo>
                      <a:pt x="21" y="14"/>
                      <a:pt x="21" y="14"/>
                      <a:pt x="21" y="14"/>
                    </a:cubicBezTo>
                    <a:cubicBezTo>
                      <a:pt x="19" y="14"/>
                      <a:pt x="17" y="15"/>
                      <a:pt x="16" y="17"/>
                    </a:cubicBezTo>
                    <a:cubicBezTo>
                      <a:pt x="11" y="17"/>
                      <a:pt x="11" y="17"/>
                      <a:pt x="11" y="17"/>
                    </a:cubicBezTo>
                    <a:cubicBezTo>
                      <a:pt x="15" y="11"/>
                      <a:pt x="22" y="7"/>
                      <a:pt x="30" y="5"/>
                    </a:cubicBezTo>
                    <a:close/>
                    <a:moveTo>
                      <a:pt x="12" y="56"/>
                    </a:moveTo>
                    <a:cubicBezTo>
                      <a:pt x="12" y="56"/>
                      <a:pt x="12" y="55"/>
                      <a:pt x="12" y="55"/>
                    </a:cubicBezTo>
                    <a:cubicBezTo>
                      <a:pt x="19" y="55"/>
                      <a:pt x="19" y="55"/>
                      <a:pt x="19" y="55"/>
                    </a:cubicBezTo>
                    <a:cubicBezTo>
                      <a:pt x="22" y="59"/>
                      <a:pt x="25" y="64"/>
                      <a:pt x="30" y="67"/>
                    </a:cubicBezTo>
                    <a:cubicBezTo>
                      <a:pt x="22" y="66"/>
                      <a:pt x="16" y="62"/>
                      <a:pt x="12" y="56"/>
                    </a:cubicBezTo>
                    <a:close/>
                    <a:moveTo>
                      <a:pt x="25" y="55"/>
                    </a:moveTo>
                    <a:cubicBezTo>
                      <a:pt x="34" y="55"/>
                      <a:pt x="34" y="55"/>
                      <a:pt x="34" y="55"/>
                    </a:cubicBezTo>
                    <a:cubicBezTo>
                      <a:pt x="34" y="65"/>
                      <a:pt x="34" y="65"/>
                      <a:pt x="34" y="65"/>
                    </a:cubicBezTo>
                    <a:cubicBezTo>
                      <a:pt x="30" y="62"/>
                      <a:pt x="27" y="59"/>
                      <a:pt x="2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3"/>
              <p:cNvSpPr/>
              <p:nvPr/>
            </p:nvSpPr>
            <p:spPr bwMode="auto">
              <a:xfrm>
                <a:off x="5489575" y="3917950"/>
                <a:ext cx="347663" cy="615950"/>
              </a:xfrm>
              <a:custGeom>
                <a:avLst/>
                <a:gdLst>
                  <a:gd name="T0" fmla="*/ 9 w 39"/>
                  <a:gd name="T1" fmla="*/ 10 h 69"/>
                  <a:gd name="T2" fmla="*/ 35 w 39"/>
                  <a:gd name="T3" fmla="*/ 43 h 69"/>
                  <a:gd name="T4" fmla="*/ 29 w 39"/>
                  <a:gd name="T5" fmla="*/ 62 h 69"/>
                  <a:gd name="T6" fmla="*/ 29 w 39"/>
                  <a:gd name="T7" fmla="*/ 69 h 69"/>
                  <a:gd name="T8" fmla="*/ 39 w 39"/>
                  <a:gd name="T9" fmla="*/ 43 h 69"/>
                  <a:gd name="T10" fmla="*/ 9 w 39"/>
                  <a:gd name="T11" fmla="*/ 5 h 69"/>
                  <a:gd name="T12" fmla="*/ 15 w 39"/>
                  <a:gd name="T13" fmla="*/ 0 h 69"/>
                  <a:gd name="T14" fmla="*/ 8 w 39"/>
                  <a:gd name="T15" fmla="*/ 0 h 69"/>
                  <a:gd name="T16" fmla="*/ 0 w 39"/>
                  <a:gd name="T17" fmla="*/ 7 h 69"/>
                  <a:gd name="T18" fmla="*/ 7 w 39"/>
                  <a:gd name="T19" fmla="*/ 15 h 69"/>
                  <a:gd name="T20" fmla="*/ 14 w 39"/>
                  <a:gd name="T21" fmla="*/ 15 h 69"/>
                  <a:gd name="T22" fmla="*/ 9 w 39"/>
                  <a:gd name="T23"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69">
                    <a:moveTo>
                      <a:pt x="9" y="10"/>
                    </a:moveTo>
                    <a:cubicBezTo>
                      <a:pt x="24" y="14"/>
                      <a:pt x="35" y="28"/>
                      <a:pt x="35" y="43"/>
                    </a:cubicBezTo>
                    <a:cubicBezTo>
                      <a:pt x="35" y="50"/>
                      <a:pt x="33" y="57"/>
                      <a:pt x="29" y="62"/>
                    </a:cubicBezTo>
                    <a:cubicBezTo>
                      <a:pt x="29" y="69"/>
                      <a:pt x="29" y="69"/>
                      <a:pt x="29" y="69"/>
                    </a:cubicBezTo>
                    <a:cubicBezTo>
                      <a:pt x="35" y="62"/>
                      <a:pt x="39" y="53"/>
                      <a:pt x="39" y="43"/>
                    </a:cubicBezTo>
                    <a:cubicBezTo>
                      <a:pt x="39" y="25"/>
                      <a:pt x="26" y="9"/>
                      <a:pt x="9" y="5"/>
                    </a:cubicBezTo>
                    <a:cubicBezTo>
                      <a:pt x="15" y="0"/>
                      <a:pt x="15" y="0"/>
                      <a:pt x="15" y="0"/>
                    </a:cubicBezTo>
                    <a:cubicBezTo>
                      <a:pt x="8" y="0"/>
                      <a:pt x="8" y="0"/>
                      <a:pt x="8" y="0"/>
                    </a:cubicBezTo>
                    <a:cubicBezTo>
                      <a:pt x="0" y="7"/>
                      <a:pt x="0" y="7"/>
                      <a:pt x="0" y="7"/>
                    </a:cubicBezTo>
                    <a:cubicBezTo>
                      <a:pt x="7" y="15"/>
                      <a:pt x="7" y="15"/>
                      <a:pt x="7" y="15"/>
                    </a:cubicBezTo>
                    <a:cubicBezTo>
                      <a:pt x="14" y="15"/>
                      <a:pt x="14" y="15"/>
                      <a:pt x="14" y="15"/>
                    </a:cubicBezTo>
                    <a:lnTo>
                      <a:pt x="9"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2874191" y="3736154"/>
              <a:ext cx="3178629" cy="1478928"/>
              <a:chOff x="2874191" y="3736154"/>
              <a:chExt cx="3178629" cy="1478928"/>
            </a:xfrm>
          </p:grpSpPr>
          <p:sp>
            <p:nvSpPr>
              <p:cNvPr id="11" name="矩形 10"/>
              <p:cNvSpPr/>
              <p:nvPr/>
            </p:nvSpPr>
            <p:spPr>
              <a:xfrm>
                <a:off x="2874191" y="3736154"/>
                <a:ext cx="3178629" cy="1478928"/>
              </a:xfrm>
              <a:prstGeom prst="rect">
                <a:avLst/>
              </a:prstGeom>
              <a:solidFill>
                <a:schemeClr val="accent1">
                  <a:lumMod val="60000"/>
                  <a:lumOff val="40000"/>
                  <a:alpha val="86000"/>
                </a:schemeClr>
              </a:solidFill>
              <a:ln>
                <a:noFill/>
              </a:ln>
              <a:effectLst>
                <a:innerShdw blurRad="825500" dist="279400" dir="189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057860" y="3866197"/>
                <a:ext cx="2964508" cy="1282019"/>
                <a:chOff x="1735399" y="1497294"/>
                <a:chExt cx="2964508" cy="1282019"/>
              </a:xfrm>
            </p:grpSpPr>
            <p:sp>
              <p:nvSpPr>
                <p:cNvPr id="22" name="文本框 21"/>
                <p:cNvSpPr txBox="1"/>
                <p:nvPr/>
              </p:nvSpPr>
              <p:spPr>
                <a:xfrm>
                  <a:off x="1735399" y="1497294"/>
                  <a:ext cx="140716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u="sng" dirty="0">
                      <a:solidFill>
                        <a:schemeClr val="bg1"/>
                      </a:solidFill>
                      <a:latin typeface="方正正黑简体" panose="02000000000000000000" pitchFamily="2" charset="-122"/>
                      <a:ea typeface="方正正黑简体" panose="02000000000000000000" pitchFamily="2" charset="-122"/>
                    </a:rPr>
                    <a:t>居民会议</a:t>
                  </a:r>
                  <a:endParaRPr lang="zh-CN" altLang="en-US" sz="2400" b="1" u="sng" dirty="0">
                    <a:solidFill>
                      <a:schemeClr val="bg1"/>
                    </a:solidFill>
                    <a:latin typeface="方正正黑简体" panose="02000000000000000000" pitchFamily="2" charset="-122"/>
                    <a:ea typeface="方正正黑简体" panose="02000000000000000000" pitchFamily="2" charset="-122"/>
                  </a:endParaRPr>
                </a:p>
              </p:txBody>
            </p:sp>
            <p:sp>
              <p:nvSpPr>
                <p:cNvPr id="23" name="矩形 22"/>
                <p:cNvSpPr/>
                <p:nvPr/>
              </p:nvSpPr>
              <p:spPr>
                <a:xfrm>
                  <a:off x="1735399" y="2072558"/>
                  <a:ext cx="2964508" cy="706755"/>
                </a:xfrm>
                <a:prstGeom prst="rect">
                  <a:avLst/>
                </a:prstGeom>
              </p:spPr>
              <p:txBody>
                <a:bodyPr wrap="square">
                  <a:spAutoFit/>
                </a:bodyPr>
                <a:lstStyle/>
                <a:p>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基层民主选举：社区公共利益重大事项</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35" name="组合 34"/>
          <p:cNvGrpSpPr/>
          <p:nvPr/>
        </p:nvGrpSpPr>
        <p:grpSpPr>
          <a:xfrm>
            <a:off x="6171565" y="2161845"/>
            <a:ext cx="3178629" cy="1478928"/>
            <a:chOff x="6096000" y="2237410"/>
            <a:chExt cx="3178629" cy="1478928"/>
          </a:xfrm>
        </p:grpSpPr>
        <p:grpSp>
          <p:nvGrpSpPr>
            <p:cNvPr id="30" name="Group 4"/>
            <p:cNvGrpSpPr>
              <a:grpSpLocks noChangeAspect="1"/>
            </p:cNvGrpSpPr>
            <p:nvPr/>
          </p:nvGrpSpPr>
          <p:grpSpPr bwMode="auto">
            <a:xfrm>
              <a:off x="6565634" y="2364684"/>
              <a:ext cx="823913" cy="636588"/>
              <a:chOff x="4435" y="926"/>
              <a:chExt cx="519" cy="401"/>
            </a:xfrm>
            <a:solidFill>
              <a:schemeClr val="accent5">
                <a:lumMod val="75000"/>
              </a:schemeClr>
            </a:solidFill>
          </p:grpSpPr>
          <p:sp>
            <p:nvSpPr>
              <p:cNvPr id="32" name="Freeform 5"/>
              <p:cNvSpPr/>
              <p:nvPr/>
            </p:nvSpPr>
            <p:spPr bwMode="auto">
              <a:xfrm>
                <a:off x="4672" y="1003"/>
                <a:ext cx="112" cy="170"/>
              </a:xfrm>
              <a:custGeom>
                <a:avLst/>
                <a:gdLst>
                  <a:gd name="T0" fmla="*/ 36 w 47"/>
                  <a:gd name="T1" fmla="*/ 33 h 71"/>
                  <a:gd name="T2" fmla="*/ 30 w 47"/>
                  <a:gd name="T3" fmla="*/ 32 h 71"/>
                  <a:gd name="T4" fmla="*/ 24 w 47"/>
                  <a:gd name="T5" fmla="*/ 30 h 71"/>
                  <a:gd name="T6" fmla="*/ 19 w 47"/>
                  <a:gd name="T7" fmla="*/ 29 h 71"/>
                  <a:gd name="T8" fmla="*/ 15 w 47"/>
                  <a:gd name="T9" fmla="*/ 28 h 71"/>
                  <a:gd name="T10" fmla="*/ 13 w 47"/>
                  <a:gd name="T11" fmla="*/ 26 h 71"/>
                  <a:gd name="T12" fmla="*/ 12 w 47"/>
                  <a:gd name="T13" fmla="*/ 23 h 71"/>
                  <a:gd name="T14" fmla="*/ 12 w 47"/>
                  <a:gd name="T15" fmla="*/ 20 h 71"/>
                  <a:gd name="T16" fmla="*/ 15 w 47"/>
                  <a:gd name="T17" fmla="*/ 18 h 71"/>
                  <a:gd name="T18" fmla="*/ 18 w 47"/>
                  <a:gd name="T19" fmla="*/ 17 h 71"/>
                  <a:gd name="T20" fmla="*/ 23 w 47"/>
                  <a:gd name="T21" fmla="*/ 17 h 71"/>
                  <a:gd name="T22" fmla="*/ 31 w 47"/>
                  <a:gd name="T23" fmla="*/ 17 h 71"/>
                  <a:gd name="T24" fmla="*/ 36 w 47"/>
                  <a:gd name="T25" fmla="*/ 19 h 71"/>
                  <a:gd name="T26" fmla="*/ 38 w 47"/>
                  <a:gd name="T27" fmla="*/ 20 h 71"/>
                  <a:gd name="T28" fmla="*/ 39 w 47"/>
                  <a:gd name="T29" fmla="*/ 20 h 71"/>
                  <a:gd name="T30" fmla="*/ 42 w 47"/>
                  <a:gd name="T31" fmla="*/ 19 h 71"/>
                  <a:gd name="T32" fmla="*/ 43 w 47"/>
                  <a:gd name="T33" fmla="*/ 17 h 71"/>
                  <a:gd name="T34" fmla="*/ 42 w 47"/>
                  <a:gd name="T35" fmla="*/ 14 h 71"/>
                  <a:gd name="T36" fmla="*/ 38 w 47"/>
                  <a:gd name="T37" fmla="*/ 11 h 71"/>
                  <a:gd name="T38" fmla="*/ 32 w 47"/>
                  <a:gd name="T39" fmla="*/ 9 h 71"/>
                  <a:gd name="T40" fmla="*/ 25 w 47"/>
                  <a:gd name="T41" fmla="*/ 8 h 71"/>
                  <a:gd name="T42" fmla="*/ 25 w 47"/>
                  <a:gd name="T43" fmla="*/ 3 h 71"/>
                  <a:gd name="T44" fmla="*/ 22 w 47"/>
                  <a:gd name="T45" fmla="*/ 0 h 71"/>
                  <a:gd name="T46" fmla="*/ 19 w 47"/>
                  <a:gd name="T47" fmla="*/ 3 h 71"/>
                  <a:gd name="T48" fmla="*/ 19 w 47"/>
                  <a:gd name="T49" fmla="*/ 8 h 71"/>
                  <a:gd name="T50" fmla="*/ 14 w 47"/>
                  <a:gd name="T51" fmla="*/ 9 h 71"/>
                  <a:gd name="T52" fmla="*/ 6 w 47"/>
                  <a:gd name="T53" fmla="*/ 12 h 71"/>
                  <a:gd name="T54" fmla="*/ 1 w 47"/>
                  <a:gd name="T55" fmla="*/ 17 h 71"/>
                  <a:gd name="T56" fmla="*/ 0 w 47"/>
                  <a:gd name="T57" fmla="*/ 23 h 71"/>
                  <a:gd name="T58" fmla="*/ 1 w 47"/>
                  <a:gd name="T59" fmla="*/ 29 h 71"/>
                  <a:gd name="T60" fmla="*/ 4 w 47"/>
                  <a:gd name="T61" fmla="*/ 33 h 71"/>
                  <a:gd name="T62" fmla="*/ 9 w 47"/>
                  <a:gd name="T63" fmla="*/ 36 h 71"/>
                  <a:gd name="T64" fmla="*/ 14 w 47"/>
                  <a:gd name="T65" fmla="*/ 38 h 71"/>
                  <a:gd name="T66" fmla="*/ 21 w 47"/>
                  <a:gd name="T67" fmla="*/ 39 h 71"/>
                  <a:gd name="T68" fmla="*/ 28 w 47"/>
                  <a:gd name="T69" fmla="*/ 41 h 71"/>
                  <a:gd name="T70" fmla="*/ 33 w 47"/>
                  <a:gd name="T71" fmla="*/ 44 h 71"/>
                  <a:gd name="T72" fmla="*/ 35 w 47"/>
                  <a:gd name="T73" fmla="*/ 47 h 71"/>
                  <a:gd name="T74" fmla="*/ 34 w 47"/>
                  <a:gd name="T75" fmla="*/ 51 h 71"/>
                  <a:gd name="T76" fmla="*/ 31 w 47"/>
                  <a:gd name="T77" fmla="*/ 54 h 71"/>
                  <a:gd name="T78" fmla="*/ 28 w 47"/>
                  <a:gd name="T79" fmla="*/ 55 h 71"/>
                  <a:gd name="T80" fmla="*/ 23 w 47"/>
                  <a:gd name="T81" fmla="*/ 56 h 71"/>
                  <a:gd name="T82" fmla="*/ 17 w 47"/>
                  <a:gd name="T83" fmla="*/ 55 h 71"/>
                  <a:gd name="T84" fmla="*/ 11 w 47"/>
                  <a:gd name="T85" fmla="*/ 53 h 71"/>
                  <a:gd name="T86" fmla="*/ 7 w 47"/>
                  <a:gd name="T87" fmla="*/ 51 h 71"/>
                  <a:gd name="T88" fmla="*/ 4 w 47"/>
                  <a:gd name="T89" fmla="*/ 51 h 71"/>
                  <a:gd name="T90" fmla="*/ 1 w 47"/>
                  <a:gd name="T91" fmla="*/ 52 h 71"/>
                  <a:gd name="T92" fmla="*/ 0 w 47"/>
                  <a:gd name="T93" fmla="*/ 54 h 71"/>
                  <a:gd name="T94" fmla="*/ 1 w 47"/>
                  <a:gd name="T95" fmla="*/ 58 h 71"/>
                  <a:gd name="T96" fmla="*/ 6 w 47"/>
                  <a:gd name="T97" fmla="*/ 61 h 71"/>
                  <a:gd name="T98" fmla="*/ 14 w 47"/>
                  <a:gd name="T99" fmla="*/ 63 h 71"/>
                  <a:gd name="T100" fmla="*/ 19 w 47"/>
                  <a:gd name="T101" fmla="*/ 64 h 71"/>
                  <a:gd name="T102" fmla="*/ 19 w 47"/>
                  <a:gd name="T103" fmla="*/ 68 h 71"/>
                  <a:gd name="T104" fmla="*/ 22 w 47"/>
                  <a:gd name="T105" fmla="*/ 71 h 71"/>
                  <a:gd name="T106" fmla="*/ 25 w 47"/>
                  <a:gd name="T107" fmla="*/ 68 h 71"/>
                  <a:gd name="T108" fmla="*/ 25 w 47"/>
                  <a:gd name="T109" fmla="*/ 64 h 71"/>
                  <a:gd name="T110" fmla="*/ 32 w 47"/>
                  <a:gd name="T111" fmla="*/ 63 h 71"/>
                  <a:gd name="T112" fmla="*/ 40 w 47"/>
                  <a:gd name="T113" fmla="*/ 59 h 71"/>
                  <a:gd name="T114" fmla="*/ 45 w 47"/>
                  <a:gd name="T115" fmla="*/ 54 h 71"/>
                  <a:gd name="T116" fmla="*/ 47 w 47"/>
                  <a:gd name="T117" fmla="*/ 46 h 71"/>
                  <a:gd name="T118" fmla="*/ 44 w 47"/>
                  <a:gd name="T119" fmla="*/ 38 h 71"/>
                  <a:gd name="T120" fmla="*/ 36 w 47"/>
                  <a:gd name="T121" fmla="*/ 3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 h="71">
                    <a:moveTo>
                      <a:pt x="36" y="33"/>
                    </a:moveTo>
                    <a:cubicBezTo>
                      <a:pt x="34" y="33"/>
                      <a:pt x="32" y="32"/>
                      <a:pt x="30" y="32"/>
                    </a:cubicBezTo>
                    <a:cubicBezTo>
                      <a:pt x="28" y="31"/>
                      <a:pt x="26" y="31"/>
                      <a:pt x="24" y="30"/>
                    </a:cubicBezTo>
                    <a:cubicBezTo>
                      <a:pt x="22" y="30"/>
                      <a:pt x="21" y="29"/>
                      <a:pt x="19" y="29"/>
                    </a:cubicBezTo>
                    <a:cubicBezTo>
                      <a:pt x="18" y="29"/>
                      <a:pt x="16" y="28"/>
                      <a:pt x="15" y="28"/>
                    </a:cubicBezTo>
                    <a:cubicBezTo>
                      <a:pt x="14" y="27"/>
                      <a:pt x="13" y="26"/>
                      <a:pt x="13" y="26"/>
                    </a:cubicBezTo>
                    <a:cubicBezTo>
                      <a:pt x="12" y="25"/>
                      <a:pt x="12" y="24"/>
                      <a:pt x="12" y="23"/>
                    </a:cubicBezTo>
                    <a:cubicBezTo>
                      <a:pt x="12" y="22"/>
                      <a:pt x="12" y="21"/>
                      <a:pt x="12" y="20"/>
                    </a:cubicBezTo>
                    <a:cubicBezTo>
                      <a:pt x="13" y="19"/>
                      <a:pt x="14" y="19"/>
                      <a:pt x="15" y="18"/>
                    </a:cubicBezTo>
                    <a:cubicBezTo>
                      <a:pt x="16" y="18"/>
                      <a:pt x="17" y="17"/>
                      <a:pt x="18" y="17"/>
                    </a:cubicBezTo>
                    <a:cubicBezTo>
                      <a:pt x="20" y="17"/>
                      <a:pt x="21" y="17"/>
                      <a:pt x="23" y="17"/>
                    </a:cubicBezTo>
                    <a:cubicBezTo>
                      <a:pt x="26" y="17"/>
                      <a:pt x="29" y="17"/>
                      <a:pt x="31" y="17"/>
                    </a:cubicBezTo>
                    <a:cubicBezTo>
                      <a:pt x="33" y="18"/>
                      <a:pt x="35" y="18"/>
                      <a:pt x="36" y="19"/>
                    </a:cubicBezTo>
                    <a:cubicBezTo>
                      <a:pt x="37" y="20"/>
                      <a:pt x="37" y="20"/>
                      <a:pt x="38" y="20"/>
                    </a:cubicBezTo>
                    <a:cubicBezTo>
                      <a:pt x="38" y="20"/>
                      <a:pt x="38" y="20"/>
                      <a:pt x="39" y="20"/>
                    </a:cubicBezTo>
                    <a:cubicBezTo>
                      <a:pt x="40" y="20"/>
                      <a:pt x="41" y="20"/>
                      <a:pt x="42" y="19"/>
                    </a:cubicBezTo>
                    <a:cubicBezTo>
                      <a:pt x="43" y="18"/>
                      <a:pt x="43" y="18"/>
                      <a:pt x="43" y="17"/>
                    </a:cubicBezTo>
                    <a:cubicBezTo>
                      <a:pt x="43" y="16"/>
                      <a:pt x="43" y="15"/>
                      <a:pt x="42" y="14"/>
                    </a:cubicBezTo>
                    <a:cubicBezTo>
                      <a:pt x="41" y="13"/>
                      <a:pt x="40" y="12"/>
                      <a:pt x="38" y="11"/>
                    </a:cubicBezTo>
                    <a:cubicBezTo>
                      <a:pt x="36" y="10"/>
                      <a:pt x="34" y="9"/>
                      <a:pt x="32" y="9"/>
                    </a:cubicBezTo>
                    <a:cubicBezTo>
                      <a:pt x="30" y="8"/>
                      <a:pt x="28" y="8"/>
                      <a:pt x="25" y="8"/>
                    </a:cubicBezTo>
                    <a:cubicBezTo>
                      <a:pt x="25" y="3"/>
                      <a:pt x="25" y="3"/>
                      <a:pt x="25" y="3"/>
                    </a:cubicBezTo>
                    <a:cubicBezTo>
                      <a:pt x="25" y="1"/>
                      <a:pt x="24" y="0"/>
                      <a:pt x="22" y="0"/>
                    </a:cubicBezTo>
                    <a:cubicBezTo>
                      <a:pt x="20" y="0"/>
                      <a:pt x="19" y="1"/>
                      <a:pt x="19" y="3"/>
                    </a:cubicBezTo>
                    <a:cubicBezTo>
                      <a:pt x="19" y="8"/>
                      <a:pt x="19" y="8"/>
                      <a:pt x="19" y="8"/>
                    </a:cubicBezTo>
                    <a:cubicBezTo>
                      <a:pt x="17" y="8"/>
                      <a:pt x="15" y="9"/>
                      <a:pt x="14" y="9"/>
                    </a:cubicBezTo>
                    <a:cubicBezTo>
                      <a:pt x="11" y="10"/>
                      <a:pt x="8" y="11"/>
                      <a:pt x="6" y="12"/>
                    </a:cubicBezTo>
                    <a:cubicBezTo>
                      <a:pt x="4" y="13"/>
                      <a:pt x="3" y="15"/>
                      <a:pt x="1" y="17"/>
                    </a:cubicBezTo>
                    <a:cubicBezTo>
                      <a:pt x="0" y="19"/>
                      <a:pt x="0" y="21"/>
                      <a:pt x="0" y="23"/>
                    </a:cubicBezTo>
                    <a:cubicBezTo>
                      <a:pt x="0" y="25"/>
                      <a:pt x="0" y="27"/>
                      <a:pt x="1" y="29"/>
                    </a:cubicBezTo>
                    <a:cubicBezTo>
                      <a:pt x="2" y="30"/>
                      <a:pt x="3" y="32"/>
                      <a:pt x="4" y="33"/>
                    </a:cubicBezTo>
                    <a:cubicBezTo>
                      <a:pt x="5" y="34"/>
                      <a:pt x="7" y="35"/>
                      <a:pt x="9" y="36"/>
                    </a:cubicBezTo>
                    <a:cubicBezTo>
                      <a:pt x="10" y="36"/>
                      <a:pt x="12" y="37"/>
                      <a:pt x="14" y="38"/>
                    </a:cubicBezTo>
                    <a:cubicBezTo>
                      <a:pt x="17" y="38"/>
                      <a:pt x="19" y="39"/>
                      <a:pt x="21" y="39"/>
                    </a:cubicBezTo>
                    <a:cubicBezTo>
                      <a:pt x="23" y="40"/>
                      <a:pt x="26" y="40"/>
                      <a:pt x="28" y="41"/>
                    </a:cubicBezTo>
                    <a:cubicBezTo>
                      <a:pt x="30" y="42"/>
                      <a:pt x="32" y="43"/>
                      <a:pt x="33" y="44"/>
                    </a:cubicBezTo>
                    <a:cubicBezTo>
                      <a:pt x="34" y="45"/>
                      <a:pt x="35" y="46"/>
                      <a:pt x="35" y="47"/>
                    </a:cubicBezTo>
                    <a:cubicBezTo>
                      <a:pt x="35" y="49"/>
                      <a:pt x="35" y="50"/>
                      <a:pt x="34" y="51"/>
                    </a:cubicBezTo>
                    <a:cubicBezTo>
                      <a:pt x="33" y="52"/>
                      <a:pt x="32" y="53"/>
                      <a:pt x="31" y="54"/>
                    </a:cubicBezTo>
                    <a:cubicBezTo>
                      <a:pt x="30" y="54"/>
                      <a:pt x="29" y="55"/>
                      <a:pt x="28" y="55"/>
                    </a:cubicBezTo>
                    <a:cubicBezTo>
                      <a:pt x="26" y="55"/>
                      <a:pt x="25" y="56"/>
                      <a:pt x="23" y="56"/>
                    </a:cubicBezTo>
                    <a:cubicBezTo>
                      <a:pt x="21" y="56"/>
                      <a:pt x="19" y="55"/>
                      <a:pt x="17" y="55"/>
                    </a:cubicBezTo>
                    <a:cubicBezTo>
                      <a:pt x="15" y="54"/>
                      <a:pt x="13" y="54"/>
                      <a:pt x="11" y="53"/>
                    </a:cubicBezTo>
                    <a:cubicBezTo>
                      <a:pt x="10" y="52"/>
                      <a:pt x="8" y="52"/>
                      <a:pt x="7" y="51"/>
                    </a:cubicBezTo>
                    <a:cubicBezTo>
                      <a:pt x="6" y="51"/>
                      <a:pt x="5" y="51"/>
                      <a:pt x="4" y="51"/>
                    </a:cubicBezTo>
                    <a:cubicBezTo>
                      <a:pt x="3" y="51"/>
                      <a:pt x="2" y="51"/>
                      <a:pt x="1" y="52"/>
                    </a:cubicBezTo>
                    <a:cubicBezTo>
                      <a:pt x="0" y="52"/>
                      <a:pt x="0" y="53"/>
                      <a:pt x="0" y="54"/>
                    </a:cubicBezTo>
                    <a:cubicBezTo>
                      <a:pt x="0" y="56"/>
                      <a:pt x="0" y="57"/>
                      <a:pt x="1" y="58"/>
                    </a:cubicBezTo>
                    <a:cubicBezTo>
                      <a:pt x="3" y="59"/>
                      <a:pt x="4" y="60"/>
                      <a:pt x="6" y="61"/>
                    </a:cubicBezTo>
                    <a:cubicBezTo>
                      <a:pt x="8" y="62"/>
                      <a:pt x="11" y="63"/>
                      <a:pt x="14" y="63"/>
                    </a:cubicBezTo>
                    <a:cubicBezTo>
                      <a:pt x="15" y="63"/>
                      <a:pt x="17" y="64"/>
                      <a:pt x="19" y="64"/>
                    </a:cubicBezTo>
                    <a:cubicBezTo>
                      <a:pt x="19" y="68"/>
                      <a:pt x="19" y="68"/>
                      <a:pt x="19" y="68"/>
                    </a:cubicBezTo>
                    <a:cubicBezTo>
                      <a:pt x="19" y="69"/>
                      <a:pt x="20" y="71"/>
                      <a:pt x="22" y="71"/>
                    </a:cubicBezTo>
                    <a:cubicBezTo>
                      <a:pt x="24" y="71"/>
                      <a:pt x="25" y="69"/>
                      <a:pt x="25" y="68"/>
                    </a:cubicBezTo>
                    <a:cubicBezTo>
                      <a:pt x="25" y="64"/>
                      <a:pt x="25" y="64"/>
                      <a:pt x="25" y="64"/>
                    </a:cubicBezTo>
                    <a:cubicBezTo>
                      <a:pt x="28" y="64"/>
                      <a:pt x="30" y="63"/>
                      <a:pt x="32" y="63"/>
                    </a:cubicBezTo>
                    <a:cubicBezTo>
                      <a:pt x="35" y="62"/>
                      <a:pt x="37" y="61"/>
                      <a:pt x="40" y="59"/>
                    </a:cubicBezTo>
                    <a:cubicBezTo>
                      <a:pt x="42" y="58"/>
                      <a:pt x="44" y="56"/>
                      <a:pt x="45" y="54"/>
                    </a:cubicBezTo>
                    <a:cubicBezTo>
                      <a:pt x="46" y="52"/>
                      <a:pt x="47" y="49"/>
                      <a:pt x="47" y="46"/>
                    </a:cubicBezTo>
                    <a:cubicBezTo>
                      <a:pt x="47" y="43"/>
                      <a:pt x="46" y="40"/>
                      <a:pt x="44" y="38"/>
                    </a:cubicBezTo>
                    <a:cubicBezTo>
                      <a:pt x="42" y="36"/>
                      <a:pt x="39" y="34"/>
                      <a:pt x="3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
              <p:cNvSpPr>
                <a:spLocks noEditPoints="1"/>
              </p:cNvSpPr>
              <p:nvPr/>
            </p:nvSpPr>
            <p:spPr bwMode="auto">
              <a:xfrm>
                <a:off x="4435" y="926"/>
                <a:ext cx="519" cy="401"/>
              </a:xfrm>
              <a:custGeom>
                <a:avLst/>
                <a:gdLst>
                  <a:gd name="T0" fmla="*/ 206 w 217"/>
                  <a:gd name="T1" fmla="*/ 66 h 167"/>
                  <a:gd name="T2" fmla="*/ 39 w 217"/>
                  <a:gd name="T3" fmla="*/ 66 h 167"/>
                  <a:gd name="T4" fmla="*/ 0 w 217"/>
                  <a:gd name="T5" fmla="*/ 124 h 167"/>
                  <a:gd name="T6" fmla="*/ 10 w 217"/>
                  <a:gd name="T7" fmla="*/ 147 h 167"/>
                  <a:gd name="T8" fmla="*/ 29 w 217"/>
                  <a:gd name="T9" fmla="*/ 160 h 167"/>
                  <a:gd name="T10" fmla="*/ 57 w 217"/>
                  <a:gd name="T11" fmla="*/ 166 h 167"/>
                  <a:gd name="T12" fmla="*/ 123 w 217"/>
                  <a:gd name="T13" fmla="*/ 132 h 167"/>
                  <a:gd name="T14" fmla="*/ 217 w 217"/>
                  <a:gd name="T15" fmla="*/ 139 h 167"/>
                  <a:gd name="T16" fmla="*/ 76 w 217"/>
                  <a:gd name="T17" fmla="*/ 138 h 167"/>
                  <a:gd name="T18" fmla="*/ 66 w 217"/>
                  <a:gd name="T19" fmla="*/ 146 h 167"/>
                  <a:gd name="T20" fmla="*/ 61 w 217"/>
                  <a:gd name="T21" fmla="*/ 150 h 167"/>
                  <a:gd name="T22" fmla="*/ 56 w 217"/>
                  <a:gd name="T23" fmla="*/ 151 h 167"/>
                  <a:gd name="T24" fmla="*/ 52 w 217"/>
                  <a:gd name="T25" fmla="*/ 148 h 167"/>
                  <a:gd name="T26" fmla="*/ 42 w 217"/>
                  <a:gd name="T27" fmla="*/ 145 h 167"/>
                  <a:gd name="T28" fmla="*/ 41 w 217"/>
                  <a:gd name="T29" fmla="*/ 140 h 167"/>
                  <a:gd name="T30" fmla="*/ 45 w 217"/>
                  <a:gd name="T31" fmla="*/ 139 h 167"/>
                  <a:gd name="T32" fmla="*/ 54 w 217"/>
                  <a:gd name="T33" fmla="*/ 141 h 167"/>
                  <a:gd name="T34" fmla="*/ 62 w 217"/>
                  <a:gd name="T35" fmla="*/ 140 h 167"/>
                  <a:gd name="T36" fmla="*/ 67 w 217"/>
                  <a:gd name="T37" fmla="*/ 137 h 167"/>
                  <a:gd name="T38" fmla="*/ 66 w 217"/>
                  <a:gd name="T39" fmla="*/ 131 h 167"/>
                  <a:gd name="T40" fmla="*/ 56 w 217"/>
                  <a:gd name="T41" fmla="*/ 128 h 167"/>
                  <a:gd name="T42" fmla="*/ 45 w 217"/>
                  <a:gd name="T43" fmla="*/ 126 h 167"/>
                  <a:gd name="T44" fmla="*/ 39 w 217"/>
                  <a:gd name="T45" fmla="*/ 122 h 167"/>
                  <a:gd name="T46" fmla="*/ 38 w 217"/>
                  <a:gd name="T47" fmla="*/ 112 h 167"/>
                  <a:gd name="T48" fmla="*/ 47 w 217"/>
                  <a:gd name="T49" fmla="*/ 105 h 167"/>
                  <a:gd name="T50" fmla="*/ 51 w 217"/>
                  <a:gd name="T51" fmla="*/ 100 h 167"/>
                  <a:gd name="T52" fmla="*/ 56 w 217"/>
                  <a:gd name="T53" fmla="*/ 99 h 167"/>
                  <a:gd name="T54" fmla="*/ 62 w 217"/>
                  <a:gd name="T55" fmla="*/ 103 h 167"/>
                  <a:gd name="T56" fmla="*/ 70 w 217"/>
                  <a:gd name="T57" fmla="*/ 106 h 167"/>
                  <a:gd name="T58" fmla="*/ 71 w 217"/>
                  <a:gd name="T59" fmla="*/ 111 h 167"/>
                  <a:gd name="T60" fmla="*/ 67 w 217"/>
                  <a:gd name="T61" fmla="*/ 111 h 167"/>
                  <a:gd name="T62" fmla="*/ 62 w 217"/>
                  <a:gd name="T63" fmla="*/ 110 h 167"/>
                  <a:gd name="T64" fmla="*/ 52 w 217"/>
                  <a:gd name="T65" fmla="*/ 111 h 167"/>
                  <a:gd name="T66" fmla="*/ 47 w 217"/>
                  <a:gd name="T67" fmla="*/ 114 h 167"/>
                  <a:gd name="T68" fmla="*/ 48 w 217"/>
                  <a:gd name="T69" fmla="*/ 118 h 167"/>
                  <a:gd name="T70" fmla="*/ 54 w 217"/>
                  <a:gd name="T71" fmla="*/ 120 h 167"/>
                  <a:gd name="T72" fmla="*/ 62 w 217"/>
                  <a:gd name="T73" fmla="*/ 121 h 167"/>
                  <a:gd name="T74" fmla="*/ 74 w 217"/>
                  <a:gd name="T75" fmla="*/ 126 h 167"/>
                  <a:gd name="T76" fmla="*/ 76 w 217"/>
                  <a:gd name="T77" fmla="*/ 138 h 167"/>
                  <a:gd name="T78" fmla="*/ 156 w 217"/>
                  <a:gd name="T79" fmla="*/ 112 h 167"/>
                  <a:gd name="T80" fmla="*/ 112 w 217"/>
                  <a:gd name="T81" fmla="*/ 118 h 167"/>
                  <a:gd name="T82" fmla="*/ 56 w 217"/>
                  <a:gd name="T83" fmla="*/ 82 h 167"/>
                  <a:gd name="T84" fmla="*/ 123 w 217"/>
                  <a:gd name="T85" fmla="*/ 14 h 167"/>
                  <a:gd name="T86" fmla="*/ 184 w 217"/>
                  <a:gd name="T87" fmla="*/ 92 h 167"/>
                  <a:gd name="T88" fmla="*/ 193 w 217"/>
                  <a:gd name="T89" fmla="*/ 11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7" h="167">
                    <a:moveTo>
                      <a:pt x="197" y="96"/>
                    </a:moveTo>
                    <a:cubicBezTo>
                      <a:pt x="203" y="87"/>
                      <a:pt x="206" y="76"/>
                      <a:pt x="206" y="66"/>
                    </a:cubicBezTo>
                    <a:cubicBezTo>
                      <a:pt x="206" y="30"/>
                      <a:pt x="169" y="0"/>
                      <a:pt x="123" y="0"/>
                    </a:cubicBezTo>
                    <a:cubicBezTo>
                      <a:pt x="77" y="0"/>
                      <a:pt x="39" y="30"/>
                      <a:pt x="39" y="66"/>
                    </a:cubicBezTo>
                    <a:cubicBezTo>
                      <a:pt x="39" y="72"/>
                      <a:pt x="40" y="78"/>
                      <a:pt x="42" y="83"/>
                    </a:cubicBezTo>
                    <a:cubicBezTo>
                      <a:pt x="18" y="88"/>
                      <a:pt x="0" y="104"/>
                      <a:pt x="0" y="124"/>
                    </a:cubicBezTo>
                    <a:cubicBezTo>
                      <a:pt x="0" y="131"/>
                      <a:pt x="3" y="138"/>
                      <a:pt x="8" y="144"/>
                    </a:cubicBezTo>
                    <a:cubicBezTo>
                      <a:pt x="10" y="147"/>
                      <a:pt x="10" y="147"/>
                      <a:pt x="10" y="147"/>
                    </a:cubicBezTo>
                    <a:cubicBezTo>
                      <a:pt x="0" y="167"/>
                      <a:pt x="0" y="167"/>
                      <a:pt x="0" y="167"/>
                    </a:cubicBezTo>
                    <a:cubicBezTo>
                      <a:pt x="29" y="160"/>
                      <a:pt x="29" y="160"/>
                      <a:pt x="29" y="160"/>
                    </a:cubicBezTo>
                    <a:cubicBezTo>
                      <a:pt x="30" y="161"/>
                      <a:pt x="30" y="161"/>
                      <a:pt x="30" y="161"/>
                    </a:cubicBezTo>
                    <a:cubicBezTo>
                      <a:pt x="38" y="164"/>
                      <a:pt x="47" y="166"/>
                      <a:pt x="57" y="166"/>
                    </a:cubicBezTo>
                    <a:cubicBezTo>
                      <a:pt x="84" y="166"/>
                      <a:pt x="107" y="151"/>
                      <a:pt x="112" y="131"/>
                    </a:cubicBezTo>
                    <a:cubicBezTo>
                      <a:pt x="115" y="132"/>
                      <a:pt x="119" y="132"/>
                      <a:pt x="123" y="132"/>
                    </a:cubicBezTo>
                    <a:cubicBezTo>
                      <a:pt x="136" y="132"/>
                      <a:pt x="148" y="130"/>
                      <a:pt x="159" y="125"/>
                    </a:cubicBezTo>
                    <a:cubicBezTo>
                      <a:pt x="217" y="139"/>
                      <a:pt x="217" y="139"/>
                      <a:pt x="217" y="139"/>
                    </a:cubicBezTo>
                    <a:lnTo>
                      <a:pt x="197" y="96"/>
                    </a:lnTo>
                    <a:close/>
                    <a:moveTo>
                      <a:pt x="76" y="138"/>
                    </a:moveTo>
                    <a:cubicBezTo>
                      <a:pt x="75" y="140"/>
                      <a:pt x="74" y="141"/>
                      <a:pt x="72" y="143"/>
                    </a:cubicBezTo>
                    <a:cubicBezTo>
                      <a:pt x="70" y="144"/>
                      <a:pt x="68" y="145"/>
                      <a:pt x="66" y="146"/>
                    </a:cubicBezTo>
                    <a:cubicBezTo>
                      <a:pt x="65" y="147"/>
                      <a:pt x="63" y="147"/>
                      <a:pt x="61" y="147"/>
                    </a:cubicBezTo>
                    <a:cubicBezTo>
                      <a:pt x="61" y="150"/>
                      <a:pt x="61" y="150"/>
                      <a:pt x="61" y="150"/>
                    </a:cubicBezTo>
                    <a:cubicBezTo>
                      <a:pt x="62" y="152"/>
                      <a:pt x="60" y="153"/>
                      <a:pt x="59" y="153"/>
                    </a:cubicBezTo>
                    <a:cubicBezTo>
                      <a:pt x="57" y="154"/>
                      <a:pt x="56" y="152"/>
                      <a:pt x="56" y="151"/>
                    </a:cubicBezTo>
                    <a:cubicBezTo>
                      <a:pt x="56" y="148"/>
                      <a:pt x="56" y="148"/>
                      <a:pt x="56" y="148"/>
                    </a:cubicBezTo>
                    <a:cubicBezTo>
                      <a:pt x="54" y="148"/>
                      <a:pt x="53" y="148"/>
                      <a:pt x="52" y="148"/>
                    </a:cubicBezTo>
                    <a:cubicBezTo>
                      <a:pt x="49" y="148"/>
                      <a:pt x="47" y="147"/>
                      <a:pt x="46" y="147"/>
                    </a:cubicBezTo>
                    <a:cubicBezTo>
                      <a:pt x="44" y="146"/>
                      <a:pt x="43" y="146"/>
                      <a:pt x="42" y="145"/>
                    </a:cubicBezTo>
                    <a:cubicBezTo>
                      <a:pt x="41" y="144"/>
                      <a:pt x="40" y="143"/>
                      <a:pt x="40" y="142"/>
                    </a:cubicBezTo>
                    <a:cubicBezTo>
                      <a:pt x="40" y="141"/>
                      <a:pt x="40" y="140"/>
                      <a:pt x="41" y="140"/>
                    </a:cubicBezTo>
                    <a:cubicBezTo>
                      <a:pt x="41" y="139"/>
                      <a:pt x="42" y="139"/>
                      <a:pt x="43" y="139"/>
                    </a:cubicBezTo>
                    <a:cubicBezTo>
                      <a:pt x="44" y="139"/>
                      <a:pt x="44" y="139"/>
                      <a:pt x="45" y="139"/>
                    </a:cubicBezTo>
                    <a:cubicBezTo>
                      <a:pt x="46" y="139"/>
                      <a:pt x="48" y="140"/>
                      <a:pt x="49" y="140"/>
                    </a:cubicBezTo>
                    <a:cubicBezTo>
                      <a:pt x="50" y="140"/>
                      <a:pt x="52" y="141"/>
                      <a:pt x="54" y="141"/>
                    </a:cubicBezTo>
                    <a:cubicBezTo>
                      <a:pt x="55" y="141"/>
                      <a:pt x="57" y="141"/>
                      <a:pt x="59" y="141"/>
                    </a:cubicBezTo>
                    <a:cubicBezTo>
                      <a:pt x="60" y="141"/>
                      <a:pt x="61" y="141"/>
                      <a:pt x="62" y="140"/>
                    </a:cubicBezTo>
                    <a:cubicBezTo>
                      <a:pt x="63" y="140"/>
                      <a:pt x="64" y="139"/>
                      <a:pt x="65" y="139"/>
                    </a:cubicBezTo>
                    <a:cubicBezTo>
                      <a:pt x="66" y="138"/>
                      <a:pt x="66" y="137"/>
                      <a:pt x="67" y="137"/>
                    </a:cubicBezTo>
                    <a:cubicBezTo>
                      <a:pt x="67" y="136"/>
                      <a:pt x="67" y="135"/>
                      <a:pt x="67" y="134"/>
                    </a:cubicBezTo>
                    <a:cubicBezTo>
                      <a:pt x="67" y="133"/>
                      <a:pt x="67" y="132"/>
                      <a:pt x="66" y="131"/>
                    </a:cubicBezTo>
                    <a:cubicBezTo>
                      <a:pt x="65" y="130"/>
                      <a:pt x="63" y="129"/>
                      <a:pt x="62" y="129"/>
                    </a:cubicBezTo>
                    <a:cubicBezTo>
                      <a:pt x="60" y="129"/>
                      <a:pt x="58" y="128"/>
                      <a:pt x="56" y="128"/>
                    </a:cubicBezTo>
                    <a:cubicBezTo>
                      <a:pt x="54" y="128"/>
                      <a:pt x="52" y="128"/>
                      <a:pt x="50" y="127"/>
                    </a:cubicBezTo>
                    <a:cubicBezTo>
                      <a:pt x="49" y="127"/>
                      <a:pt x="47" y="127"/>
                      <a:pt x="45" y="126"/>
                    </a:cubicBezTo>
                    <a:cubicBezTo>
                      <a:pt x="44" y="126"/>
                      <a:pt x="43" y="125"/>
                      <a:pt x="42" y="125"/>
                    </a:cubicBezTo>
                    <a:cubicBezTo>
                      <a:pt x="40" y="124"/>
                      <a:pt x="40" y="123"/>
                      <a:pt x="39" y="122"/>
                    </a:cubicBezTo>
                    <a:cubicBezTo>
                      <a:pt x="38" y="120"/>
                      <a:pt x="38" y="119"/>
                      <a:pt x="38" y="117"/>
                    </a:cubicBezTo>
                    <a:cubicBezTo>
                      <a:pt x="37" y="115"/>
                      <a:pt x="38" y="114"/>
                      <a:pt x="38" y="112"/>
                    </a:cubicBezTo>
                    <a:cubicBezTo>
                      <a:pt x="39" y="110"/>
                      <a:pt x="40" y="109"/>
                      <a:pt x="42" y="108"/>
                    </a:cubicBezTo>
                    <a:cubicBezTo>
                      <a:pt x="43" y="106"/>
                      <a:pt x="45" y="105"/>
                      <a:pt x="47" y="105"/>
                    </a:cubicBezTo>
                    <a:cubicBezTo>
                      <a:pt x="49" y="104"/>
                      <a:pt x="50" y="104"/>
                      <a:pt x="51" y="104"/>
                    </a:cubicBezTo>
                    <a:cubicBezTo>
                      <a:pt x="51" y="100"/>
                      <a:pt x="51" y="100"/>
                      <a:pt x="51" y="100"/>
                    </a:cubicBezTo>
                    <a:cubicBezTo>
                      <a:pt x="51" y="98"/>
                      <a:pt x="52" y="97"/>
                      <a:pt x="53" y="97"/>
                    </a:cubicBezTo>
                    <a:cubicBezTo>
                      <a:pt x="55" y="96"/>
                      <a:pt x="56" y="98"/>
                      <a:pt x="56" y="99"/>
                    </a:cubicBezTo>
                    <a:cubicBezTo>
                      <a:pt x="57" y="103"/>
                      <a:pt x="57" y="103"/>
                      <a:pt x="57" y="103"/>
                    </a:cubicBezTo>
                    <a:cubicBezTo>
                      <a:pt x="59" y="103"/>
                      <a:pt x="60" y="103"/>
                      <a:pt x="62" y="103"/>
                    </a:cubicBezTo>
                    <a:cubicBezTo>
                      <a:pt x="64" y="103"/>
                      <a:pt x="66" y="104"/>
                      <a:pt x="67" y="104"/>
                    </a:cubicBezTo>
                    <a:cubicBezTo>
                      <a:pt x="68" y="105"/>
                      <a:pt x="69" y="105"/>
                      <a:pt x="70" y="106"/>
                    </a:cubicBezTo>
                    <a:cubicBezTo>
                      <a:pt x="71" y="107"/>
                      <a:pt x="71" y="108"/>
                      <a:pt x="71" y="109"/>
                    </a:cubicBezTo>
                    <a:cubicBezTo>
                      <a:pt x="72" y="109"/>
                      <a:pt x="71" y="110"/>
                      <a:pt x="71" y="111"/>
                    </a:cubicBezTo>
                    <a:cubicBezTo>
                      <a:pt x="70" y="111"/>
                      <a:pt x="69" y="111"/>
                      <a:pt x="68" y="111"/>
                    </a:cubicBezTo>
                    <a:cubicBezTo>
                      <a:pt x="68" y="111"/>
                      <a:pt x="68" y="111"/>
                      <a:pt x="67" y="111"/>
                    </a:cubicBezTo>
                    <a:cubicBezTo>
                      <a:pt x="67" y="111"/>
                      <a:pt x="67" y="111"/>
                      <a:pt x="66" y="111"/>
                    </a:cubicBezTo>
                    <a:cubicBezTo>
                      <a:pt x="65" y="111"/>
                      <a:pt x="64" y="110"/>
                      <a:pt x="62" y="110"/>
                    </a:cubicBezTo>
                    <a:cubicBezTo>
                      <a:pt x="60" y="110"/>
                      <a:pt x="58" y="110"/>
                      <a:pt x="56" y="110"/>
                    </a:cubicBezTo>
                    <a:cubicBezTo>
                      <a:pt x="54" y="110"/>
                      <a:pt x="53" y="110"/>
                      <a:pt x="52" y="111"/>
                    </a:cubicBezTo>
                    <a:cubicBezTo>
                      <a:pt x="51" y="111"/>
                      <a:pt x="50" y="111"/>
                      <a:pt x="49" y="112"/>
                    </a:cubicBezTo>
                    <a:cubicBezTo>
                      <a:pt x="48" y="112"/>
                      <a:pt x="48" y="113"/>
                      <a:pt x="47" y="114"/>
                    </a:cubicBezTo>
                    <a:cubicBezTo>
                      <a:pt x="47" y="115"/>
                      <a:pt x="47" y="115"/>
                      <a:pt x="47" y="116"/>
                    </a:cubicBezTo>
                    <a:cubicBezTo>
                      <a:pt x="47" y="117"/>
                      <a:pt x="47" y="117"/>
                      <a:pt x="48" y="118"/>
                    </a:cubicBezTo>
                    <a:cubicBezTo>
                      <a:pt x="49" y="119"/>
                      <a:pt x="49" y="119"/>
                      <a:pt x="50" y="119"/>
                    </a:cubicBezTo>
                    <a:cubicBezTo>
                      <a:pt x="51" y="120"/>
                      <a:pt x="52" y="120"/>
                      <a:pt x="54" y="120"/>
                    </a:cubicBezTo>
                    <a:cubicBezTo>
                      <a:pt x="55" y="120"/>
                      <a:pt x="56" y="121"/>
                      <a:pt x="58" y="121"/>
                    </a:cubicBezTo>
                    <a:cubicBezTo>
                      <a:pt x="59" y="121"/>
                      <a:pt x="61" y="121"/>
                      <a:pt x="62" y="121"/>
                    </a:cubicBezTo>
                    <a:cubicBezTo>
                      <a:pt x="64" y="122"/>
                      <a:pt x="65" y="122"/>
                      <a:pt x="67" y="122"/>
                    </a:cubicBezTo>
                    <a:cubicBezTo>
                      <a:pt x="70" y="123"/>
                      <a:pt x="72" y="124"/>
                      <a:pt x="74" y="126"/>
                    </a:cubicBezTo>
                    <a:cubicBezTo>
                      <a:pt x="75" y="127"/>
                      <a:pt x="76" y="129"/>
                      <a:pt x="77" y="132"/>
                    </a:cubicBezTo>
                    <a:cubicBezTo>
                      <a:pt x="77" y="134"/>
                      <a:pt x="77" y="136"/>
                      <a:pt x="76" y="138"/>
                    </a:cubicBezTo>
                    <a:close/>
                    <a:moveTo>
                      <a:pt x="158" y="111"/>
                    </a:moveTo>
                    <a:cubicBezTo>
                      <a:pt x="156" y="112"/>
                      <a:pt x="156" y="112"/>
                      <a:pt x="156" y="112"/>
                    </a:cubicBezTo>
                    <a:cubicBezTo>
                      <a:pt x="146" y="116"/>
                      <a:pt x="134" y="119"/>
                      <a:pt x="123" y="119"/>
                    </a:cubicBezTo>
                    <a:cubicBezTo>
                      <a:pt x="119" y="119"/>
                      <a:pt x="116" y="118"/>
                      <a:pt x="112" y="118"/>
                    </a:cubicBezTo>
                    <a:cubicBezTo>
                      <a:pt x="108" y="98"/>
                      <a:pt x="85" y="82"/>
                      <a:pt x="57" y="82"/>
                    </a:cubicBezTo>
                    <a:cubicBezTo>
                      <a:pt x="56" y="82"/>
                      <a:pt x="56" y="82"/>
                      <a:pt x="56" y="82"/>
                    </a:cubicBezTo>
                    <a:cubicBezTo>
                      <a:pt x="54" y="77"/>
                      <a:pt x="53" y="72"/>
                      <a:pt x="53" y="66"/>
                    </a:cubicBezTo>
                    <a:cubicBezTo>
                      <a:pt x="53" y="37"/>
                      <a:pt x="84" y="14"/>
                      <a:pt x="123" y="14"/>
                    </a:cubicBezTo>
                    <a:cubicBezTo>
                      <a:pt x="161" y="14"/>
                      <a:pt x="193" y="37"/>
                      <a:pt x="193" y="66"/>
                    </a:cubicBezTo>
                    <a:cubicBezTo>
                      <a:pt x="193" y="75"/>
                      <a:pt x="190" y="84"/>
                      <a:pt x="184" y="92"/>
                    </a:cubicBezTo>
                    <a:cubicBezTo>
                      <a:pt x="182" y="95"/>
                      <a:pt x="182" y="95"/>
                      <a:pt x="182" y="95"/>
                    </a:cubicBezTo>
                    <a:cubicBezTo>
                      <a:pt x="193" y="119"/>
                      <a:pt x="193" y="119"/>
                      <a:pt x="193" y="119"/>
                    </a:cubicBezTo>
                    <a:lnTo>
                      <a:pt x="158"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6096000" y="2237410"/>
              <a:ext cx="3178629" cy="1478928"/>
              <a:chOff x="6096000" y="2237410"/>
              <a:chExt cx="3178629" cy="1478928"/>
            </a:xfrm>
          </p:grpSpPr>
          <p:sp>
            <p:nvSpPr>
              <p:cNvPr id="10" name="矩形 9"/>
              <p:cNvSpPr/>
              <p:nvPr/>
            </p:nvSpPr>
            <p:spPr>
              <a:xfrm>
                <a:off x="6096000" y="2237410"/>
                <a:ext cx="3178629" cy="1478928"/>
              </a:xfrm>
              <a:prstGeom prst="rect">
                <a:avLst/>
              </a:prstGeom>
              <a:solidFill>
                <a:schemeClr val="accent5">
                  <a:lumMod val="60000"/>
                  <a:lumOff val="40000"/>
                  <a:alpha val="91000"/>
                </a:schemeClr>
              </a:solidFill>
              <a:ln>
                <a:noFill/>
              </a:ln>
              <a:effectLst>
                <a:innerShdw blurRad="825500" dist="279400" dir="81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09948" y="2616186"/>
                <a:ext cx="2964508" cy="1092163"/>
                <a:chOff x="1742384" y="1784305"/>
                <a:chExt cx="2964508" cy="1092163"/>
              </a:xfrm>
            </p:grpSpPr>
            <p:sp>
              <p:nvSpPr>
                <p:cNvPr id="26" name="文本框 25"/>
                <p:cNvSpPr txBox="1"/>
                <p:nvPr/>
              </p:nvSpPr>
              <p:spPr>
                <a:xfrm>
                  <a:off x="1961433" y="1784305"/>
                  <a:ext cx="1713230" cy="39878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en-US" altLang="zh-CN" sz="2000" b="1" u="sng" dirty="0">
                      <a:solidFill>
                        <a:schemeClr val="bg1"/>
                      </a:solidFill>
                      <a:latin typeface="方正正黑简体" panose="02000000000000000000" pitchFamily="2" charset="-122"/>
                      <a:ea typeface="方正正黑简体" panose="02000000000000000000" pitchFamily="2" charset="-122"/>
                    </a:rPr>
                    <a:t>“</a:t>
                  </a:r>
                  <a:r>
                    <a:rPr lang="zh-CN" altLang="en-US" sz="2000" b="1" u="sng" dirty="0">
                      <a:solidFill>
                        <a:schemeClr val="bg1"/>
                      </a:solidFill>
                      <a:latin typeface="方正正黑简体" panose="02000000000000000000" pitchFamily="2" charset="-122"/>
                      <a:ea typeface="方正正黑简体" panose="02000000000000000000" pitchFamily="2" charset="-122"/>
                    </a:rPr>
                    <a:t>两委联席会</a:t>
                  </a:r>
                  <a:r>
                    <a:rPr lang="en-US" altLang="zh-CN" sz="2000" b="1" u="sng" dirty="0">
                      <a:solidFill>
                        <a:schemeClr val="bg1"/>
                      </a:solidFill>
                      <a:latin typeface="方正正黑简体" panose="02000000000000000000" pitchFamily="2" charset="-122"/>
                      <a:ea typeface="方正正黑简体" panose="02000000000000000000" pitchFamily="2" charset="-122"/>
                    </a:rPr>
                    <a:t>”</a:t>
                  </a:r>
                  <a:endParaRPr lang="en-US" altLang="zh-CN" sz="2000" b="1" u="sng" dirty="0">
                    <a:solidFill>
                      <a:schemeClr val="bg1"/>
                    </a:solidFill>
                    <a:latin typeface="方正正黑简体" panose="02000000000000000000" pitchFamily="2" charset="-122"/>
                    <a:ea typeface="方正正黑简体" panose="02000000000000000000" pitchFamily="2" charset="-122"/>
                  </a:endParaRPr>
                </a:p>
              </p:txBody>
            </p:sp>
            <p:sp>
              <p:nvSpPr>
                <p:cNvPr id="27" name="矩形 26"/>
                <p:cNvSpPr/>
                <p:nvPr/>
              </p:nvSpPr>
              <p:spPr>
                <a:xfrm>
                  <a:off x="1742384" y="2169713"/>
                  <a:ext cx="2964508" cy="706755"/>
                </a:xfrm>
                <a:prstGeom prst="rect">
                  <a:avLst/>
                </a:prstGeom>
              </p:spPr>
              <p:txBody>
                <a:bodyPr wrap="square">
                  <a:spAutoFit/>
                </a:bodyPr>
                <a:lstStyle/>
                <a:p>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社区党组织对社区治理的领导核心</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48" name="Group 21"/>
          <p:cNvGrpSpPr>
            <a:grpSpLocks noChangeAspect="1"/>
          </p:cNvGrpSpPr>
          <p:nvPr/>
        </p:nvGrpSpPr>
        <p:grpSpPr bwMode="auto">
          <a:xfrm>
            <a:off x="9358608" y="3140939"/>
            <a:ext cx="455023" cy="500634"/>
            <a:chOff x="3380" y="1654"/>
            <a:chExt cx="419" cy="461"/>
          </a:xfrm>
        </p:grpSpPr>
        <p:sp>
          <p:nvSpPr>
            <p:cNvPr id="50" name="Freeform 22"/>
            <p:cNvSpPr/>
            <p:nvPr/>
          </p:nvSpPr>
          <p:spPr bwMode="auto">
            <a:xfrm>
              <a:off x="3380" y="1698"/>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Lst>
              <a:ahLst/>
              <a:cxnLst>
                <a:cxn ang="0">
                  <a:pos x="T0" y="T1"/>
                </a:cxn>
                <a:cxn ang="0">
                  <a:pos x="T2" y="T3"/>
                </a:cxn>
                <a:cxn ang="0">
                  <a:pos x="T4" y="T5"/>
                </a:cxn>
                <a:cxn ang="0">
                  <a:pos x="T6" y="T7"/>
                </a:cxn>
                <a:cxn ang="0">
                  <a:pos x="T8" y="T9"/>
                </a:cxn>
                <a:cxn ang="0">
                  <a:pos x="T10" y="T11"/>
                </a:cxn>
              </a:cxnLst>
              <a:rect l="0" t="0" r="r" b="b"/>
              <a:pathLst>
                <a:path w="418" h="417">
                  <a:moveTo>
                    <a:pt x="418" y="325"/>
                  </a:moveTo>
                  <a:lnTo>
                    <a:pt x="302" y="417"/>
                  </a:lnTo>
                  <a:lnTo>
                    <a:pt x="0" y="417"/>
                  </a:lnTo>
                  <a:lnTo>
                    <a:pt x="0" y="0"/>
                  </a:lnTo>
                  <a:lnTo>
                    <a:pt x="418" y="0"/>
                  </a:lnTo>
                  <a:lnTo>
                    <a:pt x="418" y="32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3"/>
            <p:cNvSpPr/>
            <p:nvPr/>
          </p:nvSpPr>
          <p:spPr bwMode="auto">
            <a:xfrm>
              <a:off x="3380" y="1698"/>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Lst>
              <a:ahLst/>
              <a:cxnLst>
                <a:cxn ang="0">
                  <a:pos x="T0" y="T1"/>
                </a:cxn>
                <a:cxn ang="0">
                  <a:pos x="T2" y="T3"/>
                </a:cxn>
                <a:cxn ang="0">
                  <a:pos x="T4" y="T5"/>
                </a:cxn>
                <a:cxn ang="0">
                  <a:pos x="T6" y="T7"/>
                </a:cxn>
                <a:cxn ang="0">
                  <a:pos x="T8" y="T9"/>
                </a:cxn>
              </a:cxnLst>
              <a:rect l="0" t="0" r="r" b="b"/>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4"/>
            <p:cNvSpPr/>
            <p:nvPr/>
          </p:nvSpPr>
          <p:spPr bwMode="auto">
            <a:xfrm>
              <a:off x="3685" y="2024"/>
              <a:ext cx="114" cy="91"/>
            </a:xfrm>
            <a:custGeom>
              <a:avLst/>
              <a:gdLst>
                <a:gd name="T0" fmla="*/ 0 w 114"/>
                <a:gd name="T1" fmla="*/ 91 h 91"/>
                <a:gd name="T2" fmla="*/ 0 w 114"/>
                <a:gd name="T3" fmla="*/ 0 h 91"/>
                <a:gd name="T4" fmla="*/ 114 w 114"/>
                <a:gd name="T5" fmla="*/ 0 h 91"/>
                <a:gd name="T6" fmla="*/ 0 w 114"/>
                <a:gd name="T7" fmla="*/ 91 h 91"/>
              </a:gdLst>
              <a:ahLst/>
              <a:cxnLst>
                <a:cxn ang="0">
                  <a:pos x="T0" y="T1"/>
                </a:cxn>
                <a:cxn ang="0">
                  <a:pos x="T2" y="T3"/>
                </a:cxn>
                <a:cxn ang="0">
                  <a:pos x="T4" y="T5"/>
                </a:cxn>
                <a:cxn ang="0">
                  <a:pos x="T6" y="T7"/>
                </a:cxn>
              </a:cxnLst>
              <a:rect l="0" t="0" r="r" b="b"/>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5"/>
            <p:cNvSpPr>
              <a:spLocks noEditPoints="1"/>
            </p:cNvSpPr>
            <p:nvPr/>
          </p:nvSpPr>
          <p:spPr bwMode="auto">
            <a:xfrm>
              <a:off x="3455" y="1783"/>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6"/>
            <p:cNvSpPr/>
            <p:nvPr/>
          </p:nvSpPr>
          <p:spPr bwMode="auto">
            <a:xfrm>
              <a:off x="3448" y="1954"/>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7"/>
            <p:cNvSpPr/>
            <p:nvPr/>
          </p:nvSpPr>
          <p:spPr bwMode="auto">
            <a:xfrm>
              <a:off x="3602" y="1939"/>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Oval 28"/>
            <p:cNvSpPr>
              <a:spLocks noChangeArrowheads="1"/>
            </p:cNvSpPr>
            <p:nvPr/>
          </p:nvSpPr>
          <p:spPr bwMode="auto">
            <a:xfrm>
              <a:off x="3544" y="1654"/>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9" name="Group 31"/>
          <p:cNvGrpSpPr>
            <a:grpSpLocks noChangeAspect="1"/>
          </p:cNvGrpSpPr>
          <p:nvPr/>
        </p:nvGrpSpPr>
        <p:grpSpPr bwMode="auto">
          <a:xfrm>
            <a:off x="1452901" y="5918910"/>
            <a:ext cx="393449" cy="406724"/>
            <a:chOff x="666" y="2825"/>
            <a:chExt cx="978" cy="1011"/>
          </a:xfrm>
          <a:solidFill>
            <a:schemeClr val="accent1">
              <a:lumMod val="75000"/>
            </a:schemeClr>
          </a:solidFill>
        </p:grpSpPr>
        <p:sp>
          <p:nvSpPr>
            <p:cNvPr id="61" name="Freeform 32"/>
            <p:cNvSpPr/>
            <p:nvPr/>
          </p:nvSpPr>
          <p:spPr bwMode="auto">
            <a:xfrm>
              <a:off x="666" y="2825"/>
              <a:ext cx="857" cy="1011"/>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3"/>
            <p:cNvSpPr/>
            <p:nvPr/>
          </p:nvSpPr>
          <p:spPr bwMode="auto">
            <a:xfrm>
              <a:off x="1011" y="3531"/>
              <a:ext cx="102" cy="102"/>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Lst>
              <a:ahLst/>
              <a:cxnLst>
                <a:cxn ang="0">
                  <a:pos x="T0" y="T1"/>
                </a:cxn>
                <a:cxn ang="0">
                  <a:pos x="T2" y="T3"/>
                </a:cxn>
                <a:cxn ang="0">
                  <a:pos x="T4" y="T5"/>
                </a:cxn>
                <a:cxn ang="0">
                  <a:pos x="T6" y="T7"/>
                </a:cxn>
                <a:cxn ang="0">
                  <a:pos x="T8" y="T9"/>
                </a:cxn>
                <a:cxn ang="0">
                  <a:pos x="T10" y="T11"/>
                </a:cxn>
              </a:cxnLst>
              <a:rect l="0" t="0" r="r" b="b"/>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4"/>
            <p:cNvSpPr/>
            <p:nvPr/>
          </p:nvSpPr>
          <p:spPr bwMode="auto">
            <a:xfrm>
              <a:off x="1090" y="2998"/>
              <a:ext cx="554" cy="55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5"/>
            <p:cNvSpPr/>
            <p:nvPr/>
          </p:nvSpPr>
          <p:spPr bwMode="auto">
            <a:xfrm>
              <a:off x="849" y="3110"/>
              <a:ext cx="498" cy="84"/>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6"/>
            <p:cNvSpPr/>
            <p:nvPr/>
          </p:nvSpPr>
          <p:spPr bwMode="auto">
            <a:xfrm>
              <a:off x="849" y="3289"/>
              <a:ext cx="340" cy="8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
            <p:cNvSpPr/>
            <p:nvPr/>
          </p:nvSpPr>
          <p:spPr bwMode="auto">
            <a:xfrm>
              <a:off x="849" y="3467"/>
              <a:ext cx="181" cy="8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8"/>
            <p:cNvSpPr/>
            <p:nvPr/>
          </p:nvSpPr>
          <p:spPr bwMode="auto">
            <a:xfrm>
              <a:off x="666" y="2825"/>
              <a:ext cx="857" cy="1011"/>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9"/>
            <p:cNvSpPr/>
            <p:nvPr/>
          </p:nvSpPr>
          <p:spPr bwMode="auto">
            <a:xfrm>
              <a:off x="1011" y="3531"/>
              <a:ext cx="102" cy="102"/>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Lst>
              <a:ahLst/>
              <a:cxnLst>
                <a:cxn ang="0">
                  <a:pos x="T0" y="T1"/>
                </a:cxn>
                <a:cxn ang="0">
                  <a:pos x="T2" y="T3"/>
                </a:cxn>
                <a:cxn ang="0">
                  <a:pos x="T4" y="T5"/>
                </a:cxn>
                <a:cxn ang="0">
                  <a:pos x="T6" y="T7"/>
                </a:cxn>
                <a:cxn ang="0">
                  <a:pos x="T8" y="T9"/>
                </a:cxn>
                <a:cxn ang="0">
                  <a:pos x="T10" y="T11"/>
                </a:cxn>
              </a:cxnLst>
              <a:rect l="0" t="0" r="r" b="b"/>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0"/>
            <p:cNvSpPr/>
            <p:nvPr/>
          </p:nvSpPr>
          <p:spPr bwMode="auto">
            <a:xfrm>
              <a:off x="1090" y="2998"/>
              <a:ext cx="554" cy="55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1"/>
            <p:cNvSpPr/>
            <p:nvPr/>
          </p:nvSpPr>
          <p:spPr bwMode="auto">
            <a:xfrm>
              <a:off x="849" y="3110"/>
              <a:ext cx="498" cy="84"/>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2"/>
            <p:cNvSpPr/>
            <p:nvPr/>
          </p:nvSpPr>
          <p:spPr bwMode="auto">
            <a:xfrm>
              <a:off x="849" y="3289"/>
              <a:ext cx="340" cy="8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3"/>
            <p:cNvSpPr/>
            <p:nvPr/>
          </p:nvSpPr>
          <p:spPr bwMode="auto">
            <a:xfrm>
              <a:off x="849" y="3467"/>
              <a:ext cx="181" cy="8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3" name="矩形 72"/>
          <p:cNvSpPr/>
          <p:nvPr/>
        </p:nvSpPr>
        <p:spPr>
          <a:xfrm>
            <a:off x="2079625" y="5543550"/>
            <a:ext cx="2209165" cy="1198880"/>
          </a:xfrm>
          <a:prstGeom prst="rect">
            <a:avLst/>
          </a:prstGeom>
        </p:spPr>
        <p:txBody>
          <a:bodyPr wrap="square">
            <a:spAutoFit/>
          </a:bodyPr>
          <a:lstStyle/>
          <a:p>
            <a:r>
              <a:rPr lang="zh-CN" altLang="zh-CN" sz="2400" b="1" u="sng" kern="100" dirty="0">
                <a:latin typeface="方正兰亭细黑_GBK" panose="02000000000000000000" pitchFamily="2" charset="-122"/>
                <a:ea typeface="方正兰亭细黑_GBK" panose="02000000000000000000" pitchFamily="2" charset="-122"/>
                <a:cs typeface="Times New Roman" panose="02020603050405020304" pitchFamily="18" charset="0"/>
              </a:rPr>
              <a:t>居民议事会、社区听证会、民情恳谈会。</a:t>
            </a:r>
            <a:endParaRPr lang="zh-CN" altLang="zh-CN" sz="2400" b="1" u="sng"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0-#ppt_w/2"/>
                                          </p:val>
                                        </p:tav>
                                        <p:tav tm="100000">
                                          <p:val>
                                            <p:strVal val="#ppt_x"/>
                                          </p:val>
                                        </p:tav>
                                      </p:tavLst>
                                    </p:anim>
                                    <p:anim calcmode="lin" valueType="num">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3"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1+#ppt_w/2"/>
                                          </p:val>
                                        </p:tav>
                                        <p:tav tm="100000">
                                          <p:val>
                                            <p:strVal val="#ppt_x"/>
                                          </p:val>
                                        </p:tav>
                                      </p:tavLst>
                                    </p:anim>
                                    <p:anim calcmode="lin" valueType="num">
                                      <p:cBhvr additive="base">
                                        <p:cTn id="22" dur="500" fill="hold"/>
                                        <p:tgtEl>
                                          <p:spTgt spid="35"/>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2" presetClass="entr" presetSubtype="1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6"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anim calcmode="lin" valueType="num">
                                      <p:cBhvr>
                                        <p:cTn id="37" dur="500" fill="hold"/>
                                        <p:tgtEl>
                                          <p:spTgt spid="73"/>
                                        </p:tgtEl>
                                        <p:attrNameLst>
                                          <p:attrName>ppt_x</p:attrName>
                                        </p:attrNameLst>
                                      </p:cBhvr>
                                      <p:tavLst>
                                        <p:tav tm="0">
                                          <p:val>
                                            <p:strVal val="#ppt_x"/>
                                          </p:val>
                                        </p:tav>
                                        <p:tav tm="100000">
                                          <p:val>
                                            <p:strVal val="#ppt_x"/>
                                          </p:val>
                                        </p:tav>
                                      </p:tavLst>
                                    </p:anim>
                                    <p:anim calcmode="lin" valueType="num">
                                      <p:cBhvr>
                                        <p:cTn id="38" dur="500" fill="hold"/>
                                        <p:tgtEl>
                                          <p:spTgt spid="7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anim calcmode="lin" valueType="num">
                                      <p:cBhvr>
                                        <p:cTn id="42" dur="500" fill="hold"/>
                                        <p:tgtEl>
                                          <p:spTgt spid="59"/>
                                        </p:tgtEl>
                                        <p:attrNameLst>
                                          <p:attrName>ppt_x</p:attrName>
                                        </p:attrNameLst>
                                      </p:cBhvr>
                                      <p:tavLst>
                                        <p:tav tm="0">
                                          <p:val>
                                            <p:strVal val="#ppt_x"/>
                                          </p:val>
                                        </p:tav>
                                        <p:tav tm="100000">
                                          <p:val>
                                            <p:strVal val="#ppt_x"/>
                                          </p:val>
                                        </p:tav>
                                      </p:tavLst>
                                    </p:anim>
                                    <p:anim calcmode="lin" valueType="num">
                                      <p:cBhvr>
                                        <p:cTn id="43" dur="500" fill="hold"/>
                                        <p:tgtEl>
                                          <p:spTgt spid="5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anim calcmode="lin" valueType="num">
                                      <p:cBhvr>
                                        <p:cTn id="47" dur="500" fill="hold"/>
                                        <p:tgtEl>
                                          <p:spTgt spid="48"/>
                                        </p:tgtEl>
                                        <p:attrNameLst>
                                          <p:attrName>ppt_x</p:attrName>
                                        </p:attrNameLst>
                                      </p:cBhvr>
                                      <p:tavLst>
                                        <p:tav tm="0">
                                          <p:val>
                                            <p:strVal val="#ppt_x"/>
                                          </p:val>
                                        </p:tav>
                                        <p:tav tm="100000">
                                          <p:val>
                                            <p:strVal val="#ppt_x"/>
                                          </p:val>
                                        </p:tav>
                                      </p:tavLst>
                                    </p:anim>
                                    <p:anim calcmode="lin" valueType="num">
                                      <p:cBhvr>
                                        <p:cTn id="48" dur="5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xit" presetSubtype="8" fill="hold" nodeType="clickEffect">
                                  <p:stCondLst>
                                    <p:cond delay="0"/>
                                  </p:stCondLst>
                                  <p:childTnLst>
                                    <p:animEffect transition="out" filter="wipe(left)">
                                      <p:cBhvr>
                                        <p:cTn id="52" dur="500"/>
                                        <p:tgtEl>
                                          <p:spTgt spid="2"/>
                                        </p:tgtEl>
                                      </p:cBhvr>
                                    </p:animEffect>
                                    <p:set>
                                      <p:cBhvr>
                                        <p:cTn id="53" dur="1" fill="hold">
                                          <p:stCondLst>
                                            <p:cond delay="499"/>
                                          </p:stCondLst>
                                        </p:cTn>
                                        <p:tgtEl>
                                          <p:spTgt spid="2"/>
                                        </p:tgtEl>
                                        <p:attrNameLst>
                                          <p:attrName>style.visibility</p:attrName>
                                        </p:attrNameLst>
                                      </p:cBhvr>
                                      <p:to>
                                        <p:strVal val="hidden"/>
                                      </p:to>
                                    </p:set>
                                  </p:childTnLst>
                                </p:cTn>
                              </p:par>
                              <p:par>
                                <p:cTn id="54" presetID="22" presetClass="exit" presetSubtype="8" fill="hold" grpId="2" nodeType="withEffect">
                                  <p:stCondLst>
                                    <p:cond delay="0"/>
                                  </p:stCondLst>
                                  <p:childTnLst>
                                    <p:animEffect transition="out" filter="wipe(left)">
                                      <p:cBhvr>
                                        <p:cTn id="55" dur="500"/>
                                        <p:tgtEl>
                                          <p:spTgt spid="5"/>
                                        </p:tgtEl>
                                      </p:cBhvr>
                                    </p:animEffect>
                                    <p:set>
                                      <p:cBhvr>
                                        <p:cTn id="56" dur="1" fill="hold">
                                          <p:stCondLst>
                                            <p:cond delay="499"/>
                                          </p:stCondLst>
                                        </p:cTn>
                                        <p:tgtEl>
                                          <p:spTgt spid="5"/>
                                        </p:tgtEl>
                                        <p:attrNameLst>
                                          <p:attrName>style.visibility</p:attrName>
                                        </p:attrNameLst>
                                      </p:cBhvr>
                                      <p:to>
                                        <p:strVal val="hidden"/>
                                      </p:to>
                                    </p:set>
                                  </p:childTnLst>
                                </p:cTn>
                              </p:par>
                            </p:childTnLst>
                          </p:cTn>
                        </p:par>
                        <p:par>
                          <p:cTn id="57" fill="hold">
                            <p:stCondLst>
                              <p:cond delay="500"/>
                            </p:stCondLst>
                            <p:childTnLst>
                              <p:par>
                                <p:cTn id="58" presetID="22" presetClass="exit" presetSubtype="8" fill="hold" nodeType="afterEffect">
                                  <p:stCondLst>
                                    <p:cond delay="0"/>
                                  </p:stCondLst>
                                  <p:childTnLst>
                                    <p:animEffect transition="out" filter="wipe(left)">
                                      <p:cBhvr>
                                        <p:cTn id="59" dur="500"/>
                                        <p:tgtEl>
                                          <p:spTgt spid="34"/>
                                        </p:tgtEl>
                                      </p:cBhvr>
                                    </p:animEffect>
                                    <p:set>
                                      <p:cBhvr>
                                        <p:cTn id="60" dur="1" fill="hold">
                                          <p:stCondLst>
                                            <p:cond delay="499"/>
                                          </p:stCondLst>
                                        </p:cTn>
                                        <p:tgtEl>
                                          <p:spTgt spid="34"/>
                                        </p:tgtEl>
                                        <p:attrNameLst>
                                          <p:attrName>style.visibility</p:attrName>
                                        </p:attrNameLst>
                                      </p:cBhvr>
                                      <p:to>
                                        <p:strVal val="hidden"/>
                                      </p:to>
                                    </p:set>
                                  </p:childTnLst>
                                </p:cTn>
                              </p:par>
                              <p:par>
                                <p:cTn id="61" presetID="22" presetClass="exit" presetSubtype="8" fill="hold" nodeType="withEffect">
                                  <p:stCondLst>
                                    <p:cond delay="0"/>
                                  </p:stCondLst>
                                  <p:childTnLst>
                                    <p:animEffect transition="out" filter="wipe(left)">
                                      <p:cBhvr>
                                        <p:cTn id="62" dur="500"/>
                                        <p:tgtEl>
                                          <p:spTgt spid="35"/>
                                        </p:tgtEl>
                                      </p:cBhvr>
                                    </p:animEffect>
                                    <p:set>
                                      <p:cBhvr>
                                        <p:cTn id="63" dur="1" fill="hold">
                                          <p:stCondLst>
                                            <p:cond delay="499"/>
                                          </p:stCondLst>
                                        </p:cTn>
                                        <p:tgtEl>
                                          <p:spTgt spid="35"/>
                                        </p:tgtEl>
                                        <p:attrNameLst>
                                          <p:attrName>style.visibility</p:attrName>
                                        </p:attrNameLst>
                                      </p:cBhvr>
                                      <p:to>
                                        <p:strVal val="hidden"/>
                                      </p:to>
                                    </p:set>
                                  </p:childTnLst>
                                </p:cTn>
                              </p:par>
                              <p:par>
                                <p:cTn id="64" presetID="22" presetClass="exit" presetSubtype="8" fill="hold" nodeType="withEffect">
                                  <p:stCondLst>
                                    <p:cond delay="0"/>
                                  </p:stCondLst>
                                  <p:childTnLst>
                                    <p:animEffect transition="out" filter="wipe(left)">
                                      <p:cBhvr>
                                        <p:cTn id="65" dur="500"/>
                                        <p:tgtEl>
                                          <p:spTgt spid="42"/>
                                        </p:tgtEl>
                                      </p:cBhvr>
                                    </p:animEffect>
                                    <p:set>
                                      <p:cBhvr>
                                        <p:cTn id="66" dur="1" fill="hold">
                                          <p:stCondLst>
                                            <p:cond delay="499"/>
                                          </p:stCondLst>
                                        </p:cTn>
                                        <p:tgtEl>
                                          <p:spTgt spid="42"/>
                                        </p:tgtEl>
                                        <p:attrNameLst>
                                          <p:attrName>style.visibility</p:attrName>
                                        </p:attrNameLst>
                                      </p:cBhvr>
                                      <p:to>
                                        <p:strVal val="hidden"/>
                                      </p:to>
                                    </p:set>
                                  </p:childTnLst>
                                </p:cTn>
                              </p:par>
                              <p:par>
                                <p:cTn id="67" presetID="22" presetClass="exit" presetSubtype="8" fill="hold" nodeType="withEffect">
                                  <p:stCondLst>
                                    <p:cond delay="0"/>
                                  </p:stCondLst>
                                  <p:childTnLst>
                                    <p:animEffect transition="out" filter="wipe(left)">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childTnLst>
                          </p:cTn>
                        </p:par>
                        <p:par>
                          <p:cTn id="70" fill="hold">
                            <p:stCondLst>
                              <p:cond delay="1000"/>
                            </p:stCondLst>
                            <p:childTnLst>
                              <p:par>
                                <p:cTn id="71" presetID="22" presetClass="exit" presetSubtype="8" fill="hold" grpId="1" nodeType="afterEffect">
                                  <p:stCondLst>
                                    <p:cond delay="0"/>
                                  </p:stCondLst>
                                  <p:childTnLst>
                                    <p:animEffect transition="out" filter="wipe(left)">
                                      <p:cBhvr>
                                        <p:cTn id="72" dur="500"/>
                                        <p:tgtEl>
                                          <p:spTgt spid="73"/>
                                        </p:tgtEl>
                                      </p:cBhvr>
                                    </p:animEffect>
                                    <p:set>
                                      <p:cBhvr>
                                        <p:cTn id="73" dur="1" fill="hold">
                                          <p:stCondLst>
                                            <p:cond delay="499"/>
                                          </p:stCondLst>
                                        </p:cTn>
                                        <p:tgtEl>
                                          <p:spTgt spid="73"/>
                                        </p:tgtEl>
                                        <p:attrNameLst>
                                          <p:attrName>style.visibility</p:attrName>
                                        </p:attrNameLst>
                                      </p:cBhvr>
                                      <p:to>
                                        <p:strVal val="hidden"/>
                                      </p:to>
                                    </p:set>
                                  </p:childTnLst>
                                </p:cTn>
                              </p:par>
                              <p:par>
                                <p:cTn id="74" presetID="22" presetClass="exit" presetSubtype="8" fill="hold" nodeType="withEffect">
                                  <p:stCondLst>
                                    <p:cond delay="0"/>
                                  </p:stCondLst>
                                  <p:childTnLst>
                                    <p:animEffect transition="out" filter="wipe(left)">
                                      <p:cBhvr>
                                        <p:cTn id="75" dur="500"/>
                                        <p:tgtEl>
                                          <p:spTgt spid="59"/>
                                        </p:tgtEl>
                                      </p:cBhvr>
                                    </p:animEffect>
                                    <p:set>
                                      <p:cBhvr>
                                        <p:cTn id="76" dur="1" fill="hold">
                                          <p:stCondLst>
                                            <p:cond delay="499"/>
                                          </p:stCondLst>
                                        </p:cTn>
                                        <p:tgtEl>
                                          <p:spTgt spid="59"/>
                                        </p:tgtEl>
                                        <p:attrNameLst>
                                          <p:attrName>style.visibility</p:attrName>
                                        </p:attrNameLst>
                                      </p:cBhvr>
                                      <p:to>
                                        <p:strVal val="hidden"/>
                                      </p:to>
                                    </p:set>
                                  </p:childTnLst>
                                </p:cTn>
                              </p:par>
                              <p:par>
                                <p:cTn id="77" presetID="22" presetClass="exit" presetSubtype="8" fill="hold" nodeType="withEffect">
                                  <p:stCondLst>
                                    <p:cond delay="0"/>
                                  </p:stCondLst>
                                  <p:childTnLst>
                                    <p:animEffect transition="out" filter="wipe(left)">
                                      <p:cBhvr>
                                        <p:cTn id="78" dur="500"/>
                                        <p:tgtEl>
                                          <p:spTgt spid="48"/>
                                        </p:tgtEl>
                                      </p:cBhvr>
                                    </p:animEffect>
                                    <p:set>
                                      <p:cBhvr>
                                        <p:cTn id="79"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2"/>
      <p:bldP spid="73" grpId="0"/>
      <p:bldP spid="7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125220" y="1683385"/>
            <a:ext cx="4970780" cy="2032635"/>
            <a:chOff x="1727200" y="1683657"/>
            <a:chExt cx="4368846" cy="2032681"/>
          </a:xfrm>
        </p:grpSpPr>
        <p:pic>
          <p:nvPicPr>
            <p:cNvPr id="28" name="图片 27"/>
            <p:cNvPicPr>
              <a:picLocks noChangeAspect="1"/>
            </p:cNvPicPr>
            <p:nvPr/>
          </p:nvPicPr>
          <p:blipFill>
            <a:blip r:embed="rId1"/>
            <a:stretch>
              <a:fillRect/>
            </a:stretch>
          </p:blipFill>
          <p:spPr>
            <a:xfrm>
              <a:off x="4893760" y="1925492"/>
              <a:ext cx="900000" cy="1586250"/>
            </a:xfrm>
            <a:prstGeom prst="rect">
              <a:avLst/>
            </a:prstGeom>
          </p:spPr>
        </p:pic>
        <p:grpSp>
          <p:nvGrpSpPr>
            <p:cNvPr id="8" name="组合 7"/>
            <p:cNvGrpSpPr/>
            <p:nvPr/>
          </p:nvGrpSpPr>
          <p:grpSpPr>
            <a:xfrm>
              <a:off x="1727200" y="1683657"/>
              <a:ext cx="4368846" cy="2032681"/>
              <a:chOff x="1727200" y="1683657"/>
              <a:chExt cx="4368846" cy="2032681"/>
            </a:xfrm>
          </p:grpSpPr>
          <p:sp>
            <p:nvSpPr>
              <p:cNvPr id="6" name="矩形 5"/>
              <p:cNvSpPr/>
              <p:nvPr/>
            </p:nvSpPr>
            <p:spPr>
              <a:xfrm>
                <a:off x="1727200" y="1683657"/>
                <a:ext cx="4368800" cy="2032681"/>
              </a:xfrm>
              <a:prstGeom prst="rect">
                <a:avLst/>
              </a:prstGeom>
              <a:solidFill>
                <a:schemeClr val="accent1">
                  <a:lumMod val="75000"/>
                  <a:alpha val="84000"/>
                </a:schemeClr>
              </a:solidFill>
              <a:ln>
                <a:noFill/>
              </a:ln>
              <a:effectLst>
                <a:innerShdw blurRad="825500" dist="279400" dir="2700000">
                  <a:schemeClr val="tx1">
                    <a:lumMod val="95000"/>
                    <a:lumOff val="5000"/>
                    <a:alpha val="46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1810431" y="1709056"/>
                <a:ext cx="946785" cy="460385"/>
              </a:xfrm>
              <a:prstGeom prst="rect">
                <a:avLst/>
              </a:prstGeom>
              <a:noFill/>
            </p:spPr>
            <p:txBody>
              <a:bodyPr wrap="square" rtlCol="0">
                <a:spAutoFit/>
              </a:bodyPr>
              <a:lstStyle/>
              <a:p>
                <a:r>
                  <a:rPr lang="zh-CN" altLang="en-US" sz="2400" dirty="0"/>
                  <a:t>（</a:t>
                </a:r>
                <a:r>
                  <a:rPr lang="en-US" altLang="zh-CN" sz="2400" dirty="0"/>
                  <a:t>3</a:t>
                </a:r>
                <a:r>
                  <a:rPr lang="zh-CN" altLang="en-US" sz="2400" dirty="0"/>
                  <a:t>）</a:t>
                </a:r>
                <a:endParaRPr lang="zh-CN" altLang="en-US" sz="2400" dirty="0"/>
              </a:p>
            </p:txBody>
          </p:sp>
          <p:grpSp>
            <p:nvGrpSpPr>
              <p:cNvPr id="13" name="组合 12"/>
              <p:cNvGrpSpPr/>
              <p:nvPr/>
            </p:nvGrpSpPr>
            <p:grpSpPr>
              <a:xfrm>
                <a:off x="1810431" y="2084162"/>
                <a:ext cx="4285615" cy="1148731"/>
                <a:chOff x="1767149" y="1516344"/>
                <a:chExt cx="4285615" cy="1148731"/>
              </a:xfrm>
            </p:grpSpPr>
            <p:sp>
              <p:nvSpPr>
                <p:cNvPr id="14" name="文本框 13"/>
                <p:cNvSpPr txBox="1"/>
                <p:nvPr/>
              </p:nvSpPr>
              <p:spPr>
                <a:xfrm>
                  <a:off x="1767149" y="1516344"/>
                  <a:ext cx="4285615" cy="398789"/>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000" b="1" u="sng" dirty="0">
                      <a:solidFill>
                        <a:schemeClr val="bg1"/>
                      </a:solidFill>
                      <a:latin typeface="楷体" panose="02010609060101010101" charset="-122"/>
                      <a:ea typeface="楷体" panose="02010609060101010101" charset="-122"/>
                    </a:rPr>
                    <a:t>深化联系群众服务机制</a:t>
                  </a:r>
                  <a:endParaRPr lang="zh-CN" altLang="en-US" sz="2000" b="1" u="sng" dirty="0">
                    <a:solidFill>
                      <a:schemeClr val="bg1"/>
                    </a:solidFill>
                    <a:latin typeface="楷体" panose="02010609060101010101" charset="-122"/>
                    <a:ea typeface="楷体" panose="02010609060101010101" charset="-122"/>
                  </a:endParaRPr>
                </a:p>
              </p:txBody>
            </p:sp>
            <p:sp>
              <p:nvSpPr>
                <p:cNvPr id="15" name="矩形 14"/>
                <p:cNvSpPr/>
                <p:nvPr/>
              </p:nvSpPr>
              <p:spPr>
                <a:xfrm>
                  <a:off x="1767149" y="1958304"/>
                  <a:ext cx="4285615" cy="706771"/>
                </a:xfrm>
                <a:prstGeom prst="rect">
                  <a:avLst/>
                </a:prstGeom>
              </p:spPr>
              <p:txBody>
                <a:bodyPr wrap="square">
                  <a:spAutoFit/>
                </a:bodyPr>
                <a:lstStyle/>
                <a:p>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依托</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百分计划</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三种机制</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三项活动</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三个居务</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，筑牢社会治理稳定基石。</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36" name="组合 35"/>
          <p:cNvGrpSpPr/>
          <p:nvPr/>
        </p:nvGrpSpPr>
        <p:grpSpPr>
          <a:xfrm>
            <a:off x="6878320" y="3626035"/>
            <a:ext cx="4368800" cy="2032681"/>
            <a:chOff x="6096000" y="3709220"/>
            <a:chExt cx="4368800" cy="2032681"/>
          </a:xfrm>
        </p:grpSpPr>
        <p:grpSp>
          <p:nvGrpSpPr>
            <p:cNvPr id="43" name="Group 16"/>
            <p:cNvGrpSpPr>
              <a:grpSpLocks noChangeAspect="1"/>
            </p:cNvGrpSpPr>
            <p:nvPr/>
          </p:nvGrpSpPr>
          <p:grpSpPr bwMode="auto">
            <a:xfrm>
              <a:off x="6313488" y="3865564"/>
              <a:ext cx="1069975" cy="1470026"/>
              <a:chOff x="3977" y="2435"/>
              <a:chExt cx="674" cy="926"/>
            </a:xfrm>
            <a:solidFill>
              <a:schemeClr val="accent5">
                <a:lumMod val="50000"/>
              </a:schemeClr>
            </a:solidFill>
          </p:grpSpPr>
          <p:sp>
            <p:nvSpPr>
              <p:cNvPr id="45" name="Freeform 17"/>
              <p:cNvSpPr/>
              <p:nvPr/>
            </p:nvSpPr>
            <p:spPr bwMode="auto">
              <a:xfrm>
                <a:off x="4099" y="2459"/>
                <a:ext cx="220" cy="236"/>
              </a:xfrm>
              <a:custGeom>
                <a:avLst/>
                <a:gdLst>
                  <a:gd name="T0" fmla="*/ 4 w 92"/>
                  <a:gd name="T1" fmla="*/ 53 h 99"/>
                  <a:gd name="T2" fmla="*/ 10 w 92"/>
                  <a:gd name="T3" fmla="*/ 60 h 99"/>
                  <a:gd name="T4" fmla="*/ 18 w 92"/>
                  <a:gd name="T5" fmla="*/ 62 h 99"/>
                  <a:gd name="T6" fmla="*/ 27 w 92"/>
                  <a:gd name="T7" fmla="*/ 62 h 99"/>
                  <a:gd name="T8" fmla="*/ 36 w 92"/>
                  <a:gd name="T9" fmla="*/ 59 h 99"/>
                  <a:gd name="T10" fmla="*/ 47 w 92"/>
                  <a:gd name="T11" fmla="*/ 56 h 99"/>
                  <a:gd name="T12" fmla="*/ 58 w 92"/>
                  <a:gd name="T13" fmla="*/ 52 h 99"/>
                  <a:gd name="T14" fmla="*/ 67 w 92"/>
                  <a:gd name="T15" fmla="*/ 51 h 99"/>
                  <a:gd name="T16" fmla="*/ 72 w 92"/>
                  <a:gd name="T17" fmla="*/ 54 h 99"/>
                  <a:gd name="T18" fmla="*/ 74 w 92"/>
                  <a:gd name="T19" fmla="*/ 60 h 99"/>
                  <a:gd name="T20" fmla="*/ 73 w 92"/>
                  <a:gd name="T21" fmla="*/ 66 h 99"/>
                  <a:gd name="T22" fmla="*/ 69 w 92"/>
                  <a:gd name="T23" fmla="*/ 71 h 99"/>
                  <a:gd name="T24" fmla="*/ 64 w 92"/>
                  <a:gd name="T25" fmla="*/ 75 h 99"/>
                  <a:gd name="T26" fmla="*/ 55 w 92"/>
                  <a:gd name="T27" fmla="*/ 80 h 99"/>
                  <a:gd name="T28" fmla="*/ 46 w 92"/>
                  <a:gd name="T29" fmla="*/ 83 h 99"/>
                  <a:gd name="T30" fmla="*/ 38 w 92"/>
                  <a:gd name="T31" fmla="*/ 85 h 99"/>
                  <a:gd name="T32" fmla="*/ 34 w 92"/>
                  <a:gd name="T33" fmla="*/ 86 h 99"/>
                  <a:gd name="T34" fmla="*/ 31 w 92"/>
                  <a:gd name="T35" fmla="*/ 90 h 99"/>
                  <a:gd name="T36" fmla="*/ 31 w 92"/>
                  <a:gd name="T37" fmla="*/ 95 h 99"/>
                  <a:gd name="T38" fmla="*/ 37 w 92"/>
                  <a:gd name="T39" fmla="*/ 98 h 99"/>
                  <a:gd name="T40" fmla="*/ 46 w 92"/>
                  <a:gd name="T41" fmla="*/ 98 h 99"/>
                  <a:gd name="T42" fmla="*/ 58 w 92"/>
                  <a:gd name="T43" fmla="*/ 94 h 99"/>
                  <a:gd name="T44" fmla="*/ 65 w 92"/>
                  <a:gd name="T45" fmla="*/ 91 h 99"/>
                  <a:gd name="T46" fmla="*/ 68 w 92"/>
                  <a:gd name="T47" fmla="*/ 96 h 99"/>
                  <a:gd name="T48" fmla="*/ 76 w 92"/>
                  <a:gd name="T49" fmla="*/ 97 h 99"/>
                  <a:gd name="T50" fmla="*/ 78 w 92"/>
                  <a:gd name="T51" fmla="*/ 90 h 99"/>
                  <a:gd name="T52" fmla="*/ 74 w 92"/>
                  <a:gd name="T53" fmla="*/ 84 h 99"/>
                  <a:gd name="T54" fmla="*/ 82 w 92"/>
                  <a:gd name="T55" fmla="*/ 77 h 99"/>
                  <a:gd name="T56" fmla="*/ 89 w 92"/>
                  <a:gd name="T57" fmla="*/ 66 h 99"/>
                  <a:gd name="T58" fmla="*/ 91 w 92"/>
                  <a:gd name="T59" fmla="*/ 54 h 99"/>
                  <a:gd name="T60" fmla="*/ 87 w 92"/>
                  <a:gd name="T61" fmla="*/ 42 h 99"/>
                  <a:gd name="T62" fmla="*/ 76 w 92"/>
                  <a:gd name="T63" fmla="*/ 34 h 99"/>
                  <a:gd name="T64" fmla="*/ 61 w 92"/>
                  <a:gd name="T65" fmla="*/ 35 h 99"/>
                  <a:gd name="T66" fmla="*/ 51 w 92"/>
                  <a:gd name="T67" fmla="*/ 38 h 99"/>
                  <a:gd name="T68" fmla="*/ 43 w 92"/>
                  <a:gd name="T69" fmla="*/ 41 h 99"/>
                  <a:gd name="T70" fmla="*/ 35 w 92"/>
                  <a:gd name="T71" fmla="*/ 44 h 99"/>
                  <a:gd name="T72" fmla="*/ 28 w 92"/>
                  <a:gd name="T73" fmla="*/ 45 h 99"/>
                  <a:gd name="T74" fmla="*/ 23 w 92"/>
                  <a:gd name="T75" fmla="*/ 45 h 99"/>
                  <a:gd name="T76" fmla="*/ 19 w 92"/>
                  <a:gd name="T77" fmla="*/ 42 h 99"/>
                  <a:gd name="T78" fmla="*/ 18 w 92"/>
                  <a:gd name="T79" fmla="*/ 38 h 99"/>
                  <a:gd name="T80" fmla="*/ 19 w 92"/>
                  <a:gd name="T81" fmla="*/ 33 h 99"/>
                  <a:gd name="T82" fmla="*/ 23 w 92"/>
                  <a:gd name="T83" fmla="*/ 28 h 99"/>
                  <a:gd name="T84" fmla="*/ 29 w 92"/>
                  <a:gd name="T85" fmla="*/ 23 h 99"/>
                  <a:gd name="T86" fmla="*/ 40 w 92"/>
                  <a:gd name="T87" fmla="*/ 17 h 99"/>
                  <a:gd name="T88" fmla="*/ 49 w 92"/>
                  <a:gd name="T89" fmla="*/ 15 h 99"/>
                  <a:gd name="T90" fmla="*/ 51 w 92"/>
                  <a:gd name="T91" fmla="*/ 15 h 99"/>
                  <a:gd name="T92" fmla="*/ 53 w 92"/>
                  <a:gd name="T93" fmla="*/ 14 h 99"/>
                  <a:gd name="T94" fmla="*/ 56 w 92"/>
                  <a:gd name="T95" fmla="*/ 10 h 99"/>
                  <a:gd name="T96" fmla="*/ 56 w 92"/>
                  <a:gd name="T97" fmla="*/ 6 h 99"/>
                  <a:gd name="T98" fmla="*/ 51 w 92"/>
                  <a:gd name="T99" fmla="*/ 3 h 99"/>
                  <a:gd name="T100" fmla="*/ 44 w 92"/>
                  <a:gd name="T101" fmla="*/ 3 h 99"/>
                  <a:gd name="T102" fmla="*/ 33 w 92"/>
                  <a:gd name="T103" fmla="*/ 6 h 99"/>
                  <a:gd name="T104" fmla="*/ 25 w 92"/>
                  <a:gd name="T105" fmla="*/ 10 h 99"/>
                  <a:gd name="T106" fmla="*/ 20 w 92"/>
                  <a:gd name="T107" fmla="*/ 3 h 99"/>
                  <a:gd name="T108" fmla="*/ 12 w 92"/>
                  <a:gd name="T109" fmla="*/ 2 h 99"/>
                  <a:gd name="T110" fmla="*/ 11 w 92"/>
                  <a:gd name="T111" fmla="*/ 9 h 99"/>
                  <a:gd name="T112" fmla="*/ 16 w 92"/>
                  <a:gd name="T113" fmla="*/ 16 h 99"/>
                  <a:gd name="T114" fmla="*/ 10 w 92"/>
                  <a:gd name="T115" fmla="*/ 22 h 99"/>
                  <a:gd name="T116" fmla="*/ 2 w 92"/>
                  <a:gd name="T117" fmla="*/ 32 h 99"/>
                  <a:gd name="T118" fmla="*/ 0 w 92"/>
                  <a:gd name="T119" fmla="*/ 43 h 99"/>
                  <a:gd name="T120" fmla="*/ 4 w 92"/>
                  <a:gd name="T12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99">
                    <a:moveTo>
                      <a:pt x="4" y="53"/>
                    </a:moveTo>
                    <a:cubicBezTo>
                      <a:pt x="6" y="56"/>
                      <a:pt x="8" y="58"/>
                      <a:pt x="10" y="60"/>
                    </a:cubicBezTo>
                    <a:cubicBezTo>
                      <a:pt x="13" y="61"/>
                      <a:pt x="15" y="62"/>
                      <a:pt x="18" y="62"/>
                    </a:cubicBezTo>
                    <a:cubicBezTo>
                      <a:pt x="21" y="63"/>
                      <a:pt x="24" y="63"/>
                      <a:pt x="27" y="62"/>
                    </a:cubicBezTo>
                    <a:cubicBezTo>
                      <a:pt x="30" y="61"/>
                      <a:pt x="33" y="61"/>
                      <a:pt x="36" y="59"/>
                    </a:cubicBezTo>
                    <a:cubicBezTo>
                      <a:pt x="40" y="58"/>
                      <a:pt x="43" y="57"/>
                      <a:pt x="47" y="56"/>
                    </a:cubicBezTo>
                    <a:cubicBezTo>
                      <a:pt x="50" y="54"/>
                      <a:pt x="54" y="53"/>
                      <a:pt x="58" y="52"/>
                    </a:cubicBezTo>
                    <a:cubicBezTo>
                      <a:pt x="61" y="51"/>
                      <a:pt x="64" y="50"/>
                      <a:pt x="67" y="51"/>
                    </a:cubicBezTo>
                    <a:cubicBezTo>
                      <a:pt x="69" y="51"/>
                      <a:pt x="71" y="52"/>
                      <a:pt x="72" y="54"/>
                    </a:cubicBezTo>
                    <a:cubicBezTo>
                      <a:pt x="73" y="56"/>
                      <a:pt x="74" y="58"/>
                      <a:pt x="74" y="60"/>
                    </a:cubicBezTo>
                    <a:cubicBezTo>
                      <a:pt x="74" y="62"/>
                      <a:pt x="74" y="64"/>
                      <a:pt x="73" y="66"/>
                    </a:cubicBezTo>
                    <a:cubicBezTo>
                      <a:pt x="72" y="68"/>
                      <a:pt x="71" y="69"/>
                      <a:pt x="69" y="71"/>
                    </a:cubicBezTo>
                    <a:cubicBezTo>
                      <a:pt x="68" y="73"/>
                      <a:pt x="66" y="74"/>
                      <a:pt x="64" y="75"/>
                    </a:cubicBezTo>
                    <a:cubicBezTo>
                      <a:pt x="61" y="77"/>
                      <a:pt x="58" y="79"/>
                      <a:pt x="55" y="80"/>
                    </a:cubicBezTo>
                    <a:cubicBezTo>
                      <a:pt x="51" y="81"/>
                      <a:pt x="49" y="82"/>
                      <a:pt x="46" y="83"/>
                    </a:cubicBezTo>
                    <a:cubicBezTo>
                      <a:pt x="43" y="84"/>
                      <a:pt x="40" y="84"/>
                      <a:pt x="38" y="85"/>
                    </a:cubicBezTo>
                    <a:cubicBezTo>
                      <a:pt x="36" y="85"/>
                      <a:pt x="35" y="86"/>
                      <a:pt x="34" y="86"/>
                    </a:cubicBezTo>
                    <a:cubicBezTo>
                      <a:pt x="32" y="87"/>
                      <a:pt x="31" y="89"/>
                      <a:pt x="31" y="90"/>
                    </a:cubicBezTo>
                    <a:cubicBezTo>
                      <a:pt x="30" y="92"/>
                      <a:pt x="30" y="94"/>
                      <a:pt x="31" y="95"/>
                    </a:cubicBezTo>
                    <a:cubicBezTo>
                      <a:pt x="32" y="97"/>
                      <a:pt x="34" y="98"/>
                      <a:pt x="37" y="98"/>
                    </a:cubicBezTo>
                    <a:cubicBezTo>
                      <a:pt x="40" y="99"/>
                      <a:pt x="43" y="99"/>
                      <a:pt x="46" y="98"/>
                    </a:cubicBezTo>
                    <a:cubicBezTo>
                      <a:pt x="50" y="97"/>
                      <a:pt x="54" y="96"/>
                      <a:pt x="58" y="94"/>
                    </a:cubicBezTo>
                    <a:cubicBezTo>
                      <a:pt x="60" y="93"/>
                      <a:pt x="63" y="92"/>
                      <a:pt x="65" y="91"/>
                    </a:cubicBezTo>
                    <a:cubicBezTo>
                      <a:pt x="68" y="96"/>
                      <a:pt x="68" y="96"/>
                      <a:pt x="68" y="96"/>
                    </a:cubicBezTo>
                    <a:cubicBezTo>
                      <a:pt x="70" y="98"/>
                      <a:pt x="74" y="99"/>
                      <a:pt x="76" y="97"/>
                    </a:cubicBezTo>
                    <a:cubicBezTo>
                      <a:pt x="79" y="95"/>
                      <a:pt x="79" y="92"/>
                      <a:pt x="78" y="90"/>
                    </a:cubicBezTo>
                    <a:cubicBezTo>
                      <a:pt x="74" y="84"/>
                      <a:pt x="74" y="84"/>
                      <a:pt x="74" y="84"/>
                    </a:cubicBezTo>
                    <a:cubicBezTo>
                      <a:pt x="77" y="82"/>
                      <a:pt x="80" y="80"/>
                      <a:pt x="82" y="77"/>
                    </a:cubicBezTo>
                    <a:cubicBezTo>
                      <a:pt x="85" y="74"/>
                      <a:pt x="88" y="70"/>
                      <a:pt x="89" y="66"/>
                    </a:cubicBezTo>
                    <a:cubicBezTo>
                      <a:pt x="91" y="62"/>
                      <a:pt x="92" y="58"/>
                      <a:pt x="91" y="54"/>
                    </a:cubicBezTo>
                    <a:cubicBezTo>
                      <a:pt x="91" y="50"/>
                      <a:pt x="90" y="46"/>
                      <a:pt x="87" y="42"/>
                    </a:cubicBezTo>
                    <a:cubicBezTo>
                      <a:pt x="84" y="38"/>
                      <a:pt x="80" y="35"/>
                      <a:pt x="76" y="34"/>
                    </a:cubicBezTo>
                    <a:cubicBezTo>
                      <a:pt x="71" y="33"/>
                      <a:pt x="66" y="33"/>
                      <a:pt x="61" y="35"/>
                    </a:cubicBezTo>
                    <a:cubicBezTo>
                      <a:pt x="58" y="36"/>
                      <a:pt x="54" y="37"/>
                      <a:pt x="51" y="38"/>
                    </a:cubicBezTo>
                    <a:cubicBezTo>
                      <a:pt x="48" y="39"/>
                      <a:pt x="45" y="40"/>
                      <a:pt x="43" y="41"/>
                    </a:cubicBezTo>
                    <a:cubicBezTo>
                      <a:pt x="40" y="42"/>
                      <a:pt x="37" y="43"/>
                      <a:pt x="35" y="44"/>
                    </a:cubicBezTo>
                    <a:cubicBezTo>
                      <a:pt x="33" y="44"/>
                      <a:pt x="30" y="45"/>
                      <a:pt x="28" y="45"/>
                    </a:cubicBezTo>
                    <a:cubicBezTo>
                      <a:pt x="26" y="45"/>
                      <a:pt x="25" y="45"/>
                      <a:pt x="23" y="45"/>
                    </a:cubicBezTo>
                    <a:cubicBezTo>
                      <a:pt x="21" y="45"/>
                      <a:pt x="20" y="44"/>
                      <a:pt x="19" y="42"/>
                    </a:cubicBezTo>
                    <a:cubicBezTo>
                      <a:pt x="19" y="41"/>
                      <a:pt x="18" y="40"/>
                      <a:pt x="18" y="38"/>
                    </a:cubicBezTo>
                    <a:cubicBezTo>
                      <a:pt x="18" y="36"/>
                      <a:pt x="18" y="35"/>
                      <a:pt x="19" y="33"/>
                    </a:cubicBezTo>
                    <a:cubicBezTo>
                      <a:pt x="20" y="31"/>
                      <a:pt x="21" y="30"/>
                      <a:pt x="23" y="28"/>
                    </a:cubicBezTo>
                    <a:cubicBezTo>
                      <a:pt x="25" y="27"/>
                      <a:pt x="27" y="25"/>
                      <a:pt x="29" y="23"/>
                    </a:cubicBezTo>
                    <a:cubicBezTo>
                      <a:pt x="33" y="21"/>
                      <a:pt x="37" y="19"/>
                      <a:pt x="40" y="17"/>
                    </a:cubicBezTo>
                    <a:cubicBezTo>
                      <a:pt x="44" y="16"/>
                      <a:pt x="47" y="15"/>
                      <a:pt x="49" y="15"/>
                    </a:cubicBezTo>
                    <a:cubicBezTo>
                      <a:pt x="50" y="15"/>
                      <a:pt x="51" y="15"/>
                      <a:pt x="51" y="15"/>
                    </a:cubicBezTo>
                    <a:cubicBezTo>
                      <a:pt x="52" y="15"/>
                      <a:pt x="53" y="14"/>
                      <a:pt x="53" y="14"/>
                    </a:cubicBezTo>
                    <a:cubicBezTo>
                      <a:pt x="55" y="13"/>
                      <a:pt x="56" y="12"/>
                      <a:pt x="56" y="10"/>
                    </a:cubicBezTo>
                    <a:cubicBezTo>
                      <a:pt x="57" y="9"/>
                      <a:pt x="57" y="7"/>
                      <a:pt x="56" y="6"/>
                    </a:cubicBezTo>
                    <a:cubicBezTo>
                      <a:pt x="55" y="5"/>
                      <a:pt x="53" y="4"/>
                      <a:pt x="51" y="3"/>
                    </a:cubicBezTo>
                    <a:cubicBezTo>
                      <a:pt x="49" y="2"/>
                      <a:pt x="47" y="2"/>
                      <a:pt x="44" y="3"/>
                    </a:cubicBezTo>
                    <a:cubicBezTo>
                      <a:pt x="41" y="3"/>
                      <a:pt x="37" y="4"/>
                      <a:pt x="33" y="6"/>
                    </a:cubicBezTo>
                    <a:cubicBezTo>
                      <a:pt x="31" y="7"/>
                      <a:pt x="28" y="8"/>
                      <a:pt x="25" y="10"/>
                    </a:cubicBezTo>
                    <a:cubicBezTo>
                      <a:pt x="20" y="3"/>
                      <a:pt x="20" y="3"/>
                      <a:pt x="20" y="3"/>
                    </a:cubicBezTo>
                    <a:cubicBezTo>
                      <a:pt x="18" y="1"/>
                      <a:pt x="15" y="0"/>
                      <a:pt x="12" y="2"/>
                    </a:cubicBezTo>
                    <a:cubicBezTo>
                      <a:pt x="10" y="4"/>
                      <a:pt x="9" y="7"/>
                      <a:pt x="11" y="9"/>
                    </a:cubicBezTo>
                    <a:cubicBezTo>
                      <a:pt x="16" y="16"/>
                      <a:pt x="16" y="16"/>
                      <a:pt x="16" y="16"/>
                    </a:cubicBezTo>
                    <a:cubicBezTo>
                      <a:pt x="13" y="18"/>
                      <a:pt x="11" y="20"/>
                      <a:pt x="10" y="22"/>
                    </a:cubicBezTo>
                    <a:cubicBezTo>
                      <a:pt x="6" y="25"/>
                      <a:pt x="4" y="29"/>
                      <a:pt x="2" y="32"/>
                    </a:cubicBezTo>
                    <a:cubicBezTo>
                      <a:pt x="1" y="36"/>
                      <a:pt x="0" y="39"/>
                      <a:pt x="0" y="43"/>
                    </a:cubicBezTo>
                    <a:cubicBezTo>
                      <a:pt x="1" y="47"/>
                      <a:pt x="2" y="50"/>
                      <a:pt x="4"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3977" y="2435"/>
                <a:ext cx="674" cy="926"/>
              </a:xfrm>
              <a:custGeom>
                <a:avLst/>
                <a:gdLst>
                  <a:gd name="T0" fmla="*/ 237 w 282"/>
                  <a:gd name="T1" fmla="*/ 263 h 389"/>
                  <a:gd name="T2" fmla="*/ 278 w 282"/>
                  <a:gd name="T3" fmla="*/ 143 h 389"/>
                  <a:gd name="T4" fmla="*/ 250 w 282"/>
                  <a:gd name="T5" fmla="*/ 137 h 389"/>
                  <a:gd name="T6" fmla="*/ 250 w 282"/>
                  <a:gd name="T7" fmla="*/ 108 h 389"/>
                  <a:gd name="T8" fmla="*/ 220 w 282"/>
                  <a:gd name="T9" fmla="*/ 84 h 389"/>
                  <a:gd name="T10" fmla="*/ 196 w 282"/>
                  <a:gd name="T11" fmla="*/ 71 h 389"/>
                  <a:gd name="T12" fmla="*/ 182 w 282"/>
                  <a:gd name="T13" fmla="*/ 59 h 389"/>
                  <a:gd name="T14" fmla="*/ 185 w 282"/>
                  <a:gd name="T15" fmla="*/ 46 h 389"/>
                  <a:gd name="T16" fmla="*/ 201 w 282"/>
                  <a:gd name="T17" fmla="*/ 41 h 389"/>
                  <a:gd name="T18" fmla="*/ 232 w 282"/>
                  <a:gd name="T19" fmla="*/ 50 h 389"/>
                  <a:gd name="T20" fmla="*/ 246 w 282"/>
                  <a:gd name="T21" fmla="*/ 60 h 389"/>
                  <a:gd name="T22" fmla="*/ 257 w 282"/>
                  <a:gd name="T23" fmla="*/ 60 h 389"/>
                  <a:gd name="T24" fmla="*/ 260 w 282"/>
                  <a:gd name="T25" fmla="*/ 47 h 389"/>
                  <a:gd name="T26" fmla="*/ 238 w 282"/>
                  <a:gd name="T27" fmla="*/ 29 h 389"/>
                  <a:gd name="T28" fmla="*/ 226 w 282"/>
                  <a:gd name="T29" fmla="*/ 12 h 389"/>
                  <a:gd name="T30" fmla="*/ 210 w 282"/>
                  <a:gd name="T31" fmla="*/ 8 h 389"/>
                  <a:gd name="T32" fmla="*/ 194 w 282"/>
                  <a:gd name="T33" fmla="*/ 19 h 389"/>
                  <a:gd name="T34" fmla="*/ 160 w 282"/>
                  <a:gd name="T35" fmla="*/ 31 h 389"/>
                  <a:gd name="T36" fmla="*/ 152 w 282"/>
                  <a:gd name="T37" fmla="*/ 60 h 389"/>
                  <a:gd name="T38" fmla="*/ 166 w 282"/>
                  <a:gd name="T39" fmla="*/ 81 h 389"/>
                  <a:gd name="T40" fmla="*/ 195 w 282"/>
                  <a:gd name="T41" fmla="*/ 97 h 389"/>
                  <a:gd name="T42" fmla="*/ 221 w 282"/>
                  <a:gd name="T43" fmla="*/ 115 h 389"/>
                  <a:gd name="T44" fmla="*/ 218 w 282"/>
                  <a:gd name="T45" fmla="*/ 133 h 389"/>
                  <a:gd name="T46" fmla="*/ 187 w 282"/>
                  <a:gd name="T47" fmla="*/ 137 h 389"/>
                  <a:gd name="T48" fmla="*/ 162 w 282"/>
                  <a:gd name="T49" fmla="*/ 125 h 389"/>
                  <a:gd name="T50" fmla="*/ 146 w 282"/>
                  <a:gd name="T51" fmla="*/ 114 h 389"/>
                  <a:gd name="T52" fmla="*/ 134 w 282"/>
                  <a:gd name="T53" fmla="*/ 121 h 389"/>
                  <a:gd name="T54" fmla="*/ 141 w 282"/>
                  <a:gd name="T55" fmla="*/ 137 h 389"/>
                  <a:gd name="T56" fmla="*/ 38 w 282"/>
                  <a:gd name="T57" fmla="*/ 108 h 389"/>
                  <a:gd name="T58" fmla="*/ 0 w 282"/>
                  <a:gd name="T59" fmla="*/ 118 h 389"/>
                  <a:gd name="T60" fmla="*/ 62 w 282"/>
                  <a:gd name="T61" fmla="*/ 251 h 389"/>
                  <a:gd name="T62" fmla="*/ 37 w 282"/>
                  <a:gd name="T63" fmla="*/ 322 h 389"/>
                  <a:gd name="T64" fmla="*/ 71 w 282"/>
                  <a:gd name="T65" fmla="*/ 329 h 389"/>
                  <a:gd name="T66" fmla="*/ 53 w 282"/>
                  <a:gd name="T67" fmla="*/ 361 h 389"/>
                  <a:gd name="T68" fmla="*/ 108 w 282"/>
                  <a:gd name="T69" fmla="*/ 361 h 389"/>
                  <a:gd name="T70" fmla="*/ 90 w 282"/>
                  <a:gd name="T71" fmla="*/ 329 h 389"/>
                  <a:gd name="T72" fmla="*/ 217 w 282"/>
                  <a:gd name="T73" fmla="*/ 336 h 389"/>
                  <a:gd name="T74" fmla="*/ 227 w 282"/>
                  <a:gd name="T75" fmla="*/ 389 h 389"/>
                  <a:gd name="T76" fmla="*/ 236 w 282"/>
                  <a:gd name="T77" fmla="*/ 336 h 389"/>
                  <a:gd name="T78" fmla="*/ 264 w 282"/>
                  <a:gd name="T79" fmla="*/ 329 h 389"/>
                  <a:gd name="T80" fmla="*/ 264 w 282"/>
                  <a:gd name="T81" fmla="*/ 300 h 389"/>
                  <a:gd name="T82" fmla="*/ 86 w 282"/>
                  <a:gd name="T83" fmla="*/ 272 h 389"/>
                  <a:gd name="T84" fmla="*/ 227 w 282"/>
                  <a:gd name="T85" fmla="*/ 348 h 389"/>
                  <a:gd name="T86" fmla="*/ 227 w 282"/>
                  <a:gd name="T87" fmla="*/ 374 h 389"/>
                  <a:gd name="T88" fmla="*/ 227 w 282"/>
                  <a:gd name="T89" fmla="*/ 348 h 389"/>
                  <a:gd name="T90" fmla="*/ 90 w 282"/>
                  <a:gd name="T91" fmla="*/ 243 h 389"/>
                  <a:gd name="T92" fmla="*/ 218 w 282"/>
                  <a:gd name="T93" fmla="*/ 232 h 389"/>
                  <a:gd name="T94" fmla="*/ 80 w 282"/>
                  <a:gd name="T95" fmla="*/ 348 h 389"/>
                  <a:gd name="T96" fmla="*/ 80 w 282"/>
                  <a:gd name="T97" fmla="*/ 374 h 389"/>
                  <a:gd name="T98" fmla="*/ 80 w 282"/>
                  <a:gd name="T99" fmla="*/ 348 h 389"/>
                  <a:gd name="T100" fmla="*/ 65 w 282"/>
                  <a:gd name="T101" fmla="*/ 165 h 389"/>
                  <a:gd name="T102" fmla="*/ 240 w 282"/>
                  <a:gd name="T103" fmla="*/ 179 h 389"/>
                  <a:gd name="T104" fmla="*/ 77 w 282"/>
                  <a:gd name="T105" fmla="*/ 198 h 389"/>
                  <a:gd name="T106" fmla="*/ 226 w 282"/>
                  <a:gd name="T107" fmla="*/ 213 h 389"/>
                  <a:gd name="T108" fmla="*/ 77 w 282"/>
                  <a:gd name="T109" fmla="*/ 19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2" h="389">
                    <a:moveTo>
                      <a:pt x="224" y="272"/>
                    </a:moveTo>
                    <a:cubicBezTo>
                      <a:pt x="229" y="272"/>
                      <a:pt x="235" y="268"/>
                      <a:pt x="237" y="263"/>
                    </a:cubicBezTo>
                    <a:cubicBezTo>
                      <a:pt x="280" y="156"/>
                      <a:pt x="280" y="156"/>
                      <a:pt x="280" y="156"/>
                    </a:cubicBezTo>
                    <a:cubicBezTo>
                      <a:pt x="282" y="152"/>
                      <a:pt x="281" y="147"/>
                      <a:pt x="278" y="143"/>
                    </a:cubicBezTo>
                    <a:cubicBezTo>
                      <a:pt x="276" y="139"/>
                      <a:pt x="271" y="137"/>
                      <a:pt x="267" y="137"/>
                    </a:cubicBezTo>
                    <a:cubicBezTo>
                      <a:pt x="250" y="137"/>
                      <a:pt x="250" y="137"/>
                      <a:pt x="250" y="137"/>
                    </a:cubicBezTo>
                    <a:cubicBezTo>
                      <a:pt x="251" y="134"/>
                      <a:pt x="252" y="132"/>
                      <a:pt x="252" y="129"/>
                    </a:cubicBezTo>
                    <a:cubicBezTo>
                      <a:pt x="254" y="121"/>
                      <a:pt x="253" y="114"/>
                      <a:pt x="250" y="108"/>
                    </a:cubicBezTo>
                    <a:cubicBezTo>
                      <a:pt x="246" y="101"/>
                      <a:pt x="241" y="96"/>
                      <a:pt x="233" y="91"/>
                    </a:cubicBezTo>
                    <a:cubicBezTo>
                      <a:pt x="229" y="89"/>
                      <a:pt x="224" y="86"/>
                      <a:pt x="220" y="84"/>
                    </a:cubicBezTo>
                    <a:cubicBezTo>
                      <a:pt x="216" y="81"/>
                      <a:pt x="211" y="79"/>
                      <a:pt x="207" y="77"/>
                    </a:cubicBezTo>
                    <a:cubicBezTo>
                      <a:pt x="203" y="75"/>
                      <a:pt x="199" y="73"/>
                      <a:pt x="196" y="71"/>
                    </a:cubicBezTo>
                    <a:cubicBezTo>
                      <a:pt x="193" y="69"/>
                      <a:pt x="190" y="67"/>
                      <a:pt x="187" y="65"/>
                    </a:cubicBezTo>
                    <a:cubicBezTo>
                      <a:pt x="185" y="63"/>
                      <a:pt x="183" y="61"/>
                      <a:pt x="182" y="59"/>
                    </a:cubicBezTo>
                    <a:cubicBezTo>
                      <a:pt x="181" y="57"/>
                      <a:pt x="181" y="54"/>
                      <a:pt x="181" y="51"/>
                    </a:cubicBezTo>
                    <a:cubicBezTo>
                      <a:pt x="182" y="50"/>
                      <a:pt x="183" y="48"/>
                      <a:pt x="185" y="46"/>
                    </a:cubicBezTo>
                    <a:cubicBezTo>
                      <a:pt x="187" y="44"/>
                      <a:pt x="189" y="43"/>
                      <a:pt x="192" y="42"/>
                    </a:cubicBezTo>
                    <a:cubicBezTo>
                      <a:pt x="195" y="41"/>
                      <a:pt x="198" y="41"/>
                      <a:pt x="201" y="41"/>
                    </a:cubicBezTo>
                    <a:cubicBezTo>
                      <a:pt x="205" y="41"/>
                      <a:pt x="209" y="42"/>
                      <a:pt x="213" y="43"/>
                    </a:cubicBezTo>
                    <a:cubicBezTo>
                      <a:pt x="221" y="45"/>
                      <a:pt x="227" y="47"/>
                      <a:pt x="232" y="50"/>
                    </a:cubicBezTo>
                    <a:cubicBezTo>
                      <a:pt x="236" y="52"/>
                      <a:pt x="240" y="55"/>
                      <a:pt x="243" y="58"/>
                    </a:cubicBezTo>
                    <a:cubicBezTo>
                      <a:pt x="244" y="58"/>
                      <a:pt x="245" y="59"/>
                      <a:pt x="246" y="60"/>
                    </a:cubicBezTo>
                    <a:cubicBezTo>
                      <a:pt x="247" y="60"/>
                      <a:pt x="248" y="60"/>
                      <a:pt x="249" y="61"/>
                    </a:cubicBezTo>
                    <a:cubicBezTo>
                      <a:pt x="252" y="61"/>
                      <a:pt x="254" y="61"/>
                      <a:pt x="257" y="60"/>
                    </a:cubicBezTo>
                    <a:cubicBezTo>
                      <a:pt x="259" y="59"/>
                      <a:pt x="260" y="58"/>
                      <a:pt x="261" y="55"/>
                    </a:cubicBezTo>
                    <a:cubicBezTo>
                      <a:pt x="261" y="53"/>
                      <a:pt x="261" y="50"/>
                      <a:pt x="260" y="47"/>
                    </a:cubicBezTo>
                    <a:cubicBezTo>
                      <a:pt x="258" y="44"/>
                      <a:pt x="256" y="41"/>
                      <a:pt x="252" y="38"/>
                    </a:cubicBezTo>
                    <a:cubicBezTo>
                      <a:pt x="249" y="35"/>
                      <a:pt x="244" y="32"/>
                      <a:pt x="238" y="29"/>
                    </a:cubicBezTo>
                    <a:cubicBezTo>
                      <a:pt x="234" y="27"/>
                      <a:pt x="229" y="26"/>
                      <a:pt x="223" y="24"/>
                    </a:cubicBezTo>
                    <a:cubicBezTo>
                      <a:pt x="226" y="12"/>
                      <a:pt x="226" y="12"/>
                      <a:pt x="226" y="12"/>
                    </a:cubicBezTo>
                    <a:cubicBezTo>
                      <a:pt x="227" y="7"/>
                      <a:pt x="225" y="3"/>
                      <a:pt x="220" y="2"/>
                    </a:cubicBezTo>
                    <a:cubicBezTo>
                      <a:pt x="216" y="0"/>
                      <a:pt x="211" y="3"/>
                      <a:pt x="210" y="8"/>
                    </a:cubicBezTo>
                    <a:cubicBezTo>
                      <a:pt x="207" y="20"/>
                      <a:pt x="207" y="20"/>
                      <a:pt x="207" y="20"/>
                    </a:cubicBezTo>
                    <a:cubicBezTo>
                      <a:pt x="202" y="20"/>
                      <a:pt x="198" y="19"/>
                      <a:pt x="194" y="19"/>
                    </a:cubicBezTo>
                    <a:cubicBezTo>
                      <a:pt x="187" y="19"/>
                      <a:pt x="181" y="20"/>
                      <a:pt x="175" y="22"/>
                    </a:cubicBezTo>
                    <a:cubicBezTo>
                      <a:pt x="169" y="24"/>
                      <a:pt x="164" y="27"/>
                      <a:pt x="160" y="31"/>
                    </a:cubicBezTo>
                    <a:cubicBezTo>
                      <a:pt x="156" y="35"/>
                      <a:pt x="154" y="40"/>
                      <a:pt x="152" y="45"/>
                    </a:cubicBezTo>
                    <a:cubicBezTo>
                      <a:pt x="151" y="51"/>
                      <a:pt x="151" y="55"/>
                      <a:pt x="152" y="60"/>
                    </a:cubicBezTo>
                    <a:cubicBezTo>
                      <a:pt x="152" y="64"/>
                      <a:pt x="154" y="68"/>
                      <a:pt x="157" y="71"/>
                    </a:cubicBezTo>
                    <a:cubicBezTo>
                      <a:pt x="159" y="75"/>
                      <a:pt x="162" y="78"/>
                      <a:pt x="166" y="81"/>
                    </a:cubicBezTo>
                    <a:cubicBezTo>
                      <a:pt x="170" y="84"/>
                      <a:pt x="174" y="86"/>
                      <a:pt x="179" y="89"/>
                    </a:cubicBezTo>
                    <a:cubicBezTo>
                      <a:pt x="184" y="92"/>
                      <a:pt x="189" y="94"/>
                      <a:pt x="195" y="97"/>
                    </a:cubicBezTo>
                    <a:cubicBezTo>
                      <a:pt x="200" y="99"/>
                      <a:pt x="205" y="102"/>
                      <a:pt x="211" y="105"/>
                    </a:cubicBezTo>
                    <a:cubicBezTo>
                      <a:pt x="216" y="108"/>
                      <a:pt x="219" y="111"/>
                      <a:pt x="221" y="115"/>
                    </a:cubicBezTo>
                    <a:cubicBezTo>
                      <a:pt x="223" y="118"/>
                      <a:pt x="224" y="121"/>
                      <a:pt x="223" y="125"/>
                    </a:cubicBezTo>
                    <a:cubicBezTo>
                      <a:pt x="222" y="128"/>
                      <a:pt x="221" y="131"/>
                      <a:pt x="218" y="133"/>
                    </a:cubicBezTo>
                    <a:cubicBezTo>
                      <a:pt x="217" y="135"/>
                      <a:pt x="215" y="136"/>
                      <a:pt x="212" y="137"/>
                    </a:cubicBezTo>
                    <a:cubicBezTo>
                      <a:pt x="187" y="137"/>
                      <a:pt x="187" y="137"/>
                      <a:pt x="187" y="137"/>
                    </a:cubicBezTo>
                    <a:cubicBezTo>
                      <a:pt x="183" y="135"/>
                      <a:pt x="179" y="134"/>
                      <a:pt x="175" y="132"/>
                    </a:cubicBezTo>
                    <a:cubicBezTo>
                      <a:pt x="170" y="130"/>
                      <a:pt x="166" y="127"/>
                      <a:pt x="162" y="125"/>
                    </a:cubicBezTo>
                    <a:cubicBezTo>
                      <a:pt x="159" y="122"/>
                      <a:pt x="155" y="120"/>
                      <a:pt x="153" y="118"/>
                    </a:cubicBezTo>
                    <a:cubicBezTo>
                      <a:pt x="150" y="116"/>
                      <a:pt x="148" y="115"/>
                      <a:pt x="146" y="114"/>
                    </a:cubicBezTo>
                    <a:cubicBezTo>
                      <a:pt x="143" y="114"/>
                      <a:pt x="140" y="114"/>
                      <a:pt x="138" y="115"/>
                    </a:cubicBezTo>
                    <a:cubicBezTo>
                      <a:pt x="136" y="116"/>
                      <a:pt x="134" y="118"/>
                      <a:pt x="134" y="121"/>
                    </a:cubicBezTo>
                    <a:cubicBezTo>
                      <a:pt x="133" y="124"/>
                      <a:pt x="134" y="127"/>
                      <a:pt x="136" y="131"/>
                    </a:cubicBezTo>
                    <a:cubicBezTo>
                      <a:pt x="137" y="133"/>
                      <a:pt x="139" y="135"/>
                      <a:pt x="141" y="137"/>
                    </a:cubicBezTo>
                    <a:cubicBezTo>
                      <a:pt x="53" y="137"/>
                      <a:pt x="53" y="137"/>
                      <a:pt x="53" y="137"/>
                    </a:cubicBezTo>
                    <a:cubicBezTo>
                      <a:pt x="48" y="124"/>
                      <a:pt x="42" y="114"/>
                      <a:pt x="38" y="108"/>
                    </a:cubicBezTo>
                    <a:cubicBezTo>
                      <a:pt x="29" y="98"/>
                      <a:pt x="14" y="92"/>
                      <a:pt x="0" y="89"/>
                    </a:cubicBezTo>
                    <a:cubicBezTo>
                      <a:pt x="0" y="118"/>
                      <a:pt x="0" y="118"/>
                      <a:pt x="0" y="118"/>
                    </a:cubicBezTo>
                    <a:cubicBezTo>
                      <a:pt x="7" y="121"/>
                      <a:pt x="13" y="123"/>
                      <a:pt x="16" y="127"/>
                    </a:cubicBezTo>
                    <a:cubicBezTo>
                      <a:pt x="29" y="143"/>
                      <a:pt x="61" y="239"/>
                      <a:pt x="62" y="251"/>
                    </a:cubicBezTo>
                    <a:cubicBezTo>
                      <a:pt x="62" y="258"/>
                      <a:pt x="50" y="284"/>
                      <a:pt x="37" y="307"/>
                    </a:cubicBezTo>
                    <a:cubicBezTo>
                      <a:pt x="34" y="312"/>
                      <a:pt x="34" y="317"/>
                      <a:pt x="37" y="322"/>
                    </a:cubicBezTo>
                    <a:cubicBezTo>
                      <a:pt x="39" y="326"/>
                      <a:pt x="44" y="329"/>
                      <a:pt x="49" y="329"/>
                    </a:cubicBezTo>
                    <a:cubicBezTo>
                      <a:pt x="71" y="329"/>
                      <a:pt x="71" y="329"/>
                      <a:pt x="71" y="329"/>
                    </a:cubicBezTo>
                    <a:cubicBezTo>
                      <a:pt x="71" y="336"/>
                      <a:pt x="71" y="336"/>
                      <a:pt x="71" y="336"/>
                    </a:cubicBezTo>
                    <a:cubicBezTo>
                      <a:pt x="60" y="340"/>
                      <a:pt x="53" y="350"/>
                      <a:pt x="53" y="361"/>
                    </a:cubicBezTo>
                    <a:cubicBezTo>
                      <a:pt x="53" y="376"/>
                      <a:pt x="65" y="389"/>
                      <a:pt x="80" y="389"/>
                    </a:cubicBezTo>
                    <a:cubicBezTo>
                      <a:pt x="95" y="389"/>
                      <a:pt x="108" y="376"/>
                      <a:pt x="108" y="361"/>
                    </a:cubicBezTo>
                    <a:cubicBezTo>
                      <a:pt x="108" y="350"/>
                      <a:pt x="100" y="340"/>
                      <a:pt x="90" y="336"/>
                    </a:cubicBezTo>
                    <a:cubicBezTo>
                      <a:pt x="90" y="329"/>
                      <a:pt x="90" y="329"/>
                      <a:pt x="90" y="329"/>
                    </a:cubicBezTo>
                    <a:cubicBezTo>
                      <a:pt x="217" y="329"/>
                      <a:pt x="217" y="329"/>
                      <a:pt x="217" y="329"/>
                    </a:cubicBezTo>
                    <a:cubicBezTo>
                      <a:pt x="217" y="336"/>
                      <a:pt x="217" y="336"/>
                      <a:pt x="217" y="336"/>
                    </a:cubicBezTo>
                    <a:cubicBezTo>
                      <a:pt x="207" y="340"/>
                      <a:pt x="200" y="350"/>
                      <a:pt x="200" y="361"/>
                    </a:cubicBezTo>
                    <a:cubicBezTo>
                      <a:pt x="200" y="376"/>
                      <a:pt x="212" y="389"/>
                      <a:pt x="227" y="389"/>
                    </a:cubicBezTo>
                    <a:cubicBezTo>
                      <a:pt x="242" y="389"/>
                      <a:pt x="254" y="376"/>
                      <a:pt x="254" y="361"/>
                    </a:cubicBezTo>
                    <a:cubicBezTo>
                      <a:pt x="254" y="350"/>
                      <a:pt x="247" y="340"/>
                      <a:pt x="236" y="336"/>
                    </a:cubicBezTo>
                    <a:cubicBezTo>
                      <a:pt x="236" y="329"/>
                      <a:pt x="236" y="329"/>
                      <a:pt x="236" y="329"/>
                    </a:cubicBezTo>
                    <a:cubicBezTo>
                      <a:pt x="264" y="329"/>
                      <a:pt x="264" y="329"/>
                      <a:pt x="264" y="329"/>
                    </a:cubicBezTo>
                    <a:cubicBezTo>
                      <a:pt x="272" y="329"/>
                      <a:pt x="278" y="322"/>
                      <a:pt x="278" y="314"/>
                    </a:cubicBezTo>
                    <a:cubicBezTo>
                      <a:pt x="278" y="307"/>
                      <a:pt x="272" y="300"/>
                      <a:pt x="264" y="300"/>
                    </a:cubicBezTo>
                    <a:cubicBezTo>
                      <a:pt x="73" y="300"/>
                      <a:pt x="73" y="300"/>
                      <a:pt x="73" y="300"/>
                    </a:cubicBezTo>
                    <a:cubicBezTo>
                      <a:pt x="78" y="291"/>
                      <a:pt x="83" y="281"/>
                      <a:pt x="86" y="272"/>
                    </a:cubicBezTo>
                    <a:lnTo>
                      <a:pt x="224" y="272"/>
                    </a:lnTo>
                    <a:close/>
                    <a:moveTo>
                      <a:pt x="227" y="348"/>
                    </a:moveTo>
                    <a:cubicBezTo>
                      <a:pt x="234" y="348"/>
                      <a:pt x="240" y="354"/>
                      <a:pt x="240" y="361"/>
                    </a:cubicBezTo>
                    <a:cubicBezTo>
                      <a:pt x="240" y="368"/>
                      <a:pt x="234" y="374"/>
                      <a:pt x="227" y="374"/>
                    </a:cubicBezTo>
                    <a:cubicBezTo>
                      <a:pt x="220" y="374"/>
                      <a:pt x="214" y="368"/>
                      <a:pt x="214" y="361"/>
                    </a:cubicBezTo>
                    <a:cubicBezTo>
                      <a:pt x="214" y="354"/>
                      <a:pt x="220" y="348"/>
                      <a:pt x="227" y="348"/>
                    </a:cubicBezTo>
                    <a:close/>
                    <a:moveTo>
                      <a:pt x="214" y="243"/>
                    </a:moveTo>
                    <a:cubicBezTo>
                      <a:pt x="90" y="243"/>
                      <a:pt x="90" y="243"/>
                      <a:pt x="90" y="243"/>
                    </a:cubicBezTo>
                    <a:cubicBezTo>
                      <a:pt x="89" y="240"/>
                      <a:pt x="88" y="236"/>
                      <a:pt x="87" y="232"/>
                    </a:cubicBezTo>
                    <a:cubicBezTo>
                      <a:pt x="218" y="232"/>
                      <a:pt x="218" y="232"/>
                      <a:pt x="218" y="232"/>
                    </a:cubicBezTo>
                    <a:lnTo>
                      <a:pt x="214" y="243"/>
                    </a:lnTo>
                    <a:close/>
                    <a:moveTo>
                      <a:pt x="80" y="348"/>
                    </a:moveTo>
                    <a:cubicBezTo>
                      <a:pt x="87" y="348"/>
                      <a:pt x="93" y="354"/>
                      <a:pt x="93" y="361"/>
                    </a:cubicBezTo>
                    <a:cubicBezTo>
                      <a:pt x="93" y="368"/>
                      <a:pt x="87" y="374"/>
                      <a:pt x="80" y="374"/>
                    </a:cubicBezTo>
                    <a:cubicBezTo>
                      <a:pt x="73" y="374"/>
                      <a:pt x="67" y="368"/>
                      <a:pt x="67" y="361"/>
                    </a:cubicBezTo>
                    <a:cubicBezTo>
                      <a:pt x="67" y="354"/>
                      <a:pt x="73" y="348"/>
                      <a:pt x="80" y="348"/>
                    </a:cubicBezTo>
                    <a:close/>
                    <a:moveTo>
                      <a:pt x="70" y="179"/>
                    </a:moveTo>
                    <a:cubicBezTo>
                      <a:pt x="69" y="175"/>
                      <a:pt x="67" y="170"/>
                      <a:pt x="65" y="165"/>
                    </a:cubicBezTo>
                    <a:cubicBezTo>
                      <a:pt x="245" y="165"/>
                      <a:pt x="245" y="165"/>
                      <a:pt x="245" y="165"/>
                    </a:cubicBezTo>
                    <a:cubicBezTo>
                      <a:pt x="240" y="179"/>
                      <a:pt x="240" y="179"/>
                      <a:pt x="240" y="179"/>
                    </a:cubicBezTo>
                    <a:lnTo>
                      <a:pt x="70" y="179"/>
                    </a:lnTo>
                    <a:close/>
                    <a:moveTo>
                      <a:pt x="77" y="198"/>
                    </a:moveTo>
                    <a:cubicBezTo>
                      <a:pt x="232" y="198"/>
                      <a:pt x="232" y="198"/>
                      <a:pt x="232" y="198"/>
                    </a:cubicBezTo>
                    <a:cubicBezTo>
                      <a:pt x="226" y="213"/>
                      <a:pt x="226" y="213"/>
                      <a:pt x="226" y="213"/>
                    </a:cubicBezTo>
                    <a:cubicBezTo>
                      <a:pt x="82" y="213"/>
                      <a:pt x="82" y="213"/>
                      <a:pt x="82" y="213"/>
                    </a:cubicBezTo>
                    <a:cubicBezTo>
                      <a:pt x="80" y="208"/>
                      <a:pt x="79" y="203"/>
                      <a:pt x="77"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6096000" y="3709220"/>
              <a:ext cx="4368800" cy="2032681"/>
              <a:chOff x="6096000" y="3709220"/>
              <a:chExt cx="4368800" cy="2032681"/>
            </a:xfrm>
          </p:grpSpPr>
          <p:sp>
            <p:nvSpPr>
              <p:cNvPr id="7" name="矩形 6"/>
              <p:cNvSpPr/>
              <p:nvPr/>
            </p:nvSpPr>
            <p:spPr>
              <a:xfrm>
                <a:off x="6096000" y="3709220"/>
                <a:ext cx="4368800" cy="2032681"/>
              </a:xfrm>
              <a:prstGeom prst="rect">
                <a:avLst/>
              </a:prstGeom>
              <a:solidFill>
                <a:schemeClr val="accent5">
                  <a:lumMod val="75000"/>
                  <a:alpha val="84000"/>
                </a:schemeClr>
              </a:solidFill>
              <a:ln>
                <a:noFill/>
              </a:ln>
              <a:effectLst>
                <a:innerShdw blurRad="825500" dist="279400" dir="135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6336886" y="3788899"/>
                <a:ext cx="4127733" cy="1903095"/>
                <a:chOff x="619069" y="918315"/>
                <a:chExt cx="4127733" cy="1903095"/>
              </a:xfrm>
            </p:grpSpPr>
            <p:sp>
              <p:nvSpPr>
                <p:cNvPr id="18" name="文本框 17"/>
                <p:cNvSpPr txBox="1"/>
                <p:nvPr/>
              </p:nvSpPr>
              <p:spPr>
                <a:xfrm>
                  <a:off x="2421432" y="918315"/>
                  <a:ext cx="2325370" cy="460375"/>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400" b="1" i="1" u="sng" dirty="0">
                      <a:solidFill>
                        <a:schemeClr val="bg1"/>
                      </a:solidFill>
                      <a:latin typeface="方正正黑简体" panose="02000000000000000000" pitchFamily="2" charset="-122"/>
                      <a:ea typeface="方正正黑简体" panose="02000000000000000000" pitchFamily="2" charset="-122"/>
                    </a:rPr>
                    <a:t>三项活动促和谐</a:t>
                  </a:r>
                  <a:endParaRPr lang="zh-CN" altLang="en-US" sz="2400" b="1" i="1" u="sng" dirty="0">
                    <a:solidFill>
                      <a:schemeClr val="bg1"/>
                    </a:solidFill>
                    <a:latin typeface="方正正黑简体" panose="02000000000000000000" pitchFamily="2" charset="-122"/>
                    <a:ea typeface="方正正黑简体" panose="02000000000000000000" pitchFamily="2" charset="-122"/>
                  </a:endParaRPr>
                </a:p>
              </p:txBody>
            </p:sp>
            <p:sp>
              <p:nvSpPr>
                <p:cNvPr id="19" name="矩形 18"/>
                <p:cNvSpPr/>
                <p:nvPr/>
              </p:nvSpPr>
              <p:spPr>
                <a:xfrm>
                  <a:off x="619069" y="1345035"/>
                  <a:ext cx="4017645" cy="1476375"/>
                </a:xfrm>
                <a:prstGeom prst="rect">
                  <a:avLst/>
                </a:prstGeom>
              </p:spPr>
              <p:txBody>
                <a:bodyPr wrap="square">
                  <a:spAutoFit/>
                </a:bodyPr>
                <a:lstStyle/>
                <a:p>
                  <a:pPr marL="342900" indent="-342900" fontAlgn="auto">
                    <a:lnSpc>
                      <a:spcPct val="150000"/>
                    </a:lnSpc>
                    <a:buClr>
                      <a:srgbClr val="FF0000"/>
                    </a:buClr>
                    <a:buFont typeface="Wingdings" panose="05000000000000000000" charset="0"/>
                    <a:buChar char="l"/>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电话</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民调</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的常态化</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FF0000"/>
                    </a:buClr>
                    <a:buFont typeface="Wingdings" panose="05000000000000000000" charset="0"/>
                    <a:buChar char="l"/>
                  </a:pP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巷内无生人</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：新邻居</a:t>
                  </a: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sym typeface="+mn-ea"/>
                    </a:rPr>
                    <a:t>邻里</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FF0000"/>
                    </a:buClr>
                    <a:buFont typeface="Wingdings" panose="05000000000000000000" charset="0"/>
                    <a:buChar char="l"/>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社区今天我当家</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42" name="组合 41"/>
          <p:cNvGrpSpPr/>
          <p:nvPr/>
        </p:nvGrpSpPr>
        <p:grpSpPr>
          <a:xfrm>
            <a:off x="3600785" y="3755204"/>
            <a:ext cx="3227551" cy="1903095"/>
            <a:chOff x="3057860" y="3680274"/>
            <a:chExt cx="3227551" cy="1903095"/>
          </a:xfrm>
        </p:grpSpPr>
        <p:grpSp>
          <p:nvGrpSpPr>
            <p:cNvPr id="41" name="组合 40"/>
            <p:cNvGrpSpPr/>
            <p:nvPr/>
          </p:nvGrpSpPr>
          <p:grpSpPr>
            <a:xfrm>
              <a:off x="5132388" y="3917950"/>
              <a:ext cx="704850" cy="712788"/>
              <a:chOff x="5132388" y="3917950"/>
              <a:chExt cx="704850" cy="712788"/>
            </a:xfrm>
            <a:solidFill>
              <a:schemeClr val="accent5">
                <a:lumMod val="50000"/>
              </a:schemeClr>
            </a:solidFill>
          </p:grpSpPr>
          <p:sp>
            <p:nvSpPr>
              <p:cNvPr id="37" name="Oval 10"/>
              <p:cNvSpPr>
                <a:spLocks noChangeArrowheads="1"/>
              </p:cNvSpPr>
              <p:nvPr/>
            </p:nvSpPr>
            <p:spPr bwMode="auto">
              <a:xfrm>
                <a:off x="5588000" y="4105275"/>
                <a:ext cx="106363" cy="1063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
              <p:cNvSpPr/>
              <p:nvPr/>
            </p:nvSpPr>
            <p:spPr bwMode="auto">
              <a:xfrm>
                <a:off x="5534025" y="4238625"/>
                <a:ext cx="214313" cy="392113"/>
              </a:xfrm>
              <a:custGeom>
                <a:avLst/>
                <a:gdLst>
                  <a:gd name="T0" fmla="*/ 19 w 24"/>
                  <a:gd name="T1" fmla="*/ 0 h 44"/>
                  <a:gd name="T2" fmla="*/ 17 w 24"/>
                  <a:gd name="T3" fmla="*/ 0 h 44"/>
                  <a:gd name="T4" fmla="*/ 12 w 24"/>
                  <a:gd name="T5" fmla="*/ 5 h 44"/>
                  <a:gd name="T6" fmla="*/ 7 w 24"/>
                  <a:gd name="T7" fmla="*/ 0 h 44"/>
                  <a:gd name="T8" fmla="*/ 5 w 24"/>
                  <a:gd name="T9" fmla="*/ 0 h 44"/>
                  <a:gd name="T10" fmla="*/ 0 w 24"/>
                  <a:gd name="T11" fmla="*/ 5 h 44"/>
                  <a:gd name="T12" fmla="*/ 0 w 24"/>
                  <a:gd name="T13" fmla="*/ 16 h 44"/>
                  <a:gd name="T14" fmla="*/ 5 w 24"/>
                  <a:gd name="T15" fmla="*/ 21 h 44"/>
                  <a:gd name="T16" fmla="*/ 5 w 24"/>
                  <a:gd name="T17" fmla="*/ 21 h 44"/>
                  <a:gd name="T18" fmla="*/ 5 w 24"/>
                  <a:gd name="T19" fmla="*/ 22 h 44"/>
                  <a:gd name="T20" fmla="*/ 5 w 24"/>
                  <a:gd name="T21" fmla="*/ 40 h 44"/>
                  <a:gd name="T22" fmla="*/ 8 w 24"/>
                  <a:gd name="T23" fmla="*/ 44 h 44"/>
                  <a:gd name="T24" fmla="*/ 12 w 24"/>
                  <a:gd name="T25" fmla="*/ 40 h 44"/>
                  <a:gd name="T26" fmla="*/ 16 w 24"/>
                  <a:gd name="T27" fmla="*/ 44 h 44"/>
                  <a:gd name="T28" fmla="*/ 19 w 24"/>
                  <a:gd name="T29" fmla="*/ 40 h 44"/>
                  <a:gd name="T30" fmla="*/ 19 w 24"/>
                  <a:gd name="T31" fmla="*/ 22 h 44"/>
                  <a:gd name="T32" fmla="*/ 19 w 24"/>
                  <a:gd name="T33" fmla="*/ 21 h 44"/>
                  <a:gd name="T34" fmla="*/ 19 w 24"/>
                  <a:gd name="T35" fmla="*/ 21 h 44"/>
                  <a:gd name="T36" fmla="*/ 24 w 24"/>
                  <a:gd name="T37" fmla="*/ 16 h 44"/>
                  <a:gd name="T38" fmla="*/ 24 w 24"/>
                  <a:gd name="T39" fmla="*/ 5 h 44"/>
                  <a:gd name="T40" fmla="*/ 19 w 24"/>
                  <a:gd name="T4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4">
                    <a:moveTo>
                      <a:pt x="19" y="0"/>
                    </a:moveTo>
                    <a:cubicBezTo>
                      <a:pt x="17" y="0"/>
                      <a:pt x="17" y="0"/>
                      <a:pt x="17" y="0"/>
                    </a:cubicBezTo>
                    <a:cubicBezTo>
                      <a:pt x="12" y="5"/>
                      <a:pt x="12" y="5"/>
                      <a:pt x="12" y="5"/>
                    </a:cubicBezTo>
                    <a:cubicBezTo>
                      <a:pt x="7" y="0"/>
                      <a:pt x="7" y="0"/>
                      <a:pt x="7" y="0"/>
                    </a:cubicBezTo>
                    <a:cubicBezTo>
                      <a:pt x="5" y="0"/>
                      <a:pt x="5" y="0"/>
                      <a:pt x="5" y="0"/>
                    </a:cubicBezTo>
                    <a:cubicBezTo>
                      <a:pt x="2" y="0"/>
                      <a:pt x="0" y="2"/>
                      <a:pt x="0" y="5"/>
                    </a:cubicBezTo>
                    <a:cubicBezTo>
                      <a:pt x="0" y="16"/>
                      <a:pt x="0" y="16"/>
                      <a:pt x="0" y="16"/>
                    </a:cubicBezTo>
                    <a:cubicBezTo>
                      <a:pt x="0" y="19"/>
                      <a:pt x="2" y="21"/>
                      <a:pt x="5" y="21"/>
                    </a:cubicBezTo>
                    <a:cubicBezTo>
                      <a:pt x="5" y="21"/>
                      <a:pt x="5" y="21"/>
                      <a:pt x="5" y="21"/>
                    </a:cubicBezTo>
                    <a:cubicBezTo>
                      <a:pt x="5" y="21"/>
                      <a:pt x="5" y="22"/>
                      <a:pt x="5" y="22"/>
                    </a:cubicBezTo>
                    <a:cubicBezTo>
                      <a:pt x="5" y="40"/>
                      <a:pt x="5" y="40"/>
                      <a:pt x="5" y="40"/>
                    </a:cubicBezTo>
                    <a:cubicBezTo>
                      <a:pt x="5" y="42"/>
                      <a:pt x="6" y="44"/>
                      <a:pt x="8" y="44"/>
                    </a:cubicBezTo>
                    <a:cubicBezTo>
                      <a:pt x="10" y="44"/>
                      <a:pt x="12" y="42"/>
                      <a:pt x="12" y="40"/>
                    </a:cubicBezTo>
                    <a:cubicBezTo>
                      <a:pt x="12" y="42"/>
                      <a:pt x="14" y="44"/>
                      <a:pt x="16" y="44"/>
                    </a:cubicBezTo>
                    <a:cubicBezTo>
                      <a:pt x="18" y="44"/>
                      <a:pt x="19" y="42"/>
                      <a:pt x="19" y="40"/>
                    </a:cubicBezTo>
                    <a:cubicBezTo>
                      <a:pt x="19" y="22"/>
                      <a:pt x="19" y="22"/>
                      <a:pt x="19" y="22"/>
                    </a:cubicBezTo>
                    <a:cubicBezTo>
                      <a:pt x="19" y="22"/>
                      <a:pt x="19" y="21"/>
                      <a:pt x="19" y="21"/>
                    </a:cubicBezTo>
                    <a:cubicBezTo>
                      <a:pt x="19" y="21"/>
                      <a:pt x="19" y="21"/>
                      <a:pt x="19" y="21"/>
                    </a:cubicBezTo>
                    <a:cubicBezTo>
                      <a:pt x="22" y="21"/>
                      <a:pt x="24" y="19"/>
                      <a:pt x="24" y="16"/>
                    </a:cubicBezTo>
                    <a:cubicBezTo>
                      <a:pt x="24" y="5"/>
                      <a:pt x="24" y="5"/>
                      <a:pt x="24" y="5"/>
                    </a:cubicBezTo>
                    <a:cubicBezTo>
                      <a:pt x="24" y="2"/>
                      <a:pt x="22"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2"/>
              <p:cNvSpPr>
                <a:spLocks noEditPoints="1"/>
              </p:cNvSpPr>
              <p:nvPr/>
            </p:nvSpPr>
            <p:spPr bwMode="auto">
              <a:xfrm>
                <a:off x="5132388" y="3979863"/>
                <a:ext cx="366713" cy="642938"/>
              </a:xfrm>
              <a:custGeom>
                <a:avLst/>
                <a:gdLst>
                  <a:gd name="T0" fmla="*/ 41 w 41"/>
                  <a:gd name="T1" fmla="*/ 36 h 72"/>
                  <a:gd name="T2" fmla="*/ 38 w 41"/>
                  <a:gd name="T3" fmla="*/ 32 h 72"/>
                  <a:gd name="T4" fmla="*/ 38 w 41"/>
                  <a:gd name="T5" fmla="*/ 5 h 72"/>
                  <a:gd name="T6" fmla="*/ 38 w 41"/>
                  <a:gd name="T7" fmla="*/ 2 h 72"/>
                  <a:gd name="T8" fmla="*/ 38 w 41"/>
                  <a:gd name="T9" fmla="*/ 0 h 72"/>
                  <a:gd name="T10" fmla="*/ 36 w 41"/>
                  <a:gd name="T11" fmla="*/ 0 h 72"/>
                  <a:gd name="T12" fmla="*/ 0 w 41"/>
                  <a:gd name="T13" fmla="*/ 36 h 72"/>
                  <a:gd name="T14" fmla="*/ 3 w 41"/>
                  <a:gd name="T15" fmla="*/ 50 h 72"/>
                  <a:gd name="T16" fmla="*/ 1 w 41"/>
                  <a:gd name="T17" fmla="*/ 53 h 72"/>
                  <a:gd name="T18" fmla="*/ 7 w 41"/>
                  <a:gd name="T19" fmla="*/ 59 h 72"/>
                  <a:gd name="T20" fmla="*/ 8 w 41"/>
                  <a:gd name="T21" fmla="*/ 59 h 72"/>
                  <a:gd name="T22" fmla="*/ 36 w 41"/>
                  <a:gd name="T23" fmla="*/ 72 h 72"/>
                  <a:gd name="T24" fmla="*/ 38 w 41"/>
                  <a:gd name="T25" fmla="*/ 72 h 72"/>
                  <a:gd name="T26" fmla="*/ 38 w 41"/>
                  <a:gd name="T27" fmla="*/ 70 h 72"/>
                  <a:gd name="T28" fmla="*/ 38 w 41"/>
                  <a:gd name="T29" fmla="*/ 67 h 72"/>
                  <a:gd name="T30" fmla="*/ 38 w 41"/>
                  <a:gd name="T31" fmla="*/ 41 h 72"/>
                  <a:gd name="T32" fmla="*/ 41 w 41"/>
                  <a:gd name="T33" fmla="*/ 36 h 72"/>
                  <a:gd name="T34" fmla="*/ 11 w 41"/>
                  <a:gd name="T35" fmla="*/ 50 h 72"/>
                  <a:gd name="T36" fmla="*/ 7 w 41"/>
                  <a:gd name="T37" fmla="*/ 48 h 72"/>
                  <a:gd name="T38" fmla="*/ 7 w 41"/>
                  <a:gd name="T39" fmla="*/ 48 h 72"/>
                  <a:gd name="T40" fmla="*/ 5 w 41"/>
                  <a:gd name="T41" fmla="*/ 38 h 72"/>
                  <a:gd name="T42" fmla="*/ 15 w 41"/>
                  <a:gd name="T43" fmla="*/ 38 h 72"/>
                  <a:gd name="T44" fmla="*/ 17 w 41"/>
                  <a:gd name="T45" fmla="*/ 50 h 72"/>
                  <a:gd name="T46" fmla="*/ 11 w 41"/>
                  <a:gd name="T47" fmla="*/ 50 h 72"/>
                  <a:gd name="T48" fmla="*/ 16 w 41"/>
                  <a:gd name="T49" fmla="*/ 22 h 72"/>
                  <a:gd name="T50" fmla="*/ 17 w 41"/>
                  <a:gd name="T51" fmla="*/ 23 h 72"/>
                  <a:gd name="T52" fmla="*/ 15 w 41"/>
                  <a:gd name="T53" fmla="*/ 33 h 72"/>
                  <a:gd name="T54" fmla="*/ 5 w 41"/>
                  <a:gd name="T55" fmla="*/ 33 h 72"/>
                  <a:gd name="T56" fmla="*/ 8 w 41"/>
                  <a:gd name="T57" fmla="*/ 22 h 72"/>
                  <a:gd name="T58" fmla="*/ 16 w 41"/>
                  <a:gd name="T59" fmla="*/ 22 h 72"/>
                  <a:gd name="T60" fmla="*/ 34 w 41"/>
                  <a:gd name="T61" fmla="*/ 22 h 72"/>
                  <a:gd name="T62" fmla="*/ 34 w 41"/>
                  <a:gd name="T63" fmla="*/ 31 h 72"/>
                  <a:gd name="T64" fmla="*/ 31 w 41"/>
                  <a:gd name="T65" fmla="*/ 33 h 72"/>
                  <a:gd name="T66" fmla="*/ 19 w 41"/>
                  <a:gd name="T67" fmla="*/ 33 h 72"/>
                  <a:gd name="T68" fmla="*/ 21 w 41"/>
                  <a:gd name="T69" fmla="*/ 25 h 72"/>
                  <a:gd name="T70" fmla="*/ 26 w 41"/>
                  <a:gd name="T71" fmla="*/ 22 h 72"/>
                  <a:gd name="T72" fmla="*/ 34 w 41"/>
                  <a:gd name="T73" fmla="*/ 22 h 72"/>
                  <a:gd name="T74" fmla="*/ 19 w 41"/>
                  <a:gd name="T75" fmla="*/ 38 h 72"/>
                  <a:gd name="T76" fmla="*/ 30 w 41"/>
                  <a:gd name="T77" fmla="*/ 38 h 72"/>
                  <a:gd name="T78" fmla="*/ 34 w 41"/>
                  <a:gd name="T79" fmla="*/ 41 h 72"/>
                  <a:gd name="T80" fmla="*/ 34 w 41"/>
                  <a:gd name="T81" fmla="*/ 50 h 72"/>
                  <a:gd name="T82" fmla="*/ 22 w 41"/>
                  <a:gd name="T83" fmla="*/ 50 h 72"/>
                  <a:gd name="T84" fmla="*/ 19 w 41"/>
                  <a:gd name="T85" fmla="*/ 38 h 72"/>
                  <a:gd name="T86" fmla="*/ 34 w 41"/>
                  <a:gd name="T87" fmla="*/ 8 h 72"/>
                  <a:gd name="T88" fmla="*/ 34 w 41"/>
                  <a:gd name="T89" fmla="*/ 17 h 72"/>
                  <a:gd name="T90" fmla="*/ 26 w 41"/>
                  <a:gd name="T91" fmla="*/ 17 h 72"/>
                  <a:gd name="T92" fmla="*/ 25 w 41"/>
                  <a:gd name="T93" fmla="*/ 16 h 72"/>
                  <a:gd name="T94" fmla="*/ 34 w 41"/>
                  <a:gd name="T95" fmla="*/ 8 h 72"/>
                  <a:gd name="T96" fmla="*/ 30 w 41"/>
                  <a:gd name="T97" fmla="*/ 5 h 72"/>
                  <a:gd name="T98" fmla="*/ 22 w 41"/>
                  <a:gd name="T99" fmla="*/ 14 h 72"/>
                  <a:gd name="T100" fmla="*/ 21 w 41"/>
                  <a:gd name="T101" fmla="*/ 14 h 72"/>
                  <a:gd name="T102" fmla="*/ 16 w 41"/>
                  <a:gd name="T103" fmla="*/ 17 h 72"/>
                  <a:gd name="T104" fmla="*/ 11 w 41"/>
                  <a:gd name="T105" fmla="*/ 17 h 72"/>
                  <a:gd name="T106" fmla="*/ 30 w 41"/>
                  <a:gd name="T107" fmla="*/ 5 h 72"/>
                  <a:gd name="T108" fmla="*/ 12 w 41"/>
                  <a:gd name="T109" fmla="*/ 56 h 72"/>
                  <a:gd name="T110" fmla="*/ 12 w 41"/>
                  <a:gd name="T111" fmla="*/ 55 h 72"/>
                  <a:gd name="T112" fmla="*/ 19 w 41"/>
                  <a:gd name="T113" fmla="*/ 55 h 72"/>
                  <a:gd name="T114" fmla="*/ 30 w 41"/>
                  <a:gd name="T115" fmla="*/ 67 h 72"/>
                  <a:gd name="T116" fmla="*/ 12 w 41"/>
                  <a:gd name="T117" fmla="*/ 56 h 72"/>
                  <a:gd name="T118" fmla="*/ 25 w 41"/>
                  <a:gd name="T119" fmla="*/ 55 h 72"/>
                  <a:gd name="T120" fmla="*/ 34 w 41"/>
                  <a:gd name="T121" fmla="*/ 55 h 72"/>
                  <a:gd name="T122" fmla="*/ 34 w 41"/>
                  <a:gd name="T123" fmla="*/ 65 h 72"/>
                  <a:gd name="T124" fmla="*/ 25 w 41"/>
                  <a:gd name="T125" fmla="*/ 5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72">
                    <a:moveTo>
                      <a:pt x="41" y="36"/>
                    </a:moveTo>
                    <a:cubicBezTo>
                      <a:pt x="41" y="34"/>
                      <a:pt x="40" y="33"/>
                      <a:pt x="38" y="32"/>
                    </a:cubicBezTo>
                    <a:cubicBezTo>
                      <a:pt x="38" y="5"/>
                      <a:pt x="38" y="5"/>
                      <a:pt x="38" y="5"/>
                    </a:cubicBezTo>
                    <a:cubicBezTo>
                      <a:pt x="38" y="2"/>
                      <a:pt x="38" y="2"/>
                      <a:pt x="38" y="2"/>
                    </a:cubicBezTo>
                    <a:cubicBezTo>
                      <a:pt x="38" y="0"/>
                      <a:pt x="38" y="0"/>
                      <a:pt x="38" y="0"/>
                    </a:cubicBezTo>
                    <a:cubicBezTo>
                      <a:pt x="36" y="0"/>
                      <a:pt x="36" y="0"/>
                      <a:pt x="36" y="0"/>
                    </a:cubicBezTo>
                    <a:cubicBezTo>
                      <a:pt x="16" y="0"/>
                      <a:pt x="0" y="16"/>
                      <a:pt x="0" y="36"/>
                    </a:cubicBezTo>
                    <a:cubicBezTo>
                      <a:pt x="0" y="41"/>
                      <a:pt x="1" y="46"/>
                      <a:pt x="3" y="50"/>
                    </a:cubicBezTo>
                    <a:cubicBezTo>
                      <a:pt x="2" y="51"/>
                      <a:pt x="1" y="52"/>
                      <a:pt x="1" y="53"/>
                    </a:cubicBezTo>
                    <a:cubicBezTo>
                      <a:pt x="1" y="56"/>
                      <a:pt x="4" y="59"/>
                      <a:pt x="7" y="59"/>
                    </a:cubicBezTo>
                    <a:cubicBezTo>
                      <a:pt x="7" y="59"/>
                      <a:pt x="7" y="59"/>
                      <a:pt x="8" y="59"/>
                    </a:cubicBezTo>
                    <a:cubicBezTo>
                      <a:pt x="14" y="67"/>
                      <a:pt x="25" y="72"/>
                      <a:pt x="36" y="72"/>
                    </a:cubicBezTo>
                    <a:cubicBezTo>
                      <a:pt x="38" y="72"/>
                      <a:pt x="38" y="72"/>
                      <a:pt x="38" y="72"/>
                    </a:cubicBezTo>
                    <a:cubicBezTo>
                      <a:pt x="38" y="70"/>
                      <a:pt x="38" y="70"/>
                      <a:pt x="38" y="70"/>
                    </a:cubicBezTo>
                    <a:cubicBezTo>
                      <a:pt x="38" y="67"/>
                      <a:pt x="38" y="67"/>
                      <a:pt x="38" y="67"/>
                    </a:cubicBezTo>
                    <a:cubicBezTo>
                      <a:pt x="38" y="41"/>
                      <a:pt x="38" y="41"/>
                      <a:pt x="38" y="41"/>
                    </a:cubicBezTo>
                    <a:cubicBezTo>
                      <a:pt x="40" y="40"/>
                      <a:pt x="41" y="38"/>
                      <a:pt x="41" y="36"/>
                    </a:cubicBezTo>
                    <a:close/>
                    <a:moveTo>
                      <a:pt x="11" y="50"/>
                    </a:moveTo>
                    <a:cubicBezTo>
                      <a:pt x="10" y="49"/>
                      <a:pt x="9" y="48"/>
                      <a:pt x="7" y="48"/>
                    </a:cubicBezTo>
                    <a:cubicBezTo>
                      <a:pt x="7" y="48"/>
                      <a:pt x="7" y="48"/>
                      <a:pt x="7" y="48"/>
                    </a:cubicBezTo>
                    <a:cubicBezTo>
                      <a:pt x="5" y="45"/>
                      <a:pt x="5" y="41"/>
                      <a:pt x="5" y="38"/>
                    </a:cubicBezTo>
                    <a:cubicBezTo>
                      <a:pt x="15" y="38"/>
                      <a:pt x="15" y="38"/>
                      <a:pt x="15" y="38"/>
                    </a:cubicBezTo>
                    <a:cubicBezTo>
                      <a:pt x="15" y="42"/>
                      <a:pt x="16" y="46"/>
                      <a:pt x="17" y="50"/>
                    </a:cubicBezTo>
                    <a:lnTo>
                      <a:pt x="11" y="50"/>
                    </a:lnTo>
                    <a:close/>
                    <a:moveTo>
                      <a:pt x="16" y="22"/>
                    </a:moveTo>
                    <a:cubicBezTo>
                      <a:pt x="17" y="22"/>
                      <a:pt x="17" y="23"/>
                      <a:pt x="17" y="23"/>
                    </a:cubicBezTo>
                    <a:cubicBezTo>
                      <a:pt x="16" y="26"/>
                      <a:pt x="15" y="30"/>
                      <a:pt x="15" y="33"/>
                    </a:cubicBezTo>
                    <a:cubicBezTo>
                      <a:pt x="5" y="33"/>
                      <a:pt x="5" y="33"/>
                      <a:pt x="5" y="33"/>
                    </a:cubicBezTo>
                    <a:cubicBezTo>
                      <a:pt x="5" y="29"/>
                      <a:pt x="6" y="25"/>
                      <a:pt x="8" y="22"/>
                    </a:cubicBezTo>
                    <a:lnTo>
                      <a:pt x="16" y="22"/>
                    </a:lnTo>
                    <a:close/>
                    <a:moveTo>
                      <a:pt x="34" y="22"/>
                    </a:moveTo>
                    <a:cubicBezTo>
                      <a:pt x="34" y="31"/>
                      <a:pt x="34" y="31"/>
                      <a:pt x="34" y="31"/>
                    </a:cubicBezTo>
                    <a:cubicBezTo>
                      <a:pt x="32" y="31"/>
                      <a:pt x="31" y="32"/>
                      <a:pt x="31" y="33"/>
                    </a:cubicBezTo>
                    <a:cubicBezTo>
                      <a:pt x="19" y="33"/>
                      <a:pt x="19" y="33"/>
                      <a:pt x="19" y="33"/>
                    </a:cubicBezTo>
                    <a:cubicBezTo>
                      <a:pt x="20" y="30"/>
                      <a:pt x="20" y="28"/>
                      <a:pt x="21" y="25"/>
                    </a:cubicBezTo>
                    <a:cubicBezTo>
                      <a:pt x="23" y="25"/>
                      <a:pt x="25" y="24"/>
                      <a:pt x="26" y="22"/>
                    </a:cubicBezTo>
                    <a:lnTo>
                      <a:pt x="34" y="22"/>
                    </a:lnTo>
                    <a:close/>
                    <a:moveTo>
                      <a:pt x="19" y="38"/>
                    </a:moveTo>
                    <a:cubicBezTo>
                      <a:pt x="30" y="38"/>
                      <a:pt x="30" y="38"/>
                      <a:pt x="30" y="38"/>
                    </a:cubicBezTo>
                    <a:cubicBezTo>
                      <a:pt x="31" y="40"/>
                      <a:pt x="32" y="41"/>
                      <a:pt x="34" y="41"/>
                    </a:cubicBezTo>
                    <a:cubicBezTo>
                      <a:pt x="34" y="50"/>
                      <a:pt x="34" y="50"/>
                      <a:pt x="34" y="50"/>
                    </a:cubicBezTo>
                    <a:cubicBezTo>
                      <a:pt x="22" y="50"/>
                      <a:pt x="22" y="50"/>
                      <a:pt x="22" y="50"/>
                    </a:cubicBezTo>
                    <a:cubicBezTo>
                      <a:pt x="21" y="46"/>
                      <a:pt x="20" y="42"/>
                      <a:pt x="19" y="38"/>
                    </a:cubicBezTo>
                    <a:close/>
                    <a:moveTo>
                      <a:pt x="34" y="8"/>
                    </a:moveTo>
                    <a:cubicBezTo>
                      <a:pt x="34" y="17"/>
                      <a:pt x="34" y="17"/>
                      <a:pt x="34" y="17"/>
                    </a:cubicBezTo>
                    <a:cubicBezTo>
                      <a:pt x="26" y="17"/>
                      <a:pt x="26" y="17"/>
                      <a:pt x="26" y="17"/>
                    </a:cubicBezTo>
                    <a:cubicBezTo>
                      <a:pt x="26" y="17"/>
                      <a:pt x="26" y="17"/>
                      <a:pt x="25" y="16"/>
                    </a:cubicBezTo>
                    <a:cubicBezTo>
                      <a:pt x="28" y="13"/>
                      <a:pt x="31" y="10"/>
                      <a:pt x="34" y="8"/>
                    </a:cubicBezTo>
                    <a:close/>
                    <a:moveTo>
                      <a:pt x="30" y="5"/>
                    </a:moveTo>
                    <a:cubicBezTo>
                      <a:pt x="26" y="8"/>
                      <a:pt x="24" y="11"/>
                      <a:pt x="22" y="14"/>
                    </a:cubicBezTo>
                    <a:cubicBezTo>
                      <a:pt x="21" y="14"/>
                      <a:pt x="21" y="14"/>
                      <a:pt x="21" y="14"/>
                    </a:cubicBezTo>
                    <a:cubicBezTo>
                      <a:pt x="19" y="14"/>
                      <a:pt x="17" y="15"/>
                      <a:pt x="16" y="17"/>
                    </a:cubicBezTo>
                    <a:cubicBezTo>
                      <a:pt x="11" y="17"/>
                      <a:pt x="11" y="17"/>
                      <a:pt x="11" y="17"/>
                    </a:cubicBezTo>
                    <a:cubicBezTo>
                      <a:pt x="15" y="11"/>
                      <a:pt x="22" y="7"/>
                      <a:pt x="30" y="5"/>
                    </a:cubicBezTo>
                    <a:close/>
                    <a:moveTo>
                      <a:pt x="12" y="56"/>
                    </a:moveTo>
                    <a:cubicBezTo>
                      <a:pt x="12" y="56"/>
                      <a:pt x="12" y="55"/>
                      <a:pt x="12" y="55"/>
                    </a:cubicBezTo>
                    <a:cubicBezTo>
                      <a:pt x="19" y="55"/>
                      <a:pt x="19" y="55"/>
                      <a:pt x="19" y="55"/>
                    </a:cubicBezTo>
                    <a:cubicBezTo>
                      <a:pt x="22" y="59"/>
                      <a:pt x="25" y="64"/>
                      <a:pt x="30" y="67"/>
                    </a:cubicBezTo>
                    <a:cubicBezTo>
                      <a:pt x="22" y="66"/>
                      <a:pt x="16" y="62"/>
                      <a:pt x="12" y="56"/>
                    </a:cubicBezTo>
                    <a:close/>
                    <a:moveTo>
                      <a:pt x="25" y="55"/>
                    </a:moveTo>
                    <a:cubicBezTo>
                      <a:pt x="34" y="55"/>
                      <a:pt x="34" y="55"/>
                      <a:pt x="34" y="55"/>
                    </a:cubicBezTo>
                    <a:cubicBezTo>
                      <a:pt x="34" y="65"/>
                      <a:pt x="34" y="65"/>
                      <a:pt x="34" y="65"/>
                    </a:cubicBezTo>
                    <a:cubicBezTo>
                      <a:pt x="30" y="62"/>
                      <a:pt x="27" y="59"/>
                      <a:pt x="2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3"/>
              <p:cNvSpPr/>
              <p:nvPr/>
            </p:nvSpPr>
            <p:spPr bwMode="auto">
              <a:xfrm>
                <a:off x="5489575" y="3917950"/>
                <a:ext cx="347663" cy="615950"/>
              </a:xfrm>
              <a:custGeom>
                <a:avLst/>
                <a:gdLst>
                  <a:gd name="T0" fmla="*/ 9 w 39"/>
                  <a:gd name="T1" fmla="*/ 10 h 69"/>
                  <a:gd name="T2" fmla="*/ 35 w 39"/>
                  <a:gd name="T3" fmla="*/ 43 h 69"/>
                  <a:gd name="T4" fmla="*/ 29 w 39"/>
                  <a:gd name="T5" fmla="*/ 62 h 69"/>
                  <a:gd name="T6" fmla="*/ 29 w 39"/>
                  <a:gd name="T7" fmla="*/ 69 h 69"/>
                  <a:gd name="T8" fmla="*/ 39 w 39"/>
                  <a:gd name="T9" fmla="*/ 43 h 69"/>
                  <a:gd name="T10" fmla="*/ 9 w 39"/>
                  <a:gd name="T11" fmla="*/ 5 h 69"/>
                  <a:gd name="T12" fmla="*/ 15 w 39"/>
                  <a:gd name="T13" fmla="*/ 0 h 69"/>
                  <a:gd name="T14" fmla="*/ 8 w 39"/>
                  <a:gd name="T15" fmla="*/ 0 h 69"/>
                  <a:gd name="T16" fmla="*/ 0 w 39"/>
                  <a:gd name="T17" fmla="*/ 7 h 69"/>
                  <a:gd name="T18" fmla="*/ 7 w 39"/>
                  <a:gd name="T19" fmla="*/ 15 h 69"/>
                  <a:gd name="T20" fmla="*/ 14 w 39"/>
                  <a:gd name="T21" fmla="*/ 15 h 69"/>
                  <a:gd name="T22" fmla="*/ 9 w 39"/>
                  <a:gd name="T23"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69">
                    <a:moveTo>
                      <a:pt x="9" y="10"/>
                    </a:moveTo>
                    <a:cubicBezTo>
                      <a:pt x="24" y="14"/>
                      <a:pt x="35" y="28"/>
                      <a:pt x="35" y="43"/>
                    </a:cubicBezTo>
                    <a:cubicBezTo>
                      <a:pt x="35" y="50"/>
                      <a:pt x="33" y="57"/>
                      <a:pt x="29" y="62"/>
                    </a:cubicBezTo>
                    <a:cubicBezTo>
                      <a:pt x="29" y="69"/>
                      <a:pt x="29" y="69"/>
                      <a:pt x="29" y="69"/>
                    </a:cubicBezTo>
                    <a:cubicBezTo>
                      <a:pt x="35" y="62"/>
                      <a:pt x="39" y="53"/>
                      <a:pt x="39" y="43"/>
                    </a:cubicBezTo>
                    <a:cubicBezTo>
                      <a:pt x="39" y="25"/>
                      <a:pt x="26" y="9"/>
                      <a:pt x="9" y="5"/>
                    </a:cubicBezTo>
                    <a:cubicBezTo>
                      <a:pt x="15" y="0"/>
                      <a:pt x="15" y="0"/>
                      <a:pt x="15" y="0"/>
                    </a:cubicBezTo>
                    <a:cubicBezTo>
                      <a:pt x="8" y="0"/>
                      <a:pt x="8" y="0"/>
                      <a:pt x="8" y="0"/>
                    </a:cubicBezTo>
                    <a:cubicBezTo>
                      <a:pt x="0" y="7"/>
                      <a:pt x="0" y="7"/>
                      <a:pt x="0" y="7"/>
                    </a:cubicBezTo>
                    <a:cubicBezTo>
                      <a:pt x="7" y="15"/>
                      <a:pt x="7" y="15"/>
                      <a:pt x="7" y="15"/>
                    </a:cubicBezTo>
                    <a:cubicBezTo>
                      <a:pt x="14" y="15"/>
                      <a:pt x="14" y="15"/>
                      <a:pt x="14" y="15"/>
                    </a:cubicBezTo>
                    <a:lnTo>
                      <a:pt x="9"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3057860" y="3680274"/>
              <a:ext cx="3227551" cy="1903095"/>
              <a:chOff x="3057860" y="3680274"/>
              <a:chExt cx="3227551" cy="1903095"/>
            </a:xfrm>
          </p:grpSpPr>
          <p:sp>
            <p:nvSpPr>
              <p:cNvPr id="11" name="矩形 10"/>
              <p:cNvSpPr/>
              <p:nvPr/>
            </p:nvSpPr>
            <p:spPr>
              <a:xfrm>
                <a:off x="3106601" y="3680274"/>
                <a:ext cx="3178810" cy="1903095"/>
              </a:xfrm>
              <a:prstGeom prst="rect">
                <a:avLst/>
              </a:prstGeom>
              <a:solidFill>
                <a:schemeClr val="accent1">
                  <a:lumMod val="60000"/>
                  <a:lumOff val="40000"/>
                  <a:alpha val="86000"/>
                </a:schemeClr>
              </a:solidFill>
              <a:ln>
                <a:noFill/>
              </a:ln>
              <a:effectLst>
                <a:innerShdw blurRad="825500" dist="279400" dir="189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057860" y="3801427"/>
                <a:ext cx="2964508" cy="1732869"/>
                <a:chOff x="1735399" y="1432524"/>
                <a:chExt cx="2964508" cy="1732869"/>
              </a:xfrm>
            </p:grpSpPr>
            <p:sp>
              <p:nvSpPr>
                <p:cNvPr id="22" name="文本框 21"/>
                <p:cNvSpPr txBox="1"/>
                <p:nvPr/>
              </p:nvSpPr>
              <p:spPr>
                <a:xfrm>
                  <a:off x="1735399" y="1432524"/>
                  <a:ext cx="1969770" cy="39878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000" b="1" i="1" u="sng" dirty="0">
                      <a:solidFill>
                        <a:schemeClr val="bg1"/>
                      </a:solidFill>
                      <a:latin typeface="方正正黑简体" panose="02000000000000000000" pitchFamily="2" charset="-122"/>
                      <a:ea typeface="方正正黑简体" panose="02000000000000000000" pitchFamily="2" charset="-122"/>
                    </a:rPr>
                    <a:t>三种机制建秩序</a:t>
                  </a:r>
                  <a:endParaRPr lang="zh-CN" altLang="en-US" sz="2000" b="1" i="1" u="sng" dirty="0">
                    <a:solidFill>
                      <a:schemeClr val="bg1"/>
                    </a:solidFill>
                    <a:latin typeface="方正正黑简体" panose="02000000000000000000" pitchFamily="2" charset="-122"/>
                    <a:ea typeface="方正正黑简体" panose="02000000000000000000" pitchFamily="2" charset="-122"/>
                  </a:endParaRPr>
                </a:p>
              </p:txBody>
            </p:sp>
            <p:sp>
              <p:nvSpPr>
                <p:cNvPr id="23" name="矩形 22"/>
                <p:cNvSpPr/>
                <p:nvPr/>
              </p:nvSpPr>
              <p:spPr>
                <a:xfrm>
                  <a:off x="1735399" y="1843323"/>
                  <a:ext cx="2964508" cy="1322070"/>
                </a:xfrm>
                <a:prstGeom prst="rect">
                  <a:avLst/>
                </a:prstGeom>
              </p:spPr>
              <p:txBody>
                <a:bodyPr wrap="square">
                  <a:spAutoFit/>
                </a:bodyPr>
                <a:lstStyle/>
                <a:p>
                  <a:pPr marL="285750" indent="-285750">
                    <a:buClr>
                      <a:srgbClr val="FFC000"/>
                    </a:buClr>
                    <a:buFont typeface="Wingdings" panose="05000000000000000000" charset="0"/>
                    <a:buChar char="Ø"/>
                  </a:pPr>
                  <a:r>
                    <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环卫全员管理：清扫全覆盖，保洁全天候，干部全监督</a:t>
                  </a:r>
                  <a:endPar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285750" indent="-285750">
                    <a:buClr>
                      <a:srgbClr val="FFC000"/>
                    </a:buClr>
                    <a:buFont typeface="Wingdings" panose="05000000000000000000" charset="0"/>
                    <a:buChar char="Ø"/>
                  </a:pPr>
                  <a:r>
                    <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周三的“网格民情分析会”：问题销号制</a:t>
                  </a:r>
                  <a:endPar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285750" indent="-285750">
                    <a:buClr>
                      <a:srgbClr val="FFC000"/>
                    </a:buClr>
                    <a:buFont typeface="Wingdings" panose="05000000000000000000" charset="0"/>
                    <a:buChar char="Ø"/>
                  </a:pPr>
                  <a:r>
                    <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每件事情都有回应、落实</a:t>
                  </a:r>
                  <a:endParaRPr lang="zh-CN" altLang="zh-CN" sz="16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35" name="组合 34"/>
          <p:cNvGrpSpPr/>
          <p:nvPr/>
        </p:nvGrpSpPr>
        <p:grpSpPr>
          <a:xfrm>
            <a:off x="6095927" y="2071675"/>
            <a:ext cx="3303270" cy="1533841"/>
            <a:chOff x="6095927" y="2237410"/>
            <a:chExt cx="3303270" cy="1533841"/>
          </a:xfrm>
        </p:grpSpPr>
        <p:grpSp>
          <p:nvGrpSpPr>
            <p:cNvPr id="30" name="Group 4"/>
            <p:cNvGrpSpPr>
              <a:grpSpLocks noChangeAspect="1"/>
            </p:cNvGrpSpPr>
            <p:nvPr/>
          </p:nvGrpSpPr>
          <p:grpSpPr bwMode="auto">
            <a:xfrm>
              <a:off x="6565634" y="2364684"/>
              <a:ext cx="823913" cy="636588"/>
              <a:chOff x="4435" y="926"/>
              <a:chExt cx="519" cy="401"/>
            </a:xfrm>
            <a:solidFill>
              <a:schemeClr val="accent5">
                <a:lumMod val="75000"/>
              </a:schemeClr>
            </a:solidFill>
          </p:grpSpPr>
          <p:sp>
            <p:nvSpPr>
              <p:cNvPr id="32" name="Freeform 5"/>
              <p:cNvSpPr/>
              <p:nvPr/>
            </p:nvSpPr>
            <p:spPr bwMode="auto">
              <a:xfrm>
                <a:off x="4672" y="1003"/>
                <a:ext cx="112" cy="170"/>
              </a:xfrm>
              <a:custGeom>
                <a:avLst/>
                <a:gdLst>
                  <a:gd name="T0" fmla="*/ 36 w 47"/>
                  <a:gd name="T1" fmla="*/ 33 h 71"/>
                  <a:gd name="T2" fmla="*/ 30 w 47"/>
                  <a:gd name="T3" fmla="*/ 32 h 71"/>
                  <a:gd name="T4" fmla="*/ 24 w 47"/>
                  <a:gd name="T5" fmla="*/ 30 h 71"/>
                  <a:gd name="T6" fmla="*/ 19 w 47"/>
                  <a:gd name="T7" fmla="*/ 29 h 71"/>
                  <a:gd name="T8" fmla="*/ 15 w 47"/>
                  <a:gd name="T9" fmla="*/ 28 h 71"/>
                  <a:gd name="T10" fmla="*/ 13 w 47"/>
                  <a:gd name="T11" fmla="*/ 26 h 71"/>
                  <a:gd name="T12" fmla="*/ 12 w 47"/>
                  <a:gd name="T13" fmla="*/ 23 h 71"/>
                  <a:gd name="T14" fmla="*/ 12 w 47"/>
                  <a:gd name="T15" fmla="*/ 20 h 71"/>
                  <a:gd name="T16" fmla="*/ 15 w 47"/>
                  <a:gd name="T17" fmla="*/ 18 h 71"/>
                  <a:gd name="T18" fmla="*/ 18 w 47"/>
                  <a:gd name="T19" fmla="*/ 17 h 71"/>
                  <a:gd name="T20" fmla="*/ 23 w 47"/>
                  <a:gd name="T21" fmla="*/ 17 h 71"/>
                  <a:gd name="T22" fmla="*/ 31 w 47"/>
                  <a:gd name="T23" fmla="*/ 17 h 71"/>
                  <a:gd name="T24" fmla="*/ 36 w 47"/>
                  <a:gd name="T25" fmla="*/ 19 h 71"/>
                  <a:gd name="T26" fmla="*/ 38 w 47"/>
                  <a:gd name="T27" fmla="*/ 20 h 71"/>
                  <a:gd name="T28" fmla="*/ 39 w 47"/>
                  <a:gd name="T29" fmla="*/ 20 h 71"/>
                  <a:gd name="T30" fmla="*/ 42 w 47"/>
                  <a:gd name="T31" fmla="*/ 19 h 71"/>
                  <a:gd name="T32" fmla="*/ 43 w 47"/>
                  <a:gd name="T33" fmla="*/ 17 h 71"/>
                  <a:gd name="T34" fmla="*/ 42 w 47"/>
                  <a:gd name="T35" fmla="*/ 14 h 71"/>
                  <a:gd name="T36" fmla="*/ 38 w 47"/>
                  <a:gd name="T37" fmla="*/ 11 h 71"/>
                  <a:gd name="T38" fmla="*/ 32 w 47"/>
                  <a:gd name="T39" fmla="*/ 9 h 71"/>
                  <a:gd name="T40" fmla="*/ 25 w 47"/>
                  <a:gd name="T41" fmla="*/ 8 h 71"/>
                  <a:gd name="T42" fmla="*/ 25 w 47"/>
                  <a:gd name="T43" fmla="*/ 3 h 71"/>
                  <a:gd name="T44" fmla="*/ 22 w 47"/>
                  <a:gd name="T45" fmla="*/ 0 h 71"/>
                  <a:gd name="T46" fmla="*/ 19 w 47"/>
                  <a:gd name="T47" fmla="*/ 3 h 71"/>
                  <a:gd name="T48" fmla="*/ 19 w 47"/>
                  <a:gd name="T49" fmla="*/ 8 h 71"/>
                  <a:gd name="T50" fmla="*/ 14 w 47"/>
                  <a:gd name="T51" fmla="*/ 9 h 71"/>
                  <a:gd name="T52" fmla="*/ 6 w 47"/>
                  <a:gd name="T53" fmla="*/ 12 h 71"/>
                  <a:gd name="T54" fmla="*/ 1 w 47"/>
                  <a:gd name="T55" fmla="*/ 17 h 71"/>
                  <a:gd name="T56" fmla="*/ 0 w 47"/>
                  <a:gd name="T57" fmla="*/ 23 h 71"/>
                  <a:gd name="T58" fmla="*/ 1 w 47"/>
                  <a:gd name="T59" fmla="*/ 29 h 71"/>
                  <a:gd name="T60" fmla="*/ 4 w 47"/>
                  <a:gd name="T61" fmla="*/ 33 h 71"/>
                  <a:gd name="T62" fmla="*/ 9 w 47"/>
                  <a:gd name="T63" fmla="*/ 36 h 71"/>
                  <a:gd name="T64" fmla="*/ 14 w 47"/>
                  <a:gd name="T65" fmla="*/ 38 h 71"/>
                  <a:gd name="T66" fmla="*/ 21 w 47"/>
                  <a:gd name="T67" fmla="*/ 39 h 71"/>
                  <a:gd name="T68" fmla="*/ 28 w 47"/>
                  <a:gd name="T69" fmla="*/ 41 h 71"/>
                  <a:gd name="T70" fmla="*/ 33 w 47"/>
                  <a:gd name="T71" fmla="*/ 44 h 71"/>
                  <a:gd name="T72" fmla="*/ 35 w 47"/>
                  <a:gd name="T73" fmla="*/ 47 h 71"/>
                  <a:gd name="T74" fmla="*/ 34 w 47"/>
                  <a:gd name="T75" fmla="*/ 51 h 71"/>
                  <a:gd name="T76" fmla="*/ 31 w 47"/>
                  <a:gd name="T77" fmla="*/ 54 h 71"/>
                  <a:gd name="T78" fmla="*/ 28 w 47"/>
                  <a:gd name="T79" fmla="*/ 55 h 71"/>
                  <a:gd name="T80" fmla="*/ 23 w 47"/>
                  <a:gd name="T81" fmla="*/ 56 h 71"/>
                  <a:gd name="T82" fmla="*/ 17 w 47"/>
                  <a:gd name="T83" fmla="*/ 55 h 71"/>
                  <a:gd name="T84" fmla="*/ 11 w 47"/>
                  <a:gd name="T85" fmla="*/ 53 h 71"/>
                  <a:gd name="T86" fmla="*/ 7 w 47"/>
                  <a:gd name="T87" fmla="*/ 51 h 71"/>
                  <a:gd name="T88" fmla="*/ 4 w 47"/>
                  <a:gd name="T89" fmla="*/ 51 h 71"/>
                  <a:gd name="T90" fmla="*/ 1 w 47"/>
                  <a:gd name="T91" fmla="*/ 52 h 71"/>
                  <a:gd name="T92" fmla="*/ 0 w 47"/>
                  <a:gd name="T93" fmla="*/ 54 h 71"/>
                  <a:gd name="T94" fmla="*/ 1 w 47"/>
                  <a:gd name="T95" fmla="*/ 58 h 71"/>
                  <a:gd name="T96" fmla="*/ 6 w 47"/>
                  <a:gd name="T97" fmla="*/ 61 h 71"/>
                  <a:gd name="T98" fmla="*/ 14 w 47"/>
                  <a:gd name="T99" fmla="*/ 63 h 71"/>
                  <a:gd name="T100" fmla="*/ 19 w 47"/>
                  <a:gd name="T101" fmla="*/ 64 h 71"/>
                  <a:gd name="T102" fmla="*/ 19 w 47"/>
                  <a:gd name="T103" fmla="*/ 68 h 71"/>
                  <a:gd name="T104" fmla="*/ 22 w 47"/>
                  <a:gd name="T105" fmla="*/ 71 h 71"/>
                  <a:gd name="T106" fmla="*/ 25 w 47"/>
                  <a:gd name="T107" fmla="*/ 68 h 71"/>
                  <a:gd name="T108" fmla="*/ 25 w 47"/>
                  <a:gd name="T109" fmla="*/ 64 h 71"/>
                  <a:gd name="T110" fmla="*/ 32 w 47"/>
                  <a:gd name="T111" fmla="*/ 63 h 71"/>
                  <a:gd name="T112" fmla="*/ 40 w 47"/>
                  <a:gd name="T113" fmla="*/ 59 h 71"/>
                  <a:gd name="T114" fmla="*/ 45 w 47"/>
                  <a:gd name="T115" fmla="*/ 54 h 71"/>
                  <a:gd name="T116" fmla="*/ 47 w 47"/>
                  <a:gd name="T117" fmla="*/ 46 h 71"/>
                  <a:gd name="T118" fmla="*/ 44 w 47"/>
                  <a:gd name="T119" fmla="*/ 38 h 71"/>
                  <a:gd name="T120" fmla="*/ 36 w 47"/>
                  <a:gd name="T121" fmla="*/ 3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 h="71">
                    <a:moveTo>
                      <a:pt x="36" y="33"/>
                    </a:moveTo>
                    <a:cubicBezTo>
                      <a:pt x="34" y="33"/>
                      <a:pt x="32" y="32"/>
                      <a:pt x="30" y="32"/>
                    </a:cubicBezTo>
                    <a:cubicBezTo>
                      <a:pt x="28" y="31"/>
                      <a:pt x="26" y="31"/>
                      <a:pt x="24" y="30"/>
                    </a:cubicBezTo>
                    <a:cubicBezTo>
                      <a:pt x="22" y="30"/>
                      <a:pt x="21" y="29"/>
                      <a:pt x="19" y="29"/>
                    </a:cubicBezTo>
                    <a:cubicBezTo>
                      <a:pt x="18" y="29"/>
                      <a:pt x="16" y="28"/>
                      <a:pt x="15" y="28"/>
                    </a:cubicBezTo>
                    <a:cubicBezTo>
                      <a:pt x="14" y="27"/>
                      <a:pt x="13" y="26"/>
                      <a:pt x="13" y="26"/>
                    </a:cubicBezTo>
                    <a:cubicBezTo>
                      <a:pt x="12" y="25"/>
                      <a:pt x="12" y="24"/>
                      <a:pt x="12" y="23"/>
                    </a:cubicBezTo>
                    <a:cubicBezTo>
                      <a:pt x="12" y="22"/>
                      <a:pt x="12" y="21"/>
                      <a:pt x="12" y="20"/>
                    </a:cubicBezTo>
                    <a:cubicBezTo>
                      <a:pt x="13" y="19"/>
                      <a:pt x="14" y="19"/>
                      <a:pt x="15" y="18"/>
                    </a:cubicBezTo>
                    <a:cubicBezTo>
                      <a:pt x="16" y="18"/>
                      <a:pt x="17" y="17"/>
                      <a:pt x="18" y="17"/>
                    </a:cubicBezTo>
                    <a:cubicBezTo>
                      <a:pt x="20" y="17"/>
                      <a:pt x="21" y="17"/>
                      <a:pt x="23" y="17"/>
                    </a:cubicBezTo>
                    <a:cubicBezTo>
                      <a:pt x="26" y="17"/>
                      <a:pt x="29" y="17"/>
                      <a:pt x="31" y="17"/>
                    </a:cubicBezTo>
                    <a:cubicBezTo>
                      <a:pt x="33" y="18"/>
                      <a:pt x="35" y="18"/>
                      <a:pt x="36" y="19"/>
                    </a:cubicBezTo>
                    <a:cubicBezTo>
                      <a:pt x="37" y="20"/>
                      <a:pt x="37" y="20"/>
                      <a:pt x="38" y="20"/>
                    </a:cubicBezTo>
                    <a:cubicBezTo>
                      <a:pt x="38" y="20"/>
                      <a:pt x="38" y="20"/>
                      <a:pt x="39" y="20"/>
                    </a:cubicBezTo>
                    <a:cubicBezTo>
                      <a:pt x="40" y="20"/>
                      <a:pt x="41" y="20"/>
                      <a:pt x="42" y="19"/>
                    </a:cubicBezTo>
                    <a:cubicBezTo>
                      <a:pt x="43" y="18"/>
                      <a:pt x="43" y="18"/>
                      <a:pt x="43" y="17"/>
                    </a:cubicBezTo>
                    <a:cubicBezTo>
                      <a:pt x="43" y="16"/>
                      <a:pt x="43" y="15"/>
                      <a:pt x="42" y="14"/>
                    </a:cubicBezTo>
                    <a:cubicBezTo>
                      <a:pt x="41" y="13"/>
                      <a:pt x="40" y="12"/>
                      <a:pt x="38" y="11"/>
                    </a:cubicBezTo>
                    <a:cubicBezTo>
                      <a:pt x="36" y="10"/>
                      <a:pt x="34" y="9"/>
                      <a:pt x="32" y="9"/>
                    </a:cubicBezTo>
                    <a:cubicBezTo>
                      <a:pt x="30" y="8"/>
                      <a:pt x="28" y="8"/>
                      <a:pt x="25" y="8"/>
                    </a:cubicBezTo>
                    <a:cubicBezTo>
                      <a:pt x="25" y="3"/>
                      <a:pt x="25" y="3"/>
                      <a:pt x="25" y="3"/>
                    </a:cubicBezTo>
                    <a:cubicBezTo>
                      <a:pt x="25" y="1"/>
                      <a:pt x="24" y="0"/>
                      <a:pt x="22" y="0"/>
                    </a:cubicBezTo>
                    <a:cubicBezTo>
                      <a:pt x="20" y="0"/>
                      <a:pt x="19" y="1"/>
                      <a:pt x="19" y="3"/>
                    </a:cubicBezTo>
                    <a:cubicBezTo>
                      <a:pt x="19" y="8"/>
                      <a:pt x="19" y="8"/>
                      <a:pt x="19" y="8"/>
                    </a:cubicBezTo>
                    <a:cubicBezTo>
                      <a:pt x="17" y="8"/>
                      <a:pt x="15" y="9"/>
                      <a:pt x="14" y="9"/>
                    </a:cubicBezTo>
                    <a:cubicBezTo>
                      <a:pt x="11" y="10"/>
                      <a:pt x="8" y="11"/>
                      <a:pt x="6" y="12"/>
                    </a:cubicBezTo>
                    <a:cubicBezTo>
                      <a:pt x="4" y="13"/>
                      <a:pt x="3" y="15"/>
                      <a:pt x="1" y="17"/>
                    </a:cubicBezTo>
                    <a:cubicBezTo>
                      <a:pt x="0" y="19"/>
                      <a:pt x="0" y="21"/>
                      <a:pt x="0" y="23"/>
                    </a:cubicBezTo>
                    <a:cubicBezTo>
                      <a:pt x="0" y="25"/>
                      <a:pt x="0" y="27"/>
                      <a:pt x="1" y="29"/>
                    </a:cubicBezTo>
                    <a:cubicBezTo>
                      <a:pt x="2" y="30"/>
                      <a:pt x="3" y="32"/>
                      <a:pt x="4" y="33"/>
                    </a:cubicBezTo>
                    <a:cubicBezTo>
                      <a:pt x="5" y="34"/>
                      <a:pt x="7" y="35"/>
                      <a:pt x="9" y="36"/>
                    </a:cubicBezTo>
                    <a:cubicBezTo>
                      <a:pt x="10" y="36"/>
                      <a:pt x="12" y="37"/>
                      <a:pt x="14" y="38"/>
                    </a:cubicBezTo>
                    <a:cubicBezTo>
                      <a:pt x="17" y="38"/>
                      <a:pt x="19" y="39"/>
                      <a:pt x="21" y="39"/>
                    </a:cubicBezTo>
                    <a:cubicBezTo>
                      <a:pt x="23" y="40"/>
                      <a:pt x="26" y="40"/>
                      <a:pt x="28" y="41"/>
                    </a:cubicBezTo>
                    <a:cubicBezTo>
                      <a:pt x="30" y="42"/>
                      <a:pt x="32" y="43"/>
                      <a:pt x="33" y="44"/>
                    </a:cubicBezTo>
                    <a:cubicBezTo>
                      <a:pt x="34" y="45"/>
                      <a:pt x="35" y="46"/>
                      <a:pt x="35" y="47"/>
                    </a:cubicBezTo>
                    <a:cubicBezTo>
                      <a:pt x="35" y="49"/>
                      <a:pt x="35" y="50"/>
                      <a:pt x="34" y="51"/>
                    </a:cubicBezTo>
                    <a:cubicBezTo>
                      <a:pt x="33" y="52"/>
                      <a:pt x="32" y="53"/>
                      <a:pt x="31" y="54"/>
                    </a:cubicBezTo>
                    <a:cubicBezTo>
                      <a:pt x="30" y="54"/>
                      <a:pt x="29" y="55"/>
                      <a:pt x="28" y="55"/>
                    </a:cubicBezTo>
                    <a:cubicBezTo>
                      <a:pt x="26" y="55"/>
                      <a:pt x="25" y="56"/>
                      <a:pt x="23" y="56"/>
                    </a:cubicBezTo>
                    <a:cubicBezTo>
                      <a:pt x="21" y="56"/>
                      <a:pt x="19" y="55"/>
                      <a:pt x="17" y="55"/>
                    </a:cubicBezTo>
                    <a:cubicBezTo>
                      <a:pt x="15" y="54"/>
                      <a:pt x="13" y="54"/>
                      <a:pt x="11" y="53"/>
                    </a:cubicBezTo>
                    <a:cubicBezTo>
                      <a:pt x="10" y="52"/>
                      <a:pt x="8" y="52"/>
                      <a:pt x="7" y="51"/>
                    </a:cubicBezTo>
                    <a:cubicBezTo>
                      <a:pt x="6" y="51"/>
                      <a:pt x="5" y="51"/>
                      <a:pt x="4" y="51"/>
                    </a:cubicBezTo>
                    <a:cubicBezTo>
                      <a:pt x="3" y="51"/>
                      <a:pt x="2" y="51"/>
                      <a:pt x="1" y="52"/>
                    </a:cubicBezTo>
                    <a:cubicBezTo>
                      <a:pt x="0" y="52"/>
                      <a:pt x="0" y="53"/>
                      <a:pt x="0" y="54"/>
                    </a:cubicBezTo>
                    <a:cubicBezTo>
                      <a:pt x="0" y="56"/>
                      <a:pt x="0" y="57"/>
                      <a:pt x="1" y="58"/>
                    </a:cubicBezTo>
                    <a:cubicBezTo>
                      <a:pt x="3" y="59"/>
                      <a:pt x="4" y="60"/>
                      <a:pt x="6" y="61"/>
                    </a:cubicBezTo>
                    <a:cubicBezTo>
                      <a:pt x="8" y="62"/>
                      <a:pt x="11" y="63"/>
                      <a:pt x="14" y="63"/>
                    </a:cubicBezTo>
                    <a:cubicBezTo>
                      <a:pt x="15" y="63"/>
                      <a:pt x="17" y="64"/>
                      <a:pt x="19" y="64"/>
                    </a:cubicBezTo>
                    <a:cubicBezTo>
                      <a:pt x="19" y="68"/>
                      <a:pt x="19" y="68"/>
                      <a:pt x="19" y="68"/>
                    </a:cubicBezTo>
                    <a:cubicBezTo>
                      <a:pt x="19" y="69"/>
                      <a:pt x="20" y="71"/>
                      <a:pt x="22" y="71"/>
                    </a:cubicBezTo>
                    <a:cubicBezTo>
                      <a:pt x="24" y="71"/>
                      <a:pt x="25" y="69"/>
                      <a:pt x="25" y="68"/>
                    </a:cubicBezTo>
                    <a:cubicBezTo>
                      <a:pt x="25" y="64"/>
                      <a:pt x="25" y="64"/>
                      <a:pt x="25" y="64"/>
                    </a:cubicBezTo>
                    <a:cubicBezTo>
                      <a:pt x="28" y="64"/>
                      <a:pt x="30" y="63"/>
                      <a:pt x="32" y="63"/>
                    </a:cubicBezTo>
                    <a:cubicBezTo>
                      <a:pt x="35" y="62"/>
                      <a:pt x="37" y="61"/>
                      <a:pt x="40" y="59"/>
                    </a:cubicBezTo>
                    <a:cubicBezTo>
                      <a:pt x="42" y="58"/>
                      <a:pt x="44" y="56"/>
                      <a:pt x="45" y="54"/>
                    </a:cubicBezTo>
                    <a:cubicBezTo>
                      <a:pt x="46" y="52"/>
                      <a:pt x="47" y="49"/>
                      <a:pt x="47" y="46"/>
                    </a:cubicBezTo>
                    <a:cubicBezTo>
                      <a:pt x="47" y="43"/>
                      <a:pt x="46" y="40"/>
                      <a:pt x="44" y="38"/>
                    </a:cubicBezTo>
                    <a:cubicBezTo>
                      <a:pt x="42" y="36"/>
                      <a:pt x="39" y="34"/>
                      <a:pt x="3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
              <p:cNvSpPr>
                <a:spLocks noEditPoints="1"/>
              </p:cNvSpPr>
              <p:nvPr/>
            </p:nvSpPr>
            <p:spPr bwMode="auto">
              <a:xfrm>
                <a:off x="4435" y="926"/>
                <a:ext cx="519" cy="401"/>
              </a:xfrm>
              <a:custGeom>
                <a:avLst/>
                <a:gdLst>
                  <a:gd name="T0" fmla="*/ 206 w 217"/>
                  <a:gd name="T1" fmla="*/ 66 h 167"/>
                  <a:gd name="T2" fmla="*/ 39 w 217"/>
                  <a:gd name="T3" fmla="*/ 66 h 167"/>
                  <a:gd name="T4" fmla="*/ 0 w 217"/>
                  <a:gd name="T5" fmla="*/ 124 h 167"/>
                  <a:gd name="T6" fmla="*/ 10 w 217"/>
                  <a:gd name="T7" fmla="*/ 147 h 167"/>
                  <a:gd name="T8" fmla="*/ 29 w 217"/>
                  <a:gd name="T9" fmla="*/ 160 h 167"/>
                  <a:gd name="T10" fmla="*/ 57 w 217"/>
                  <a:gd name="T11" fmla="*/ 166 h 167"/>
                  <a:gd name="T12" fmla="*/ 123 w 217"/>
                  <a:gd name="T13" fmla="*/ 132 h 167"/>
                  <a:gd name="T14" fmla="*/ 217 w 217"/>
                  <a:gd name="T15" fmla="*/ 139 h 167"/>
                  <a:gd name="T16" fmla="*/ 76 w 217"/>
                  <a:gd name="T17" fmla="*/ 138 h 167"/>
                  <a:gd name="T18" fmla="*/ 66 w 217"/>
                  <a:gd name="T19" fmla="*/ 146 h 167"/>
                  <a:gd name="T20" fmla="*/ 61 w 217"/>
                  <a:gd name="T21" fmla="*/ 150 h 167"/>
                  <a:gd name="T22" fmla="*/ 56 w 217"/>
                  <a:gd name="T23" fmla="*/ 151 h 167"/>
                  <a:gd name="T24" fmla="*/ 52 w 217"/>
                  <a:gd name="T25" fmla="*/ 148 h 167"/>
                  <a:gd name="T26" fmla="*/ 42 w 217"/>
                  <a:gd name="T27" fmla="*/ 145 h 167"/>
                  <a:gd name="T28" fmla="*/ 41 w 217"/>
                  <a:gd name="T29" fmla="*/ 140 h 167"/>
                  <a:gd name="T30" fmla="*/ 45 w 217"/>
                  <a:gd name="T31" fmla="*/ 139 h 167"/>
                  <a:gd name="T32" fmla="*/ 54 w 217"/>
                  <a:gd name="T33" fmla="*/ 141 h 167"/>
                  <a:gd name="T34" fmla="*/ 62 w 217"/>
                  <a:gd name="T35" fmla="*/ 140 h 167"/>
                  <a:gd name="T36" fmla="*/ 67 w 217"/>
                  <a:gd name="T37" fmla="*/ 137 h 167"/>
                  <a:gd name="T38" fmla="*/ 66 w 217"/>
                  <a:gd name="T39" fmla="*/ 131 h 167"/>
                  <a:gd name="T40" fmla="*/ 56 w 217"/>
                  <a:gd name="T41" fmla="*/ 128 h 167"/>
                  <a:gd name="T42" fmla="*/ 45 w 217"/>
                  <a:gd name="T43" fmla="*/ 126 h 167"/>
                  <a:gd name="T44" fmla="*/ 39 w 217"/>
                  <a:gd name="T45" fmla="*/ 122 h 167"/>
                  <a:gd name="T46" fmla="*/ 38 w 217"/>
                  <a:gd name="T47" fmla="*/ 112 h 167"/>
                  <a:gd name="T48" fmla="*/ 47 w 217"/>
                  <a:gd name="T49" fmla="*/ 105 h 167"/>
                  <a:gd name="T50" fmla="*/ 51 w 217"/>
                  <a:gd name="T51" fmla="*/ 100 h 167"/>
                  <a:gd name="T52" fmla="*/ 56 w 217"/>
                  <a:gd name="T53" fmla="*/ 99 h 167"/>
                  <a:gd name="T54" fmla="*/ 62 w 217"/>
                  <a:gd name="T55" fmla="*/ 103 h 167"/>
                  <a:gd name="T56" fmla="*/ 70 w 217"/>
                  <a:gd name="T57" fmla="*/ 106 h 167"/>
                  <a:gd name="T58" fmla="*/ 71 w 217"/>
                  <a:gd name="T59" fmla="*/ 111 h 167"/>
                  <a:gd name="T60" fmla="*/ 67 w 217"/>
                  <a:gd name="T61" fmla="*/ 111 h 167"/>
                  <a:gd name="T62" fmla="*/ 62 w 217"/>
                  <a:gd name="T63" fmla="*/ 110 h 167"/>
                  <a:gd name="T64" fmla="*/ 52 w 217"/>
                  <a:gd name="T65" fmla="*/ 111 h 167"/>
                  <a:gd name="T66" fmla="*/ 47 w 217"/>
                  <a:gd name="T67" fmla="*/ 114 h 167"/>
                  <a:gd name="T68" fmla="*/ 48 w 217"/>
                  <a:gd name="T69" fmla="*/ 118 h 167"/>
                  <a:gd name="T70" fmla="*/ 54 w 217"/>
                  <a:gd name="T71" fmla="*/ 120 h 167"/>
                  <a:gd name="T72" fmla="*/ 62 w 217"/>
                  <a:gd name="T73" fmla="*/ 121 h 167"/>
                  <a:gd name="T74" fmla="*/ 74 w 217"/>
                  <a:gd name="T75" fmla="*/ 126 h 167"/>
                  <a:gd name="T76" fmla="*/ 76 w 217"/>
                  <a:gd name="T77" fmla="*/ 138 h 167"/>
                  <a:gd name="T78" fmla="*/ 156 w 217"/>
                  <a:gd name="T79" fmla="*/ 112 h 167"/>
                  <a:gd name="T80" fmla="*/ 112 w 217"/>
                  <a:gd name="T81" fmla="*/ 118 h 167"/>
                  <a:gd name="T82" fmla="*/ 56 w 217"/>
                  <a:gd name="T83" fmla="*/ 82 h 167"/>
                  <a:gd name="T84" fmla="*/ 123 w 217"/>
                  <a:gd name="T85" fmla="*/ 14 h 167"/>
                  <a:gd name="T86" fmla="*/ 184 w 217"/>
                  <a:gd name="T87" fmla="*/ 92 h 167"/>
                  <a:gd name="T88" fmla="*/ 193 w 217"/>
                  <a:gd name="T89" fmla="*/ 11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7" h="167">
                    <a:moveTo>
                      <a:pt x="197" y="96"/>
                    </a:moveTo>
                    <a:cubicBezTo>
                      <a:pt x="203" y="87"/>
                      <a:pt x="206" y="76"/>
                      <a:pt x="206" y="66"/>
                    </a:cubicBezTo>
                    <a:cubicBezTo>
                      <a:pt x="206" y="30"/>
                      <a:pt x="169" y="0"/>
                      <a:pt x="123" y="0"/>
                    </a:cubicBezTo>
                    <a:cubicBezTo>
                      <a:pt x="77" y="0"/>
                      <a:pt x="39" y="30"/>
                      <a:pt x="39" y="66"/>
                    </a:cubicBezTo>
                    <a:cubicBezTo>
                      <a:pt x="39" y="72"/>
                      <a:pt x="40" y="78"/>
                      <a:pt x="42" y="83"/>
                    </a:cubicBezTo>
                    <a:cubicBezTo>
                      <a:pt x="18" y="88"/>
                      <a:pt x="0" y="104"/>
                      <a:pt x="0" y="124"/>
                    </a:cubicBezTo>
                    <a:cubicBezTo>
                      <a:pt x="0" y="131"/>
                      <a:pt x="3" y="138"/>
                      <a:pt x="8" y="144"/>
                    </a:cubicBezTo>
                    <a:cubicBezTo>
                      <a:pt x="10" y="147"/>
                      <a:pt x="10" y="147"/>
                      <a:pt x="10" y="147"/>
                    </a:cubicBezTo>
                    <a:cubicBezTo>
                      <a:pt x="0" y="167"/>
                      <a:pt x="0" y="167"/>
                      <a:pt x="0" y="167"/>
                    </a:cubicBezTo>
                    <a:cubicBezTo>
                      <a:pt x="29" y="160"/>
                      <a:pt x="29" y="160"/>
                      <a:pt x="29" y="160"/>
                    </a:cubicBezTo>
                    <a:cubicBezTo>
                      <a:pt x="30" y="161"/>
                      <a:pt x="30" y="161"/>
                      <a:pt x="30" y="161"/>
                    </a:cubicBezTo>
                    <a:cubicBezTo>
                      <a:pt x="38" y="164"/>
                      <a:pt x="47" y="166"/>
                      <a:pt x="57" y="166"/>
                    </a:cubicBezTo>
                    <a:cubicBezTo>
                      <a:pt x="84" y="166"/>
                      <a:pt x="107" y="151"/>
                      <a:pt x="112" y="131"/>
                    </a:cubicBezTo>
                    <a:cubicBezTo>
                      <a:pt x="115" y="132"/>
                      <a:pt x="119" y="132"/>
                      <a:pt x="123" y="132"/>
                    </a:cubicBezTo>
                    <a:cubicBezTo>
                      <a:pt x="136" y="132"/>
                      <a:pt x="148" y="130"/>
                      <a:pt x="159" y="125"/>
                    </a:cubicBezTo>
                    <a:cubicBezTo>
                      <a:pt x="217" y="139"/>
                      <a:pt x="217" y="139"/>
                      <a:pt x="217" y="139"/>
                    </a:cubicBezTo>
                    <a:lnTo>
                      <a:pt x="197" y="96"/>
                    </a:lnTo>
                    <a:close/>
                    <a:moveTo>
                      <a:pt x="76" y="138"/>
                    </a:moveTo>
                    <a:cubicBezTo>
                      <a:pt x="75" y="140"/>
                      <a:pt x="74" y="141"/>
                      <a:pt x="72" y="143"/>
                    </a:cubicBezTo>
                    <a:cubicBezTo>
                      <a:pt x="70" y="144"/>
                      <a:pt x="68" y="145"/>
                      <a:pt x="66" y="146"/>
                    </a:cubicBezTo>
                    <a:cubicBezTo>
                      <a:pt x="65" y="147"/>
                      <a:pt x="63" y="147"/>
                      <a:pt x="61" y="147"/>
                    </a:cubicBezTo>
                    <a:cubicBezTo>
                      <a:pt x="61" y="150"/>
                      <a:pt x="61" y="150"/>
                      <a:pt x="61" y="150"/>
                    </a:cubicBezTo>
                    <a:cubicBezTo>
                      <a:pt x="62" y="152"/>
                      <a:pt x="60" y="153"/>
                      <a:pt x="59" y="153"/>
                    </a:cubicBezTo>
                    <a:cubicBezTo>
                      <a:pt x="57" y="154"/>
                      <a:pt x="56" y="152"/>
                      <a:pt x="56" y="151"/>
                    </a:cubicBezTo>
                    <a:cubicBezTo>
                      <a:pt x="56" y="148"/>
                      <a:pt x="56" y="148"/>
                      <a:pt x="56" y="148"/>
                    </a:cubicBezTo>
                    <a:cubicBezTo>
                      <a:pt x="54" y="148"/>
                      <a:pt x="53" y="148"/>
                      <a:pt x="52" y="148"/>
                    </a:cubicBezTo>
                    <a:cubicBezTo>
                      <a:pt x="49" y="148"/>
                      <a:pt x="47" y="147"/>
                      <a:pt x="46" y="147"/>
                    </a:cubicBezTo>
                    <a:cubicBezTo>
                      <a:pt x="44" y="146"/>
                      <a:pt x="43" y="146"/>
                      <a:pt x="42" y="145"/>
                    </a:cubicBezTo>
                    <a:cubicBezTo>
                      <a:pt x="41" y="144"/>
                      <a:pt x="40" y="143"/>
                      <a:pt x="40" y="142"/>
                    </a:cubicBezTo>
                    <a:cubicBezTo>
                      <a:pt x="40" y="141"/>
                      <a:pt x="40" y="140"/>
                      <a:pt x="41" y="140"/>
                    </a:cubicBezTo>
                    <a:cubicBezTo>
                      <a:pt x="41" y="139"/>
                      <a:pt x="42" y="139"/>
                      <a:pt x="43" y="139"/>
                    </a:cubicBezTo>
                    <a:cubicBezTo>
                      <a:pt x="44" y="139"/>
                      <a:pt x="44" y="139"/>
                      <a:pt x="45" y="139"/>
                    </a:cubicBezTo>
                    <a:cubicBezTo>
                      <a:pt x="46" y="139"/>
                      <a:pt x="48" y="140"/>
                      <a:pt x="49" y="140"/>
                    </a:cubicBezTo>
                    <a:cubicBezTo>
                      <a:pt x="50" y="140"/>
                      <a:pt x="52" y="141"/>
                      <a:pt x="54" y="141"/>
                    </a:cubicBezTo>
                    <a:cubicBezTo>
                      <a:pt x="55" y="141"/>
                      <a:pt x="57" y="141"/>
                      <a:pt x="59" y="141"/>
                    </a:cubicBezTo>
                    <a:cubicBezTo>
                      <a:pt x="60" y="141"/>
                      <a:pt x="61" y="141"/>
                      <a:pt x="62" y="140"/>
                    </a:cubicBezTo>
                    <a:cubicBezTo>
                      <a:pt x="63" y="140"/>
                      <a:pt x="64" y="139"/>
                      <a:pt x="65" y="139"/>
                    </a:cubicBezTo>
                    <a:cubicBezTo>
                      <a:pt x="66" y="138"/>
                      <a:pt x="66" y="137"/>
                      <a:pt x="67" y="137"/>
                    </a:cubicBezTo>
                    <a:cubicBezTo>
                      <a:pt x="67" y="136"/>
                      <a:pt x="67" y="135"/>
                      <a:pt x="67" y="134"/>
                    </a:cubicBezTo>
                    <a:cubicBezTo>
                      <a:pt x="67" y="133"/>
                      <a:pt x="67" y="132"/>
                      <a:pt x="66" y="131"/>
                    </a:cubicBezTo>
                    <a:cubicBezTo>
                      <a:pt x="65" y="130"/>
                      <a:pt x="63" y="129"/>
                      <a:pt x="62" y="129"/>
                    </a:cubicBezTo>
                    <a:cubicBezTo>
                      <a:pt x="60" y="129"/>
                      <a:pt x="58" y="128"/>
                      <a:pt x="56" y="128"/>
                    </a:cubicBezTo>
                    <a:cubicBezTo>
                      <a:pt x="54" y="128"/>
                      <a:pt x="52" y="128"/>
                      <a:pt x="50" y="127"/>
                    </a:cubicBezTo>
                    <a:cubicBezTo>
                      <a:pt x="49" y="127"/>
                      <a:pt x="47" y="127"/>
                      <a:pt x="45" y="126"/>
                    </a:cubicBezTo>
                    <a:cubicBezTo>
                      <a:pt x="44" y="126"/>
                      <a:pt x="43" y="125"/>
                      <a:pt x="42" y="125"/>
                    </a:cubicBezTo>
                    <a:cubicBezTo>
                      <a:pt x="40" y="124"/>
                      <a:pt x="40" y="123"/>
                      <a:pt x="39" y="122"/>
                    </a:cubicBezTo>
                    <a:cubicBezTo>
                      <a:pt x="38" y="120"/>
                      <a:pt x="38" y="119"/>
                      <a:pt x="38" y="117"/>
                    </a:cubicBezTo>
                    <a:cubicBezTo>
                      <a:pt x="37" y="115"/>
                      <a:pt x="38" y="114"/>
                      <a:pt x="38" y="112"/>
                    </a:cubicBezTo>
                    <a:cubicBezTo>
                      <a:pt x="39" y="110"/>
                      <a:pt x="40" y="109"/>
                      <a:pt x="42" y="108"/>
                    </a:cubicBezTo>
                    <a:cubicBezTo>
                      <a:pt x="43" y="106"/>
                      <a:pt x="45" y="105"/>
                      <a:pt x="47" y="105"/>
                    </a:cubicBezTo>
                    <a:cubicBezTo>
                      <a:pt x="49" y="104"/>
                      <a:pt x="50" y="104"/>
                      <a:pt x="51" y="104"/>
                    </a:cubicBezTo>
                    <a:cubicBezTo>
                      <a:pt x="51" y="100"/>
                      <a:pt x="51" y="100"/>
                      <a:pt x="51" y="100"/>
                    </a:cubicBezTo>
                    <a:cubicBezTo>
                      <a:pt x="51" y="98"/>
                      <a:pt x="52" y="97"/>
                      <a:pt x="53" y="97"/>
                    </a:cubicBezTo>
                    <a:cubicBezTo>
                      <a:pt x="55" y="96"/>
                      <a:pt x="56" y="98"/>
                      <a:pt x="56" y="99"/>
                    </a:cubicBezTo>
                    <a:cubicBezTo>
                      <a:pt x="57" y="103"/>
                      <a:pt x="57" y="103"/>
                      <a:pt x="57" y="103"/>
                    </a:cubicBezTo>
                    <a:cubicBezTo>
                      <a:pt x="59" y="103"/>
                      <a:pt x="60" y="103"/>
                      <a:pt x="62" y="103"/>
                    </a:cubicBezTo>
                    <a:cubicBezTo>
                      <a:pt x="64" y="103"/>
                      <a:pt x="66" y="104"/>
                      <a:pt x="67" y="104"/>
                    </a:cubicBezTo>
                    <a:cubicBezTo>
                      <a:pt x="68" y="105"/>
                      <a:pt x="69" y="105"/>
                      <a:pt x="70" y="106"/>
                    </a:cubicBezTo>
                    <a:cubicBezTo>
                      <a:pt x="71" y="107"/>
                      <a:pt x="71" y="108"/>
                      <a:pt x="71" y="109"/>
                    </a:cubicBezTo>
                    <a:cubicBezTo>
                      <a:pt x="72" y="109"/>
                      <a:pt x="71" y="110"/>
                      <a:pt x="71" y="111"/>
                    </a:cubicBezTo>
                    <a:cubicBezTo>
                      <a:pt x="70" y="111"/>
                      <a:pt x="69" y="111"/>
                      <a:pt x="68" y="111"/>
                    </a:cubicBezTo>
                    <a:cubicBezTo>
                      <a:pt x="68" y="111"/>
                      <a:pt x="68" y="111"/>
                      <a:pt x="67" y="111"/>
                    </a:cubicBezTo>
                    <a:cubicBezTo>
                      <a:pt x="67" y="111"/>
                      <a:pt x="67" y="111"/>
                      <a:pt x="66" y="111"/>
                    </a:cubicBezTo>
                    <a:cubicBezTo>
                      <a:pt x="65" y="111"/>
                      <a:pt x="64" y="110"/>
                      <a:pt x="62" y="110"/>
                    </a:cubicBezTo>
                    <a:cubicBezTo>
                      <a:pt x="60" y="110"/>
                      <a:pt x="58" y="110"/>
                      <a:pt x="56" y="110"/>
                    </a:cubicBezTo>
                    <a:cubicBezTo>
                      <a:pt x="54" y="110"/>
                      <a:pt x="53" y="110"/>
                      <a:pt x="52" y="111"/>
                    </a:cubicBezTo>
                    <a:cubicBezTo>
                      <a:pt x="51" y="111"/>
                      <a:pt x="50" y="111"/>
                      <a:pt x="49" y="112"/>
                    </a:cubicBezTo>
                    <a:cubicBezTo>
                      <a:pt x="48" y="112"/>
                      <a:pt x="48" y="113"/>
                      <a:pt x="47" y="114"/>
                    </a:cubicBezTo>
                    <a:cubicBezTo>
                      <a:pt x="47" y="115"/>
                      <a:pt x="47" y="115"/>
                      <a:pt x="47" y="116"/>
                    </a:cubicBezTo>
                    <a:cubicBezTo>
                      <a:pt x="47" y="117"/>
                      <a:pt x="47" y="117"/>
                      <a:pt x="48" y="118"/>
                    </a:cubicBezTo>
                    <a:cubicBezTo>
                      <a:pt x="49" y="119"/>
                      <a:pt x="49" y="119"/>
                      <a:pt x="50" y="119"/>
                    </a:cubicBezTo>
                    <a:cubicBezTo>
                      <a:pt x="51" y="120"/>
                      <a:pt x="52" y="120"/>
                      <a:pt x="54" y="120"/>
                    </a:cubicBezTo>
                    <a:cubicBezTo>
                      <a:pt x="55" y="120"/>
                      <a:pt x="56" y="121"/>
                      <a:pt x="58" y="121"/>
                    </a:cubicBezTo>
                    <a:cubicBezTo>
                      <a:pt x="59" y="121"/>
                      <a:pt x="61" y="121"/>
                      <a:pt x="62" y="121"/>
                    </a:cubicBezTo>
                    <a:cubicBezTo>
                      <a:pt x="64" y="122"/>
                      <a:pt x="65" y="122"/>
                      <a:pt x="67" y="122"/>
                    </a:cubicBezTo>
                    <a:cubicBezTo>
                      <a:pt x="70" y="123"/>
                      <a:pt x="72" y="124"/>
                      <a:pt x="74" y="126"/>
                    </a:cubicBezTo>
                    <a:cubicBezTo>
                      <a:pt x="75" y="127"/>
                      <a:pt x="76" y="129"/>
                      <a:pt x="77" y="132"/>
                    </a:cubicBezTo>
                    <a:cubicBezTo>
                      <a:pt x="77" y="134"/>
                      <a:pt x="77" y="136"/>
                      <a:pt x="76" y="138"/>
                    </a:cubicBezTo>
                    <a:close/>
                    <a:moveTo>
                      <a:pt x="158" y="111"/>
                    </a:moveTo>
                    <a:cubicBezTo>
                      <a:pt x="156" y="112"/>
                      <a:pt x="156" y="112"/>
                      <a:pt x="156" y="112"/>
                    </a:cubicBezTo>
                    <a:cubicBezTo>
                      <a:pt x="146" y="116"/>
                      <a:pt x="134" y="119"/>
                      <a:pt x="123" y="119"/>
                    </a:cubicBezTo>
                    <a:cubicBezTo>
                      <a:pt x="119" y="119"/>
                      <a:pt x="116" y="118"/>
                      <a:pt x="112" y="118"/>
                    </a:cubicBezTo>
                    <a:cubicBezTo>
                      <a:pt x="108" y="98"/>
                      <a:pt x="85" y="82"/>
                      <a:pt x="57" y="82"/>
                    </a:cubicBezTo>
                    <a:cubicBezTo>
                      <a:pt x="56" y="82"/>
                      <a:pt x="56" y="82"/>
                      <a:pt x="56" y="82"/>
                    </a:cubicBezTo>
                    <a:cubicBezTo>
                      <a:pt x="54" y="77"/>
                      <a:pt x="53" y="72"/>
                      <a:pt x="53" y="66"/>
                    </a:cubicBezTo>
                    <a:cubicBezTo>
                      <a:pt x="53" y="37"/>
                      <a:pt x="84" y="14"/>
                      <a:pt x="123" y="14"/>
                    </a:cubicBezTo>
                    <a:cubicBezTo>
                      <a:pt x="161" y="14"/>
                      <a:pt x="193" y="37"/>
                      <a:pt x="193" y="66"/>
                    </a:cubicBezTo>
                    <a:cubicBezTo>
                      <a:pt x="193" y="75"/>
                      <a:pt x="190" y="84"/>
                      <a:pt x="184" y="92"/>
                    </a:cubicBezTo>
                    <a:cubicBezTo>
                      <a:pt x="182" y="95"/>
                      <a:pt x="182" y="95"/>
                      <a:pt x="182" y="95"/>
                    </a:cubicBezTo>
                    <a:cubicBezTo>
                      <a:pt x="193" y="119"/>
                      <a:pt x="193" y="119"/>
                      <a:pt x="193" y="119"/>
                    </a:cubicBezTo>
                    <a:lnTo>
                      <a:pt x="158"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6095927" y="2237410"/>
              <a:ext cx="3303270" cy="1533841"/>
              <a:chOff x="6095927" y="2237410"/>
              <a:chExt cx="3303270" cy="1533841"/>
            </a:xfrm>
          </p:grpSpPr>
          <p:sp>
            <p:nvSpPr>
              <p:cNvPr id="10" name="矩形 9"/>
              <p:cNvSpPr/>
              <p:nvPr/>
            </p:nvSpPr>
            <p:spPr>
              <a:xfrm>
                <a:off x="6096000" y="2237410"/>
                <a:ext cx="3178629" cy="1478928"/>
              </a:xfrm>
              <a:prstGeom prst="rect">
                <a:avLst/>
              </a:prstGeom>
              <a:solidFill>
                <a:schemeClr val="accent5">
                  <a:lumMod val="60000"/>
                  <a:lumOff val="40000"/>
                  <a:alpha val="91000"/>
                </a:schemeClr>
              </a:solidFill>
              <a:ln>
                <a:noFill/>
              </a:ln>
              <a:effectLst>
                <a:innerShdw blurRad="825500" dist="279400" dir="81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095927" y="2364726"/>
                <a:ext cx="3303270" cy="1406525"/>
                <a:chOff x="1528363" y="1532845"/>
                <a:chExt cx="3303270" cy="1406525"/>
              </a:xfrm>
            </p:grpSpPr>
            <p:sp>
              <p:nvSpPr>
                <p:cNvPr id="26" name="文本框 25"/>
                <p:cNvSpPr txBox="1"/>
                <p:nvPr/>
              </p:nvSpPr>
              <p:spPr>
                <a:xfrm>
                  <a:off x="1628693" y="1532845"/>
                  <a:ext cx="2989580" cy="39878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000" b="1" i="1" u="sng" dirty="0">
                      <a:solidFill>
                        <a:schemeClr val="bg1"/>
                      </a:solidFill>
                      <a:latin typeface="方正正黑简体" panose="02000000000000000000" pitchFamily="2" charset="-122"/>
                      <a:ea typeface="方正正黑简体" panose="02000000000000000000" pitchFamily="2" charset="-122"/>
                    </a:rPr>
                    <a:t>社区网格服务“百分计划”</a:t>
                  </a:r>
                  <a:endParaRPr lang="zh-CN" altLang="en-US" sz="2000" b="1" i="1" u="sng" dirty="0">
                    <a:solidFill>
                      <a:schemeClr val="bg1"/>
                    </a:solidFill>
                    <a:latin typeface="方正正黑简体" panose="02000000000000000000" pitchFamily="2" charset="-122"/>
                    <a:ea typeface="方正正黑简体" panose="02000000000000000000" pitchFamily="2" charset="-122"/>
                  </a:endParaRPr>
                </a:p>
              </p:txBody>
            </p:sp>
            <p:sp>
              <p:nvSpPr>
                <p:cNvPr id="27" name="矩形 26"/>
                <p:cNvSpPr/>
                <p:nvPr/>
              </p:nvSpPr>
              <p:spPr>
                <a:xfrm>
                  <a:off x="1528363" y="1924640"/>
                  <a:ext cx="3303270" cy="1014730"/>
                </a:xfrm>
                <a:prstGeom prst="rect">
                  <a:avLst/>
                </a:prstGeom>
              </p:spPr>
              <p:txBody>
                <a:bodyPr wrap="square">
                  <a:spAutoFit/>
                </a:bodyPr>
                <a:lstStyle/>
                <a:p>
                  <a:pPr marL="342900" indent="-342900">
                    <a:buClr>
                      <a:srgbClr val="7030A0"/>
                    </a:buClr>
                    <a:buFont typeface="Arial" panose="020B0604020202020204" pitchFamily="34" charset="0"/>
                    <a:buChar char="•"/>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惠民政策知晓率</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a:buClr>
                      <a:srgbClr val="7030A0"/>
                    </a:buClr>
                    <a:buFont typeface="Arial" panose="020B0604020202020204" pitchFamily="34" charset="0"/>
                    <a:buChar char="•"/>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社区建设支持率</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a:buClr>
                      <a:srgbClr val="7030A0"/>
                    </a:buClr>
                    <a:buFont typeface="Arial" panose="020B0604020202020204" pitchFamily="34" charset="0"/>
                    <a:buChar char="•"/>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财务工作满意率</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48" name="Group 21"/>
          <p:cNvGrpSpPr>
            <a:grpSpLocks noChangeAspect="1"/>
          </p:cNvGrpSpPr>
          <p:nvPr/>
        </p:nvGrpSpPr>
        <p:grpSpPr bwMode="auto">
          <a:xfrm>
            <a:off x="8944588" y="1315314"/>
            <a:ext cx="455023" cy="500634"/>
            <a:chOff x="3380" y="1654"/>
            <a:chExt cx="419" cy="461"/>
          </a:xfrm>
        </p:grpSpPr>
        <p:sp>
          <p:nvSpPr>
            <p:cNvPr id="50" name="Freeform 22"/>
            <p:cNvSpPr/>
            <p:nvPr/>
          </p:nvSpPr>
          <p:spPr bwMode="auto">
            <a:xfrm>
              <a:off x="3380" y="1698"/>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Lst>
              <a:ahLst/>
              <a:cxnLst>
                <a:cxn ang="0">
                  <a:pos x="T0" y="T1"/>
                </a:cxn>
                <a:cxn ang="0">
                  <a:pos x="T2" y="T3"/>
                </a:cxn>
                <a:cxn ang="0">
                  <a:pos x="T4" y="T5"/>
                </a:cxn>
                <a:cxn ang="0">
                  <a:pos x="T6" y="T7"/>
                </a:cxn>
                <a:cxn ang="0">
                  <a:pos x="T8" y="T9"/>
                </a:cxn>
                <a:cxn ang="0">
                  <a:pos x="T10" y="T11"/>
                </a:cxn>
              </a:cxnLst>
              <a:rect l="0" t="0" r="r" b="b"/>
              <a:pathLst>
                <a:path w="418" h="417">
                  <a:moveTo>
                    <a:pt x="418" y="325"/>
                  </a:moveTo>
                  <a:lnTo>
                    <a:pt x="302" y="417"/>
                  </a:lnTo>
                  <a:lnTo>
                    <a:pt x="0" y="417"/>
                  </a:lnTo>
                  <a:lnTo>
                    <a:pt x="0" y="0"/>
                  </a:lnTo>
                  <a:lnTo>
                    <a:pt x="418" y="0"/>
                  </a:lnTo>
                  <a:lnTo>
                    <a:pt x="418" y="32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3"/>
            <p:cNvSpPr/>
            <p:nvPr/>
          </p:nvSpPr>
          <p:spPr bwMode="auto">
            <a:xfrm>
              <a:off x="3380" y="1698"/>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Lst>
              <a:ahLst/>
              <a:cxnLst>
                <a:cxn ang="0">
                  <a:pos x="T0" y="T1"/>
                </a:cxn>
                <a:cxn ang="0">
                  <a:pos x="T2" y="T3"/>
                </a:cxn>
                <a:cxn ang="0">
                  <a:pos x="T4" y="T5"/>
                </a:cxn>
                <a:cxn ang="0">
                  <a:pos x="T6" y="T7"/>
                </a:cxn>
                <a:cxn ang="0">
                  <a:pos x="T8" y="T9"/>
                </a:cxn>
              </a:cxnLst>
              <a:rect l="0" t="0" r="r" b="b"/>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4"/>
            <p:cNvSpPr/>
            <p:nvPr/>
          </p:nvSpPr>
          <p:spPr bwMode="auto">
            <a:xfrm>
              <a:off x="3685" y="2024"/>
              <a:ext cx="114" cy="91"/>
            </a:xfrm>
            <a:custGeom>
              <a:avLst/>
              <a:gdLst>
                <a:gd name="T0" fmla="*/ 0 w 114"/>
                <a:gd name="T1" fmla="*/ 91 h 91"/>
                <a:gd name="T2" fmla="*/ 0 w 114"/>
                <a:gd name="T3" fmla="*/ 0 h 91"/>
                <a:gd name="T4" fmla="*/ 114 w 114"/>
                <a:gd name="T5" fmla="*/ 0 h 91"/>
                <a:gd name="T6" fmla="*/ 0 w 114"/>
                <a:gd name="T7" fmla="*/ 91 h 91"/>
              </a:gdLst>
              <a:ahLst/>
              <a:cxnLst>
                <a:cxn ang="0">
                  <a:pos x="T0" y="T1"/>
                </a:cxn>
                <a:cxn ang="0">
                  <a:pos x="T2" y="T3"/>
                </a:cxn>
                <a:cxn ang="0">
                  <a:pos x="T4" y="T5"/>
                </a:cxn>
                <a:cxn ang="0">
                  <a:pos x="T6" y="T7"/>
                </a:cxn>
              </a:cxnLst>
              <a:rect l="0" t="0" r="r" b="b"/>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5"/>
            <p:cNvSpPr>
              <a:spLocks noEditPoints="1"/>
            </p:cNvSpPr>
            <p:nvPr/>
          </p:nvSpPr>
          <p:spPr bwMode="auto">
            <a:xfrm>
              <a:off x="3455" y="1783"/>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6"/>
            <p:cNvSpPr/>
            <p:nvPr/>
          </p:nvSpPr>
          <p:spPr bwMode="auto">
            <a:xfrm>
              <a:off x="3448" y="1954"/>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7"/>
            <p:cNvSpPr/>
            <p:nvPr/>
          </p:nvSpPr>
          <p:spPr bwMode="auto">
            <a:xfrm>
              <a:off x="3602" y="1939"/>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Oval 28"/>
            <p:cNvSpPr>
              <a:spLocks noChangeArrowheads="1"/>
            </p:cNvSpPr>
            <p:nvPr/>
          </p:nvSpPr>
          <p:spPr bwMode="auto">
            <a:xfrm>
              <a:off x="3544" y="1654"/>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矩形 56"/>
          <p:cNvSpPr/>
          <p:nvPr/>
        </p:nvSpPr>
        <p:spPr>
          <a:xfrm>
            <a:off x="9399905" y="1356360"/>
            <a:ext cx="1737360" cy="1014730"/>
          </a:xfrm>
          <a:prstGeom prst="rect">
            <a:avLst/>
          </a:prstGeom>
          <a:solidFill>
            <a:schemeClr val="accent4">
              <a:lumMod val="20000"/>
              <a:lumOff val="80000"/>
            </a:schemeClr>
          </a:solidFill>
        </p:spPr>
        <p:txBody>
          <a:bodyPr wrap="square">
            <a:spAutoFit/>
          </a:bodyPr>
          <a:lstStyle/>
          <a:p>
            <a:pPr fontAlgn="auto">
              <a:lnSpc>
                <a:spcPct val="150000"/>
              </a:lnSpc>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重要特征：</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fontAlgn="auto">
              <a:lnSpc>
                <a:spcPct val="150000"/>
              </a:lnSpc>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社区志愿服务</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nvGrpSpPr>
          <p:cNvPr id="59" name="Group 31"/>
          <p:cNvGrpSpPr>
            <a:grpSpLocks noChangeAspect="1"/>
          </p:cNvGrpSpPr>
          <p:nvPr/>
        </p:nvGrpSpPr>
        <p:grpSpPr bwMode="auto">
          <a:xfrm>
            <a:off x="524531" y="3716730"/>
            <a:ext cx="393449" cy="406724"/>
            <a:chOff x="666" y="2825"/>
            <a:chExt cx="978" cy="1011"/>
          </a:xfrm>
          <a:solidFill>
            <a:schemeClr val="accent1">
              <a:lumMod val="75000"/>
            </a:schemeClr>
          </a:solidFill>
        </p:grpSpPr>
        <p:sp>
          <p:nvSpPr>
            <p:cNvPr id="61" name="Freeform 32"/>
            <p:cNvSpPr/>
            <p:nvPr/>
          </p:nvSpPr>
          <p:spPr bwMode="auto">
            <a:xfrm>
              <a:off x="666" y="2825"/>
              <a:ext cx="857" cy="1011"/>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3"/>
            <p:cNvSpPr/>
            <p:nvPr/>
          </p:nvSpPr>
          <p:spPr bwMode="auto">
            <a:xfrm>
              <a:off x="1011" y="3531"/>
              <a:ext cx="102" cy="102"/>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Lst>
              <a:ahLst/>
              <a:cxnLst>
                <a:cxn ang="0">
                  <a:pos x="T0" y="T1"/>
                </a:cxn>
                <a:cxn ang="0">
                  <a:pos x="T2" y="T3"/>
                </a:cxn>
                <a:cxn ang="0">
                  <a:pos x="T4" y="T5"/>
                </a:cxn>
                <a:cxn ang="0">
                  <a:pos x="T6" y="T7"/>
                </a:cxn>
                <a:cxn ang="0">
                  <a:pos x="T8" y="T9"/>
                </a:cxn>
                <a:cxn ang="0">
                  <a:pos x="T10" y="T11"/>
                </a:cxn>
              </a:cxnLst>
              <a:rect l="0" t="0" r="r" b="b"/>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4"/>
            <p:cNvSpPr/>
            <p:nvPr/>
          </p:nvSpPr>
          <p:spPr bwMode="auto">
            <a:xfrm>
              <a:off x="1090" y="2998"/>
              <a:ext cx="554" cy="55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5"/>
            <p:cNvSpPr/>
            <p:nvPr/>
          </p:nvSpPr>
          <p:spPr bwMode="auto">
            <a:xfrm>
              <a:off x="849" y="3110"/>
              <a:ext cx="498" cy="84"/>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6"/>
            <p:cNvSpPr/>
            <p:nvPr/>
          </p:nvSpPr>
          <p:spPr bwMode="auto">
            <a:xfrm>
              <a:off x="849" y="3289"/>
              <a:ext cx="340" cy="8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
            <p:cNvSpPr/>
            <p:nvPr/>
          </p:nvSpPr>
          <p:spPr bwMode="auto">
            <a:xfrm>
              <a:off x="849" y="3467"/>
              <a:ext cx="181" cy="8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8"/>
            <p:cNvSpPr/>
            <p:nvPr/>
          </p:nvSpPr>
          <p:spPr bwMode="auto">
            <a:xfrm>
              <a:off x="666" y="2825"/>
              <a:ext cx="857" cy="1011"/>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9"/>
            <p:cNvSpPr/>
            <p:nvPr/>
          </p:nvSpPr>
          <p:spPr bwMode="auto">
            <a:xfrm>
              <a:off x="1011" y="3531"/>
              <a:ext cx="102" cy="102"/>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Lst>
              <a:ahLst/>
              <a:cxnLst>
                <a:cxn ang="0">
                  <a:pos x="T0" y="T1"/>
                </a:cxn>
                <a:cxn ang="0">
                  <a:pos x="T2" y="T3"/>
                </a:cxn>
                <a:cxn ang="0">
                  <a:pos x="T4" y="T5"/>
                </a:cxn>
                <a:cxn ang="0">
                  <a:pos x="T6" y="T7"/>
                </a:cxn>
                <a:cxn ang="0">
                  <a:pos x="T8" y="T9"/>
                </a:cxn>
                <a:cxn ang="0">
                  <a:pos x="T10" y="T11"/>
                </a:cxn>
              </a:cxnLst>
              <a:rect l="0" t="0" r="r" b="b"/>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0"/>
            <p:cNvSpPr/>
            <p:nvPr/>
          </p:nvSpPr>
          <p:spPr bwMode="auto">
            <a:xfrm>
              <a:off x="1090" y="2998"/>
              <a:ext cx="554" cy="55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1"/>
            <p:cNvSpPr/>
            <p:nvPr/>
          </p:nvSpPr>
          <p:spPr bwMode="auto">
            <a:xfrm>
              <a:off x="849" y="3110"/>
              <a:ext cx="498" cy="84"/>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2"/>
            <p:cNvSpPr/>
            <p:nvPr/>
          </p:nvSpPr>
          <p:spPr bwMode="auto">
            <a:xfrm>
              <a:off x="849" y="3289"/>
              <a:ext cx="340" cy="8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3"/>
            <p:cNvSpPr/>
            <p:nvPr/>
          </p:nvSpPr>
          <p:spPr bwMode="auto">
            <a:xfrm>
              <a:off x="849" y="3467"/>
              <a:ext cx="181" cy="8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3" name="矩形 72"/>
          <p:cNvSpPr/>
          <p:nvPr/>
        </p:nvSpPr>
        <p:spPr>
          <a:xfrm>
            <a:off x="426720" y="4123690"/>
            <a:ext cx="3175000" cy="1783715"/>
          </a:xfrm>
          <a:prstGeom prst="rect">
            <a:avLst/>
          </a:prstGeom>
          <a:ln>
            <a:solidFill>
              <a:srgbClr val="7030A0"/>
            </a:solidFill>
          </a:ln>
        </p:spPr>
        <p:txBody>
          <a:bodyPr wrap="square">
            <a:spAutoFit/>
          </a:bodyPr>
          <a:lstStyle/>
          <a:p>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三个居务帮特困，</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针对</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buClr>
                <a:srgbClr val="C00000"/>
              </a:buClr>
              <a:buFont typeface="Wingdings" panose="05000000000000000000" charset="0"/>
              <a:buChar char="p"/>
            </a:pPr>
            <a:r>
              <a:rPr lang="zh-CN" altLang="zh-CN" sz="2000" b="1" kern="100" dirty="0">
                <a:latin typeface="仿宋" panose="02010609060101010101" charset="-122"/>
                <a:ea typeface="仿宋" panose="02010609060101010101" charset="-122"/>
                <a:cs typeface="Times New Roman" panose="02020603050405020304" pitchFamily="18" charset="0"/>
              </a:rPr>
              <a:t>服刑人员子女无人照看</a:t>
            </a:r>
            <a:endParaRPr lang="zh-CN" altLang="zh-CN" sz="2000" b="1" kern="100" dirty="0">
              <a:latin typeface="仿宋" panose="02010609060101010101" charset="-122"/>
              <a:ea typeface="仿宋" panose="02010609060101010101" charset="-122"/>
              <a:cs typeface="Times New Roman" panose="02020603050405020304" pitchFamily="18" charset="0"/>
            </a:endParaRPr>
          </a:p>
          <a:p>
            <a:pPr marL="342900" indent="-342900" fontAlgn="auto">
              <a:lnSpc>
                <a:spcPct val="150000"/>
              </a:lnSpc>
              <a:buClr>
                <a:srgbClr val="C00000"/>
              </a:buClr>
              <a:buFont typeface="Wingdings" panose="05000000000000000000" charset="0"/>
              <a:buChar char="p"/>
            </a:pPr>
            <a:r>
              <a:rPr lang="zh-CN" altLang="zh-CN" sz="2000" b="1" kern="100" dirty="0">
                <a:latin typeface="仿宋" panose="02010609060101010101" charset="-122"/>
                <a:ea typeface="仿宋" panose="02010609060101010101" charset="-122"/>
                <a:cs typeface="Times New Roman" panose="02020603050405020304" pitchFamily="18" charset="0"/>
              </a:rPr>
              <a:t>空巢老人孤苦无依</a:t>
            </a:r>
            <a:endParaRPr lang="zh-CN" altLang="zh-CN" sz="2000" b="1" kern="100" dirty="0">
              <a:latin typeface="仿宋" panose="02010609060101010101" charset="-122"/>
              <a:ea typeface="仿宋" panose="02010609060101010101" charset="-122"/>
              <a:cs typeface="Times New Roman" panose="02020603050405020304" pitchFamily="18" charset="0"/>
            </a:endParaRPr>
          </a:p>
          <a:p>
            <a:pPr marL="342900" indent="-342900" fontAlgn="auto">
              <a:lnSpc>
                <a:spcPct val="150000"/>
              </a:lnSpc>
              <a:buClr>
                <a:srgbClr val="C00000"/>
              </a:buClr>
              <a:buFont typeface="Wingdings" panose="05000000000000000000" charset="0"/>
              <a:buChar char="p"/>
            </a:pPr>
            <a:r>
              <a:rPr lang="zh-CN" altLang="zh-CN" sz="2000" b="1" kern="100" dirty="0">
                <a:latin typeface="仿宋" panose="02010609060101010101" charset="-122"/>
                <a:ea typeface="仿宋" panose="02010609060101010101" charset="-122"/>
                <a:cs typeface="Times New Roman" panose="02020603050405020304" pitchFamily="18" charset="0"/>
              </a:rPr>
              <a:t>大龄就业人员就业苦难</a:t>
            </a:r>
            <a:endParaRPr lang="zh-CN" altLang="zh-CN" sz="2000" b="1" kern="100" dirty="0">
              <a:latin typeface="仿宋" panose="02010609060101010101" charset="-122"/>
              <a:ea typeface="仿宋" panose="02010609060101010101"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1+#ppt_w/2"/>
                                          </p:val>
                                        </p:tav>
                                        <p:tav tm="100000">
                                          <p:val>
                                            <p:strVal val="#ppt_x"/>
                                          </p:val>
                                        </p:tav>
                                      </p:tavLst>
                                    </p:anim>
                                    <p:anim calcmode="lin" valueType="num">
                                      <p:cBhvr additive="base">
                                        <p:cTn id="18" dur="500" fill="hold"/>
                                        <p:tgtEl>
                                          <p:spTgt spid="3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1+#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500"/>
                                        <p:tgtEl>
                                          <p:spTgt spid="73"/>
                                        </p:tgtEl>
                                      </p:cBhvr>
                                    </p:animEffect>
                                    <p:anim calcmode="lin" valueType="num">
                                      <p:cBhvr>
                                        <p:cTn id="33" dur="500" fill="hold"/>
                                        <p:tgtEl>
                                          <p:spTgt spid="73"/>
                                        </p:tgtEl>
                                        <p:attrNameLst>
                                          <p:attrName>ppt_x</p:attrName>
                                        </p:attrNameLst>
                                      </p:cBhvr>
                                      <p:tavLst>
                                        <p:tav tm="0">
                                          <p:val>
                                            <p:strVal val="#ppt_x"/>
                                          </p:val>
                                        </p:tav>
                                        <p:tav tm="100000">
                                          <p:val>
                                            <p:strVal val="#ppt_x"/>
                                          </p:val>
                                        </p:tav>
                                      </p:tavLst>
                                    </p:anim>
                                    <p:anim calcmode="lin" valueType="num">
                                      <p:cBhvr>
                                        <p:cTn id="34" dur="500" fill="hold"/>
                                        <p:tgtEl>
                                          <p:spTgt spid="7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anim calcmode="lin" valueType="num">
                                      <p:cBhvr>
                                        <p:cTn id="38" dur="500" fill="hold"/>
                                        <p:tgtEl>
                                          <p:spTgt spid="59"/>
                                        </p:tgtEl>
                                        <p:attrNameLst>
                                          <p:attrName>ppt_x</p:attrName>
                                        </p:attrNameLst>
                                      </p:cBhvr>
                                      <p:tavLst>
                                        <p:tav tm="0">
                                          <p:val>
                                            <p:strVal val="#ppt_x"/>
                                          </p:val>
                                        </p:tav>
                                        <p:tav tm="100000">
                                          <p:val>
                                            <p:strVal val="#ppt_x"/>
                                          </p:val>
                                        </p:tav>
                                      </p:tavLst>
                                    </p:anim>
                                    <p:anim calcmode="lin" valueType="num">
                                      <p:cBhvr>
                                        <p:cTn id="39" dur="500" fill="hold"/>
                                        <p:tgtEl>
                                          <p:spTgt spid="5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anim calcmode="lin" valueType="num">
                                      <p:cBhvr>
                                        <p:cTn id="43" dur="500" fill="hold"/>
                                        <p:tgtEl>
                                          <p:spTgt spid="57"/>
                                        </p:tgtEl>
                                        <p:attrNameLst>
                                          <p:attrName>ppt_x</p:attrName>
                                        </p:attrNameLst>
                                      </p:cBhvr>
                                      <p:tavLst>
                                        <p:tav tm="0">
                                          <p:val>
                                            <p:strVal val="#ppt_x"/>
                                          </p:val>
                                        </p:tav>
                                        <p:tav tm="100000">
                                          <p:val>
                                            <p:strVal val="#ppt_x"/>
                                          </p:val>
                                        </p:tav>
                                      </p:tavLst>
                                    </p:anim>
                                    <p:anim calcmode="lin" valueType="num">
                                      <p:cBhvr>
                                        <p:cTn id="44" dur="500" fill="hold"/>
                                        <p:tgtEl>
                                          <p:spTgt spid="5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anim calcmode="lin" valueType="num">
                                      <p:cBhvr>
                                        <p:cTn id="48" dur="500" fill="hold"/>
                                        <p:tgtEl>
                                          <p:spTgt spid="48"/>
                                        </p:tgtEl>
                                        <p:attrNameLst>
                                          <p:attrName>ppt_x</p:attrName>
                                        </p:attrNameLst>
                                      </p:cBhvr>
                                      <p:tavLst>
                                        <p:tav tm="0">
                                          <p:val>
                                            <p:strVal val="#ppt_x"/>
                                          </p:val>
                                        </p:tav>
                                        <p:tav tm="100000">
                                          <p:val>
                                            <p:strVal val="#ppt_x"/>
                                          </p:val>
                                        </p:tav>
                                      </p:tavLst>
                                    </p:anim>
                                    <p:anim calcmode="lin" valueType="num">
                                      <p:cBhvr>
                                        <p:cTn id="49" dur="5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xit" presetSubtype="8" fill="hold" nodeType="clickEffect">
                                  <p:stCondLst>
                                    <p:cond delay="0"/>
                                  </p:stCondLst>
                                  <p:childTnLst>
                                    <p:animEffect transition="out" filter="wipe(left)">
                                      <p:cBhvr>
                                        <p:cTn id="53" dur="500"/>
                                        <p:tgtEl>
                                          <p:spTgt spid="2"/>
                                        </p:tgtEl>
                                      </p:cBhvr>
                                    </p:animEffect>
                                    <p:set>
                                      <p:cBhvr>
                                        <p:cTn id="54" dur="1" fill="hold">
                                          <p:stCondLst>
                                            <p:cond delay="499"/>
                                          </p:stCondLst>
                                        </p:cTn>
                                        <p:tgtEl>
                                          <p:spTgt spid="2"/>
                                        </p:tgtEl>
                                        <p:attrNameLst>
                                          <p:attrName>style.visibility</p:attrName>
                                        </p:attrNameLst>
                                      </p:cBhvr>
                                      <p:to>
                                        <p:strVal val="hidden"/>
                                      </p:to>
                                    </p:set>
                                  </p:childTnLst>
                                </p:cTn>
                              </p:par>
                            </p:childTnLst>
                          </p:cTn>
                        </p:par>
                        <p:par>
                          <p:cTn id="55" fill="hold">
                            <p:stCondLst>
                              <p:cond delay="500"/>
                            </p:stCondLst>
                            <p:childTnLst>
                              <p:par>
                                <p:cTn id="56" presetID="22" presetClass="exit" presetSubtype="8" fill="hold" nodeType="afterEffect">
                                  <p:stCondLst>
                                    <p:cond delay="0"/>
                                  </p:stCondLst>
                                  <p:childTnLst>
                                    <p:animEffect transition="out" filter="wipe(left)">
                                      <p:cBhvr>
                                        <p:cTn id="57" dur="500"/>
                                        <p:tgtEl>
                                          <p:spTgt spid="34"/>
                                        </p:tgtEl>
                                      </p:cBhvr>
                                    </p:animEffect>
                                    <p:set>
                                      <p:cBhvr>
                                        <p:cTn id="58" dur="1" fill="hold">
                                          <p:stCondLst>
                                            <p:cond delay="499"/>
                                          </p:stCondLst>
                                        </p:cTn>
                                        <p:tgtEl>
                                          <p:spTgt spid="34"/>
                                        </p:tgtEl>
                                        <p:attrNameLst>
                                          <p:attrName>style.visibility</p:attrName>
                                        </p:attrNameLst>
                                      </p:cBhvr>
                                      <p:to>
                                        <p:strVal val="hidden"/>
                                      </p:to>
                                    </p:set>
                                  </p:childTnLst>
                                </p:cTn>
                              </p:par>
                              <p:par>
                                <p:cTn id="59" presetID="22" presetClass="exit" presetSubtype="8" fill="hold" nodeType="withEffect">
                                  <p:stCondLst>
                                    <p:cond delay="0"/>
                                  </p:stCondLst>
                                  <p:childTnLst>
                                    <p:animEffect transition="out" filter="wipe(left)">
                                      <p:cBhvr>
                                        <p:cTn id="60" dur="500"/>
                                        <p:tgtEl>
                                          <p:spTgt spid="35"/>
                                        </p:tgtEl>
                                      </p:cBhvr>
                                    </p:animEffect>
                                    <p:set>
                                      <p:cBhvr>
                                        <p:cTn id="61" dur="1" fill="hold">
                                          <p:stCondLst>
                                            <p:cond delay="499"/>
                                          </p:stCondLst>
                                        </p:cTn>
                                        <p:tgtEl>
                                          <p:spTgt spid="35"/>
                                        </p:tgtEl>
                                        <p:attrNameLst>
                                          <p:attrName>style.visibility</p:attrName>
                                        </p:attrNameLst>
                                      </p:cBhvr>
                                      <p:to>
                                        <p:strVal val="hidden"/>
                                      </p:to>
                                    </p:set>
                                  </p:childTnLst>
                                </p:cTn>
                              </p:par>
                              <p:par>
                                <p:cTn id="62" presetID="22" presetClass="exit" presetSubtype="8" fill="hold" nodeType="withEffect">
                                  <p:stCondLst>
                                    <p:cond delay="0"/>
                                  </p:stCondLst>
                                  <p:childTnLst>
                                    <p:animEffect transition="out" filter="wipe(left)">
                                      <p:cBhvr>
                                        <p:cTn id="63" dur="500"/>
                                        <p:tgtEl>
                                          <p:spTgt spid="42"/>
                                        </p:tgtEl>
                                      </p:cBhvr>
                                    </p:animEffect>
                                    <p:set>
                                      <p:cBhvr>
                                        <p:cTn id="64" dur="1" fill="hold">
                                          <p:stCondLst>
                                            <p:cond delay="499"/>
                                          </p:stCondLst>
                                        </p:cTn>
                                        <p:tgtEl>
                                          <p:spTgt spid="42"/>
                                        </p:tgtEl>
                                        <p:attrNameLst>
                                          <p:attrName>style.visibility</p:attrName>
                                        </p:attrNameLst>
                                      </p:cBhvr>
                                      <p:to>
                                        <p:strVal val="hidden"/>
                                      </p:to>
                                    </p:set>
                                  </p:childTnLst>
                                </p:cTn>
                              </p:par>
                              <p:par>
                                <p:cTn id="65" presetID="22" presetClass="exit" presetSubtype="8" fill="hold" nodeType="withEffect">
                                  <p:stCondLst>
                                    <p:cond delay="0"/>
                                  </p:stCondLst>
                                  <p:childTnLst>
                                    <p:animEffect transition="out" filter="wipe(left)">
                                      <p:cBhvr>
                                        <p:cTn id="66" dur="500"/>
                                        <p:tgtEl>
                                          <p:spTgt spid="36"/>
                                        </p:tgtEl>
                                      </p:cBhvr>
                                    </p:animEffect>
                                    <p:set>
                                      <p:cBhvr>
                                        <p:cTn id="67" dur="1" fill="hold">
                                          <p:stCondLst>
                                            <p:cond delay="499"/>
                                          </p:stCondLst>
                                        </p:cTn>
                                        <p:tgtEl>
                                          <p:spTgt spid="36"/>
                                        </p:tgtEl>
                                        <p:attrNameLst>
                                          <p:attrName>style.visibility</p:attrName>
                                        </p:attrNameLst>
                                      </p:cBhvr>
                                      <p:to>
                                        <p:strVal val="hidden"/>
                                      </p:to>
                                    </p:set>
                                  </p:childTnLst>
                                </p:cTn>
                              </p:par>
                            </p:childTnLst>
                          </p:cTn>
                        </p:par>
                        <p:par>
                          <p:cTn id="68" fill="hold">
                            <p:stCondLst>
                              <p:cond delay="1000"/>
                            </p:stCondLst>
                            <p:childTnLst>
                              <p:par>
                                <p:cTn id="69" presetID="22" presetClass="exit" presetSubtype="8" fill="hold" grpId="1" nodeType="afterEffect">
                                  <p:stCondLst>
                                    <p:cond delay="0"/>
                                  </p:stCondLst>
                                  <p:childTnLst>
                                    <p:animEffect transition="out" filter="wipe(left)">
                                      <p:cBhvr>
                                        <p:cTn id="70" dur="500"/>
                                        <p:tgtEl>
                                          <p:spTgt spid="73"/>
                                        </p:tgtEl>
                                      </p:cBhvr>
                                    </p:animEffect>
                                    <p:set>
                                      <p:cBhvr>
                                        <p:cTn id="71" dur="1" fill="hold">
                                          <p:stCondLst>
                                            <p:cond delay="499"/>
                                          </p:stCondLst>
                                        </p:cTn>
                                        <p:tgtEl>
                                          <p:spTgt spid="73"/>
                                        </p:tgtEl>
                                        <p:attrNameLst>
                                          <p:attrName>style.visibility</p:attrName>
                                        </p:attrNameLst>
                                      </p:cBhvr>
                                      <p:to>
                                        <p:strVal val="hidden"/>
                                      </p:to>
                                    </p:set>
                                  </p:childTnLst>
                                </p:cTn>
                              </p:par>
                              <p:par>
                                <p:cTn id="72" presetID="22" presetClass="exit" presetSubtype="8" fill="hold" nodeType="withEffect">
                                  <p:stCondLst>
                                    <p:cond delay="0"/>
                                  </p:stCondLst>
                                  <p:childTnLst>
                                    <p:animEffect transition="out" filter="wipe(left)">
                                      <p:cBhvr>
                                        <p:cTn id="73" dur="500"/>
                                        <p:tgtEl>
                                          <p:spTgt spid="59"/>
                                        </p:tgtEl>
                                      </p:cBhvr>
                                    </p:animEffect>
                                    <p:set>
                                      <p:cBhvr>
                                        <p:cTn id="74" dur="1" fill="hold">
                                          <p:stCondLst>
                                            <p:cond delay="499"/>
                                          </p:stCondLst>
                                        </p:cTn>
                                        <p:tgtEl>
                                          <p:spTgt spid="59"/>
                                        </p:tgtEl>
                                        <p:attrNameLst>
                                          <p:attrName>style.visibility</p:attrName>
                                        </p:attrNameLst>
                                      </p:cBhvr>
                                      <p:to>
                                        <p:strVal val="hidden"/>
                                      </p:to>
                                    </p:set>
                                  </p:childTnLst>
                                </p:cTn>
                              </p:par>
                              <p:par>
                                <p:cTn id="75" presetID="22" presetClass="exit" presetSubtype="8" fill="hold" grpId="1" nodeType="withEffect">
                                  <p:stCondLst>
                                    <p:cond delay="0"/>
                                  </p:stCondLst>
                                  <p:childTnLst>
                                    <p:animEffect transition="out" filter="wipe(left)">
                                      <p:cBhvr>
                                        <p:cTn id="76" dur="500"/>
                                        <p:tgtEl>
                                          <p:spTgt spid="57"/>
                                        </p:tgtEl>
                                      </p:cBhvr>
                                    </p:animEffect>
                                    <p:set>
                                      <p:cBhvr>
                                        <p:cTn id="77" dur="1" fill="hold">
                                          <p:stCondLst>
                                            <p:cond delay="499"/>
                                          </p:stCondLst>
                                        </p:cTn>
                                        <p:tgtEl>
                                          <p:spTgt spid="57"/>
                                        </p:tgtEl>
                                        <p:attrNameLst>
                                          <p:attrName>style.visibility</p:attrName>
                                        </p:attrNameLst>
                                      </p:cBhvr>
                                      <p:to>
                                        <p:strVal val="hidden"/>
                                      </p:to>
                                    </p:set>
                                  </p:childTnLst>
                                </p:cTn>
                              </p:par>
                              <p:par>
                                <p:cTn id="78" presetID="22" presetClass="exit" presetSubtype="8" fill="hold" nodeType="withEffect">
                                  <p:stCondLst>
                                    <p:cond delay="0"/>
                                  </p:stCondLst>
                                  <p:childTnLst>
                                    <p:animEffect transition="out" filter="wipe(left)">
                                      <p:cBhvr>
                                        <p:cTn id="79" dur="500"/>
                                        <p:tgtEl>
                                          <p:spTgt spid="48"/>
                                        </p:tgtEl>
                                      </p:cBhvr>
                                    </p:animEffect>
                                    <p:set>
                                      <p:cBhvr>
                                        <p:cTn id="80"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P spid="57" grpId="1" bldLvl="0" animBg="1"/>
      <p:bldP spid="73" grpId="0" bldLvl="0" animBg="1"/>
      <p:bldP spid="73" grpId="1"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727200" y="1586502"/>
            <a:ext cx="4368800" cy="2032681"/>
            <a:chOff x="1727200" y="1683657"/>
            <a:chExt cx="4368800" cy="2032681"/>
          </a:xfrm>
        </p:grpSpPr>
        <p:pic>
          <p:nvPicPr>
            <p:cNvPr id="28" name="图片 27"/>
            <p:cNvPicPr>
              <a:picLocks noChangeAspect="1"/>
            </p:cNvPicPr>
            <p:nvPr/>
          </p:nvPicPr>
          <p:blipFill>
            <a:blip r:embed="rId1"/>
            <a:stretch>
              <a:fillRect/>
            </a:stretch>
          </p:blipFill>
          <p:spPr>
            <a:xfrm>
              <a:off x="4893760" y="1925492"/>
              <a:ext cx="900000" cy="1586250"/>
            </a:xfrm>
            <a:prstGeom prst="rect">
              <a:avLst/>
            </a:prstGeom>
          </p:spPr>
        </p:pic>
        <p:grpSp>
          <p:nvGrpSpPr>
            <p:cNvPr id="8" name="组合 7"/>
            <p:cNvGrpSpPr/>
            <p:nvPr/>
          </p:nvGrpSpPr>
          <p:grpSpPr>
            <a:xfrm>
              <a:off x="1727200" y="1683657"/>
              <a:ext cx="4368800" cy="2032681"/>
              <a:chOff x="1727200" y="1683657"/>
              <a:chExt cx="4368800" cy="2032681"/>
            </a:xfrm>
          </p:grpSpPr>
          <p:sp>
            <p:nvSpPr>
              <p:cNvPr id="6" name="矩形 5"/>
              <p:cNvSpPr/>
              <p:nvPr/>
            </p:nvSpPr>
            <p:spPr>
              <a:xfrm>
                <a:off x="1727200" y="1683657"/>
                <a:ext cx="4368800" cy="2032681"/>
              </a:xfrm>
              <a:prstGeom prst="rect">
                <a:avLst/>
              </a:prstGeom>
              <a:solidFill>
                <a:schemeClr val="accent1">
                  <a:lumMod val="75000"/>
                  <a:alpha val="84000"/>
                </a:schemeClr>
              </a:solidFill>
              <a:ln>
                <a:noFill/>
              </a:ln>
              <a:effectLst>
                <a:innerShdw blurRad="825500" dist="279400" dir="2700000">
                  <a:schemeClr val="tx1">
                    <a:lumMod val="95000"/>
                    <a:lumOff val="5000"/>
                    <a:alpha val="46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1810431" y="1709056"/>
                <a:ext cx="1074420" cy="521970"/>
              </a:xfrm>
              <a:prstGeom prst="rect">
                <a:avLst/>
              </a:prstGeom>
              <a:noFill/>
            </p:spPr>
            <p:txBody>
              <a:bodyPr wrap="none" rtlCol="0">
                <a:spAutoFit/>
              </a:bodyPr>
              <a:lstStyle/>
              <a:p>
                <a:r>
                  <a:rPr lang="zh-CN" altLang="en-US" sz="2800" dirty="0"/>
                  <a:t>（</a:t>
                </a:r>
                <a:r>
                  <a:rPr lang="en-US" altLang="zh-CN" sz="2800" dirty="0"/>
                  <a:t>4</a:t>
                </a:r>
                <a:r>
                  <a:rPr lang="zh-CN" altLang="en-US" sz="2800" dirty="0"/>
                  <a:t>）</a:t>
                </a:r>
                <a:endParaRPr lang="zh-CN" altLang="en-US" sz="2800" dirty="0"/>
              </a:p>
            </p:txBody>
          </p:sp>
          <p:sp>
            <p:nvSpPr>
              <p:cNvPr id="14" name="文本框 13"/>
              <p:cNvSpPr txBox="1"/>
              <p:nvPr/>
            </p:nvSpPr>
            <p:spPr>
              <a:xfrm>
                <a:off x="1756456" y="2320382"/>
                <a:ext cx="4285615" cy="82994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400" b="1" dirty="0">
                    <a:solidFill>
                      <a:schemeClr val="bg1"/>
                    </a:solidFill>
                    <a:latin typeface="方正正黑简体" panose="02000000000000000000" pitchFamily="2" charset="-122"/>
                    <a:ea typeface="方正正黑简体" panose="02000000000000000000" pitchFamily="2" charset="-122"/>
                  </a:rPr>
                  <a:t>培育群团组织、社会组织，搭建多方参与平台</a:t>
                </a:r>
                <a:endParaRPr lang="zh-CN" altLang="en-US" sz="2400" b="1"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36" name="组合 35"/>
          <p:cNvGrpSpPr/>
          <p:nvPr/>
        </p:nvGrpSpPr>
        <p:grpSpPr>
          <a:xfrm>
            <a:off x="6380480" y="3719830"/>
            <a:ext cx="2997200" cy="1341755"/>
            <a:chOff x="6096000" y="3709220"/>
            <a:chExt cx="4368800" cy="2032681"/>
          </a:xfrm>
        </p:grpSpPr>
        <p:grpSp>
          <p:nvGrpSpPr>
            <p:cNvPr id="43" name="Group 16"/>
            <p:cNvGrpSpPr>
              <a:grpSpLocks noChangeAspect="1"/>
            </p:cNvGrpSpPr>
            <p:nvPr/>
          </p:nvGrpSpPr>
          <p:grpSpPr bwMode="auto">
            <a:xfrm>
              <a:off x="6313488" y="3865564"/>
              <a:ext cx="1069975" cy="1470026"/>
              <a:chOff x="3977" y="2435"/>
              <a:chExt cx="674" cy="926"/>
            </a:xfrm>
            <a:solidFill>
              <a:schemeClr val="accent5">
                <a:lumMod val="50000"/>
              </a:schemeClr>
            </a:solidFill>
          </p:grpSpPr>
          <p:sp>
            <p:nvSpPr>
              <p:cNvPr id="45" name="Freeform 17"/>
              <p:cNvSpPr/>
              <p:nvPr/>
            </p:nvSpPr>
            <p:spPr bwMode="auto">
              <a:xfrm>
                <a:off x="4099" y="2459"/>
                <a:ext cx="220" cy="236"/>
              </a:xfrm>
              <a:custGeom>
                <a:avLst/>
                <a:gdLst>
                  <a:gd name="T0" fmla="*/ 4 w 92"/>
                  <a:gd name="T1" fmla="*/ 53 h 99"/>
                  <a:gd name="T2" fmla="*/ 10 w 92"/>
                  <a:gd name="T3" fmla="*/ 60 h 99"/>
                  <a:gd name="T4" fmla="*/ 18 w 92"/>
                  <a:gd name="T5" fmla="*/ 62 h 99"/>
                  <a:gd name="T6" fmla="*/ 27 w 92"/>
                  <a:gd name="T7" fmla="*/ 62 h 99"/>
                  <a:gd name="T8" fmla="*/ 36 w 92"/>
                  <a:gd name="T9" fmla="*/ 59 h 99"/>
                  <a:gd name="T10" fmla="*/ 47 w 92"/>
                  <a:gd name="T11" fmla="*/ 56 h 99"/>
                  <a:gd name="T12" fmla="*/ 58 w 92"/>
                  <a:gd name="T13" fmla="*/ 52 h 99"/>
                  <a:gd name="T14" fmla="*/ 67 w 92"/>
                  <a:gd name="T15" fmla="*/ 51 h 99"/>
                  <a:gd name="T16" fmla="*/ 72 w 92"/>
                  <a:gd name="T17" fmla="*/ 54 h 99"/>
                  <a:gd name="T18" fmla="*/ 74 w 92"/>
                  <a:gd name="T19" fmla="*/ 60 h 99"/>
                  <a:gd name="T20" fmla="*/ 73 w 92"/>
                  <a:gd name="T21" fmla="*/ 66 h 99"/>
                  <a:gd name="T22" fmla="*/ 69 w 92"/>
                  <a:gd name="T23" fmla="*/ 71 h 99"/>
                  <a:gd name="T24" fmla="*/ 64 w 92"/>
                  <a:gd name="T25" fmla="*/ 75 h 99"/>
                  <a:gd name="T26" fmla="*/ 55 w 92"/>
                  <a:gd name="T27" fmla="*/ 80 h 99"/>
                  <a:gd name="T28" fmla="*/ 46 w 92"/>
                  <a:gd name="T29" fmla="*/ 83 h 99"/>
                  <a:gd name="T30" fmla="*/ 38 w 92"/>
                  <a:gd name="T31" fmla="*/ 85 h 99"/>
                  <a:gd name="T32" fmla="*/ 34 w 92"/>
                  <a:gd name="T33" fmla="*/ 86 h 99"/>
                  <a:gd name="T34" fmla="*/ 31 w 92"/>
                  <a:gd name="T35" fmla="*/ 90 h 99"/>
                  <a:gd name="T36" fmla="*/ 31 w 92"/>
                  <a:gd name="T37" fmla="*/ 95 h 99"/>
                  <a:gd name="T38" fmla="*/ 37 w 92"/>
                  <a:gd name="T39" fmla="*/ 98 h 99"/>
                  <a:gd name="T40" fmla="*/ 46 w 92"/>
                  <a:gd name="T41" fmla="*/ 98 h 99"/>
                  <a:gd name="T42" fmla="*/ 58 w 92"/>
                  <a:gd name="T43" fmla="*/ 94 h 99"/>
                  <a:gd name="T44" fmla="*/ 65 w 92"/>
                  <a:gd name="T45" fmla="*/ 91 h 99"/>
                  <a:gd name="T46" fmla="*/ 68 w 92"/>
                  <a:gd name="T47" fmla="*/ 96 h 99"/>
                  <a:gd name="T48" fmla="*/ 76 w 92"/>
                  <a:gd name="T49" fmla="*/ 97 h 99"/>
                  <a:gd name="T50" fmla="*/ 78 w 92"/>
                  <a:gd name="T51" fmla="*/ 90 h 99"/>
                  <a:gd name="T52" fmla="*/ 74 w 92"/>
                  <a:gd name="T53" fmla="*/ 84 h 99"/>
                  <a:gd name="T54" fmla="*/ 82 w 92"/>
                  <a:gd name="T55" fmla="*/ 77 h 99"/>
                  <a:gd name="T56" fmla="*/ 89 w 92"/>
                  <a:gd name="T57" fmla="*/ 66 h 99"/>
                  <a:gd name="T58" fmla="*/ 91 w 92"/>
                  <a:gd name="T59" fmla="*/ 54 h 99"/>
                  <a:gd name="T60" fmla="*/ 87 w 92"/>
                  <a:gd name="T61" fmla="*/ 42 h 99"/>
                  <a:gd name="T62" fmla="*/ 76 w 92"/>
                  <a:gd name="T63" fmla="*/ 34 h 99"/>
                  <a:gd name="T64" fmla="*/ 61 w 92"/>
                  <a:gd name="T65" fmla="*/ 35 h 99"/>
                  <a:gd name="T66" fmla="*/ 51 w 92"/>
                  <a:gd name="T67" fmla="*/ 38 h 99"/>
                  <a:gd name="T68" fmla="*/ 43 w 92"/>
                  <a:gd name="T69" fmla="*/ 41 h 99"/>
                  <a:gd name="T70" fmla="*/ 35 w 92"/>
                  <a:gd name="T71" fmla="*/ 44 h 99"/>
                  <a:gd name="T72" fmla="*/ 28 w 92"/>
                  <a:gd name="T73" fmla="*/ 45 h 99"/>
                  <a:gd name="T74" fmla="*/ 23 w 92"/>
                  <a:gd name="T75" fmla="*/ 45 h 99"/>
                  <a:gd name="T76" fmla="*/ 19 w 92"/>
                  <a:gd name="T77" fmla="*/ 42 h 99"/>
                  <a:gd name="T78" fmla="*/ 18 w 92"/>
                  <a:gd name="T79" fmla="*/ 38 h 99"/>
                  <a:gd name="T80" fmla="*/ 19 w 92"/>
                  <a:gd name="T81" fmla="*/ 33 h 99"/>
                  <a:gd name="T82" fmla="*/ 23 w 92"/>
                  <a:gd name="T83" fmla="*/ 28 h 99"/>
                  <a:gd name="T84" fmla="*/ 29 w 92"/>
                  <a:gd name="T85" fmla="*/ 23 h 99"/>
                  <a:gd name="T86" fmla="*/ 40 w 92"/>
                  <a:gd name="T87" fmla="*/ 17 h 99"/>
                  <a:gd name="T88" fmla="*/ 49 w 92"/>
                  <a:gd name="T89" fmla="*/ 15 h 99"/>
                  <a:gd name="T90" fmla="*/ 51 w 92"/>
                  <a:gd name="T91" fmla="*/ 15 h 99"/>
                  <a:gd name="T92" fmla="*/ 53 w 92"/>
                  <a:gd name="T93" fmla="*/ 14 h 99"/>
                  <a:gd name="T94" fmla="*/ 56 w 92"/>
                  <a:gd name="T95" fmla="*/ 10 h 99"/>
                  <a:gd name="T96" fmla="*/ 56 w 92"/>
                  <a:gd name="T97" fmla="*/ 6 h 99"/>
                  <a:gd name="T98" fmla="*/ 51 w 92"/>
                  <a:gd name="T99" fmla="*/ 3 h 99"/>
                  <a:gd name="T100" fmla="*/ 44 w 92"/>
                  <a:gd name="T101" fmla="*/ 3 h 99"/>
                  <a:gd name="T102" fmla="*/ 33 w 92"/>
                  <a:gd name="T103" fmla="*/ 6 h 99"/>
                  <a:gd name="T104" fmla="*/ 25 w 92"/>
                  <a:gd name="T105" fmla="*/ 10 h 99"/>
                  <a:gd name="T106" fmla="*/ 20 w 92"/>
                  <a:gd name="T107" fmla="*/ 3 h 99"/>
                  <a:gd name="T108" fmla="*/ 12 w 92"/>
                  <a:gd name="T109" fmla="*/ 2 h 99"/>
                  <a:gd name="T110" fmla="*/ 11 w 92"/>
                  <a:gd name="T111" fmla="*/ 9 h 99"/>
                  <a:gd name="T112" fmla="*/ 16 w 92"/>
                  <a:gd name="T113" fmla="*/ 16 h 99"/>
                  <a:gd name="T114" fmla="*/ 10 w 92"/>
                  <a:gd name="T115" fmla="*/ 22 h 99"/>
                  <a:gd name="T116" fmla="*/ 2 w 92"/>
                  <a:gd name="T117" fmla="*/ 32 h 99"/>
                  <a:gd name="T118" fmla="*/ 0 w 92"/>
                  <a:gd name="T119" fmla="*/ 43 h 99"/>
                  <a:gd name="T120" fmla="*/ 4 w 92"/>
                  <a:gd name="T12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99">
                    <a:moveTo>
                      <a:pt x="4" y="53"/>
                    </a:moveTo>
                    <a:cubicBezTo>
                      <a:pt x="6" y="56"/>
                      <a:pt x="8" y="58"/>
                      <a:pt x="10" y="60"/>
                    </a:cubicBezTo>
                    <a:cubicBezTo>
                      <a:pt x="13" y="61"/>
                      <a:pt x="15" y="62"/>
                      <a:pt x="18" y="62"/>
                    </a:cubicBezTo>
                    <a:cubicBezTo>
                      <a:pt x="21" y="63"/>
                      <a:pt x="24" y="63"/>
                      <a:pt x="27" y="62"/>
                    </a:cubicBezTo>
                    <a:cubicBezTo>
                      <a:pt x="30" y="61"/>
                      <a:pt x="33" y="61"/>
                      <a:pt x="36" y="59"/>
                    </a:cubicBezTo>
                    <a:cubicBezTo>
                      <a:pt x="40" y="58"/>
                      <a:pt x="43" y="57"/>
                      <a:pt x="47" y="56"/>
                    </a:cubicBezTo>
                    <a:cubicBezTo>
                      <a:pt x="50" y="54"/>
                      <a:pt x="54" y="53"/>
                      <a:pt x="58" y="52"/>
                    </a:cubicBezTo>
                    <a:cubicBezTo>
                      <a:pt x="61" y="51"/>
                      <a:pt x="64" y="50"/>
                      <a:pt x="67" y="51"/>
                    </a:cubicBezTo>
                    <a:cubicBezTo>
                      <a:pt x="69" y="51"/>
                      <a:pt x="71" y="52"/>
                      <a:pt x="72" y="54"/>
                    </a:cubicBezTo>
                    <a:cubicBezTo>
                      <a:pt x="73" y="56"/>
                      <a:pt x="74" y="58"/>
                      <a:pt x="74" y="60"/>
                    </a:cubicBezTo>
                    <a:cubicBezTo>
                      <a:pt x="74" y="62"/>
                      <a:pt x="74" y="64"/>
                      <a:pt x="73" y="66"/>
                    </a:cubicBezTo>
                    <a:cubicBezTo>
                      <a:pt x="72" y="68"/>
                      <a:pt x="71" y="69"/>
                      <a:pt x="69" y="71"/>
                    </a:cubicBezTo>
                    <a:cubicBezTo>
                      <a:pt x="68" y="73"/>
                      <a:pt x="66" y="74"/>
                      <a:pt x="64" y="75"/>
                    </a:cubicBezTo>
                    <a:cubicBezTo>
                      <a:pt x="61" y="77"/>
                      <a:pt x="58" y="79"/>
                      <a:pt x="55" y="80"/>
                    </a:cubicBezTo>
                    <a:cubicBezTo>
                      <a:pt x="51" y="81"/>
                      <a:pt x="49" y="82"/>
                      <a:pt x="46" y="83"/>
                    </a:cubicBezTo>
                    <a:cubicBezTo>
                      <a:pt x="43" y="84"/>
                      <a:pt x="40" y="84"/>
                      <a:pt x="38" y="85"/>
                    </a:cubicBezTo>
                    <a:cubicBezTo>
                      <a:pt x="36" y="85"/>
                      <a:pt x="35" y="86"/>
                      <a:pt x="34" y="86"/>
                    </a:cubicBezTo>
                    <a:cubicBezTo>
                      <a:pt x="32" y="87"/>
                      <a:pt x="31" y="89"/>
                      <a:pt x="31" y="90"/>
                    </a:cubicBezTo>
                    <a:cubicBezTo>
                      <a:pt x="30" y="92"/>
                      <a:pt x="30" y="94"/>
                      <a:pt x="31" y="95"/>
                    </a:cubicBezTo>
                    <a:cubicBezTo>
                      <a:pt x="32" y="97"/>
                      <a:pt x="34" y="98"/>
                      <a:pt x="37" y="98"/>
                    </a:cubicBezTo>
                    <a:cubicBezTo>
                      <a:pt x="40" y="99"/>
                      <a:pt x="43" y="99"/>
                      <a:pt x="46" y="98"/>
                    </a:cubicBezTo>
                    <a:cubicBezTo>
                      <a:pt x="50" y="97"/>
                      <a:pt x="54" y="96"/>
                      <a:pt x="58" y="94"/>
                    </a:cubicBezTo>
                    <a:cubicBezTo>
                      <a:pt x="60" y="93"/>
                      <a:pt x="63" y="92"/>
                      <a:pt x="65" y="91"/>
                    </a:cubicBezTo>
                    <a:cubicBezTo>
                      <a:pt x="68" y="96"/>
                      <a:pt x="68" y="96"/>
                      <a:pt x="68" y="96"/>
                    </a:cubicBezTo>
                    <a:cubicBezTo>
                      <a:pt x="70" y="98"/>
                      <a:pt x="74" y="99"/>
                      <a:pt x="76" y="97"/>
                    </a:cubicBezTo>
                    <a:cubicBezTo>
                      <a:pt x="79" y="95"/>
                      <a:pt x="79" y="92"/>
                      <a:pt x="78" y="90"/>
                    </a:cubicBezTo>
                    <a:cubicBezTo>
                      <a:pt x="74" y="84"/>
                      <a:pt x="74" y="84"/>
                      <a:pt x="74" y="84"/>
                    </a:cubicBezTo>
                    <a:cubicBezTo>
                      <a:pt x="77" y="82"/>
                      <a:pt x="80" y="80"/>
                      <a:pt x="82" y="77"/>
                    </a:cubicBezTo>
                    <a:cubicBezTo>
                      <a:pt x="85" y="74"/>
                      <a:pt x="88" y="70"/>
                      <a:pt x="89" y="66"/>
                    </a:cubicBezTo>
                    <a:cubicBezTo>
                      <a:pt x="91" y="62"/>
                      <a:pt x="92" y="58"/>
                      <a:pt x="91" y="54"/>
                    </a:cubicBezTo>
                    <a:cubicBezTo>
                      <a:pt x="91" y="50"/>
                      <a:pt x="90" y="46"/>
                      <a:pt x="87" y="42"/>
                    </a:cubicBezTo>
                    <a:cubicBezTo>
                      <a:pt x="84" y="38"/>
                      <a:pt x="80" y="35"/>
                      <a:pt x="76" y="34"/>
                    </a:cubicBezTo>
                    <a:cubicBezTo>
                      <a:pt x="71" y="33"/>
                      <a:pt x="66" y="33"/>
                      <a:pt x="61" y="35"/>
                    </a:cubicBezTo>
                    <a:cubicBezTo>
                      <a:pt x="58" y="36"/>
                      <a:pt x="54" y="37"/>
                      <a:pt x="51" y="38"/>
                    </a:cubicBezTo>
                    <a:cubicBezTo>
                      <a:pt x="48" y="39"/>
                      <a:pt x="45" y="40"/>
                      <a:pt x="43" y="41"/>
                    </a:cubicBezTo>
                    <a:cubicBezTo>
                      <a:pt x="40" y="42"/>
                      <a:pt x="37" y="43"/>
                      <a:pt x="35" y="44"/>
                    </a:cubicBezTo>
                    <a:cubicBezTo>
                      <a:pt x="33" y="44"/>
                      <a:pt x="30" y="45"/>
                      <a:pt x="28" y="45"/>
                    </a:cubicBezTo>
                    <a:cubicBezTo>
                      <a:pt x="26" y="45"/>
                      <a:pt x="25" y="45"/>
                      <a:pt x="23" y="45"/>
                    </a:cubicBezTo>
                    <a:cubicBezTo>
                      <a:pt x="21" y="45"/>
                      <a:pt x="20" y="44"/>
                      <a:pt x="19" y="42"/>
                    </a:cubicBezTo>
                    <a:cubicBezTo>
                      <a:pt x="19" y="41"/>
                      <a:pt x="18" y="40"/>
                      <a:pt x="18" y="38"/>
                    </a:cubicBezTo>
                    <a:cubicBezTo>
                      <a:pt x="18" y="36"/>
                      <a:pt x="18" y="35"/>
                      <a:pt x="19" y="33"/>
                    </a:cubicBezTo>
                    <a:cubicBezTo>
                      <a:pt x="20" y="31"/>
                      <a:pt x="21" y="30"/>
                      <a:pt x="23" y="28"/>
                    </a:cubicBezTo>
                    <a:cubicBezTo>
                      <a:pt x="25" y="27"/>
                      <a:pt x="27" y="25"/>
                      <a:pt x="29" y="23"/>
                    </a:cubicBezTo>
                    <a:cubicBezTo>
                      <a:pt x="33" y="21"/>
                      <a:pt x="37" y="19"/>
                      <a:pt x="40" y="17"/>
                    </a:cubicBezTo>
                    <a:cubicBezTo>
                      <a:pt x="44" y="16"/>
                      <a:pt x="47" y="15"/>
                      <a:pt x="49" y="15"/>
                    </a:cubicBezTo>
                    <a:cubicBezTo>
                      <a:pt x="50" y="15"/>
                      <a:pt x="51" y="15"/>
                      <a:pt x="51" y="15"/>
                    </a:cubicBezTo>
                    <a:cubicBezTo>
                      <a:pt x="52" y="15"/>
                      <a:pt x="53" y="14"/>
                      <a:pt x="53" y="14"/>
                    </a:cubicBezTo>
                    <a:cubicBezTo>
                      <a:pt x="55" y="13"/>
                      <a:pt x="56" y="12"/>
                      <a:pt x="56" y="10"/>
                    </a:cubicBezTo>
                    <a:cubicBezTo>
                      <a:pt x="57" y="9"/>
                      <a:pt x="57" y="7"/>
                      <a:pt x="56" y="6"/>
                    </a:cubicBezTo>
                    <a:cubicBezTo>
                      <a:pt x="55" y="5"/>
                      <a:pt x="53" y="4"/>
                      <a:pt x="51" y="3"/>
                    </a:cubicBezTo>
                    <a:cubicBezTo>
                      <a:pt x="49" y="2"/>
                      <a:pt x="47" y="2"/>
                      <a:pt x="44" y="3"/>
                    </a:cubicBezTo>
                    <a:cubicBezTo>
                      <a:pt x="41" y="3"/>
                      <a:pt x="37" y="4"/>
                      <a:pt x="33" y="6"/>
                    </a:cubicBezTo>
                    <a:cubicBezTo>
                      <a:pt x="31" y="7"/>
                      <a:pt x="28" y="8"/>
                      <a:pt x="25" y="10"/>
                    </a:cubicBezTo>
                    <a:cubicBezTo>
                      <a:pt x="20" y="3"/>
                      <a:pt x="20" y="3"/>
                      <a:pt x="20" y="3"/>
                    </a:cubicBezTo>
                    <a:cubicBezTo>
                      <a:pt x="18" y="1"/>
                      <a:pt x="15" y="0"/>
                      <a:pt x="12" y="2"/>
                    </a:cubicBezTo>
                    <a:cubicBezTo>
                      <a:pt x="10" y="4"/>
                      <a:pt x="9" y="7"/>
                      <a:pt x="11" y="9"/>
                    </a:cubicBezTo>
                    <a:cubicBezTo>
                      <a:pt x="16" y="16"/>
                      <a:pt x="16" y="16"/>
                      <a:pt x="16" y="16"/>
                    </a:cubicBezTo>
                    <a:cubicBezTo>
                      <a:pt x="13" y="18"/>
                      <a:pt x="11" y="20"/>
                      <a:pt x="10" y="22"/>
                    </a:cubicBezTo>
                    <a:cubicBezTo>
                      <a:pt x="6" y="25"/>
                      <a:pt x="4" y="29"/>
                      <a:pt x="2" y="32"/>
                    </a:cubicBezTo>
                    <a:cubicBezTo>
                      <a:pt x="1" y="36"/>
                      <a:pt x="0" y="39"/>
                      <a:pt x="0" y="43"/>
                    </a:cubicBezTo>
                    <a:cubicBezTo>
                      <a:pt x="1" y="47"/>
                      <a:pt x="2" y="50"/>
                      <a:pt x="4"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3977" y="2435"/>
                <a:ext cx="674" cy="926"/>
              </a:xfrm>
              <a:custGeom>
                <a:avLst/>
                <a:gdLst>
                  <a:gd name="T0" fmla="*/ 237 w 282"/>
                  <a:gd name="T1" fmla="*/ 263 h 389"/>
                  <a:gd name="T2" fmla="*/ 278 w 282"/>
                  <a:gd name="T3" fmla="*/ 143 h 389"/>
                  <a:gd name="T4" fmla="*/ 250 w 282"/>
                  <a:gd name="T5" fmla="*/ 137 h 389"/>
                  <a:gd name="T6" fmla="*/ 250 w 282"/>
                  <a:gd name="T7" fmla="*/ 108 h 389"/>
                  <a:gd name="T8" fmla="*/ 220 w 282"/>
                  <a:gd name="T9" fmla="*/ 84 h 389"/>
                  <a:gd name="T10" fmla="*/ 196 w 282"/>
                  <a:gd name="T11" fmla="*/ 71 h 389"/>
                  <a:gd name="T12" fmla="*/ 182 w 282"/>
                  <a:gd name="T13" fmla="*/ 59 h 389"/>
                  <a:gd name="T14" fmla="*/ 185 w 282"/>
                  <a:gd name="T15" fmla="*/ 46 h 389"/>
                  <a:gd name="T16" fmla="*/ 201 w 282"/>
                  <a:gd name="T17" fmla="*/ 41 h 389"/>
                  <a:gd name="T18" fmla="*/ 232 w 282"/>
                  <a:gd name="T19" fmla="*/ 50 h 389"/>
                  <a:gd name="T20" fmla="*/ 246 w 282"/>
                  <a:gd name="T21" fmla="*/ 60 h 389"/>
                  <a:gd name="T22" fmla="*/ 257 w 282"/>
                  <a:gd name="T23" fmla="*/ 60 h 389"/>
                  <a:gd name="T24" fmla="*/ 260 w 282"/>
                  <a:gd name="T25" fmla="*/ 47 h 389"/>
                  <a:gd name="T26" fmla="*/ 238 w 282"/>
                  <a:gd name="T27" fmla="*/ 29 h 389"/>
                  <a:gd name="T28" fmla="*/ 226 w 282"/>
                  <a:gd name="T29" fmla="*/ 12 h 389"/>
                  <a:gd name="T30" fmla="*/ 210 w 282"/>
                  <a:gd name="T31" fmla="*/ 8 h 389"/>
                  <a:gd name="T32" fmla="*/ 194 w 282"/>
                  <a:gd name="T33" fmla="*/ 19 h 389"/>
                  <a:gd name="T34" fmla="*/ 160 w 282"/>
                  <a:gd name="T35" fmla="*/ 31 h 389"/>
                  <a:gd name="T36" fmla="*/ 152 w 282"/>
                  <a:gd name="T37" fmla="*/ 60 h 389"/>
                  <a:gd name="T38" fmla="*/ 166 w 282"/>
                  <a:gd name="T39" fmla="*/ 81 h 389"/>
                  <a:gd name="T40" fmla="*/ 195 w 282"/>
                  <a:gd name="T41" fmla="*/ 97 h 389"/>
                  <a:gd name="T42" fmla="*/ 221 w 282"/>
                  <a:gd name="T43" fmla="*/ 115 h 389"/>
                  <a:gd name="T44" fmla="*/ 218 w 282"/>
                  <a:gd name="T45" fmla="*/ 133 h 389"/>
                  <a:gd name="T46" fmla="*/ 187 w 282"/>
                  <a:gd name="T47" fmla="*/ 137 h 389"/>
                  <a:gd name="T48" fmla="*/ 162 w 282"/>
                  <a:gd name="T49" fmla="*/ 125 h 389"/>
                  <a:gd name="T50" fmla="*/ 146 w 282"/>
                  <a:gd name="T51" fmla="*/ 114 h 389"/>
                  <a:gd name="T52" fmla="*/ 134 w 282"/>
                  <a:gd name="T53" fmla="*/ 121 h 389"/>
                  <a:gd name="T54" fmla="*/ 141 w 282"/>
                  <a:gd name="T55" fmla="*/ 137 h 389"/>
                  <a:gd name="T56" fmla="*/ 38 w 282"/>
                  <a:gd name="T57" fmla="*/ 108 h 389"/>
                  <a:gd name="T58" fmla="*/ 0 w 282"/>
                  <a:gd name="T59" fmla="*/ 118 h 389"/>
                  <a:gd name="T60" fmla="*/ 62 w 282"/>
                  <a:gd name="T61" fmla="*/ 251 h 389"/>
                  <a:gd name="T62" fmla="*/ 37 w 282"/>
                  <a:gd name="T63" fmla="*/ 322 h 389"/>
                  <a:gd name="T64" fmla="*/ 71 w 282"/>
                  <a:gd name="T65" fmla="*/ 329 h 389"/>
                  <a:gd name="T66" fmla="*/ 53 w 282"/>
                  <a:gd name="T67" fmla="*/ 361 h 389"/>
                  <a:gd name="T68" fmla="*/ 108 w 282"/>
                  <a:gd name="T69" fmla="*/ 361 h 389"/>
                  <a:gd name="T70" fmla="*/ 90 w 282"/>
                  <a:gd name="T71" fmla="*/ 329 h 389"/>
                  <a:gd name="T72" fmla="*/ 217 w 282"/>
                  <a:gd name="T73" fmla="*/ 336 h 389"/>
                  <a:gd name="T74" fmla="*/ 227 w 282"/>
                  <a:gd name="T75" fmla="*/ 389 h 389"/>
                  <a:gd name="T76" fmla="*/ 236 w 282"/>
                  <a:gd name="T77" fmla="*/ 336 h 389"/>
                  <a:gd name="T78" fmla="*/ 264 w 282"/>
                  <a:gd name="T79" fmla="*/ 329 h 389"/>
                  <a:gd name="T80" fmla="*/ 264 w 282"/>
                  <a:gd name="T81" fmla="*/ 300 h 389"/>
                  <a:gd name="T82" fmla="*/ 86 w 282"/>
                  <a:gd name="T83" fmla="*/ 272 h 389"/>
                  <a:gd name="T84" fmla="*/ 227 w 282"/>
                  <a:gd name="T85" fmla="*/ 348 h 389"/>
                  <a:gd name="T86" fmla="*/ 227 w 282"/>
                  <a:gd name="T87" fmla="*/ 374 h 389"/>
                  <a:gd name="T88" fmla="*/ 227 w 282"/>
                  <a:gd name="T89" fmla="*/ 348 h 389"/>
                  <a:gd name="T90" fmla="*/ 90 w 282"/>
                  <a:gd name="T91" fmla="*/ 243 h 389"/>
                  <a:gd name="T92" fmla="*/ 218 w 282"/>
                  <a:gd name="T93" fmla="*/ 232 h 389"/>
                  <a:gd name="T94" fmla="*/ 80 w 282"/>
                  <a:gd name="T95" fmla="*/ 348 h 389"/>
                  <a:gd name="T96" fmla="*/ 80 w 282"/>
                  <a:gd name="T97" fmla="*/ 374 h 389"/>
                  <a:gd name="T98" fmla="*/ 80 w 282"/>
                  <a:gd name="T99" fmla="*/ 348 h 389"/>
                  <a:gd name="T100" fmla="*/ 65 w 282"/>
                  <a:gd name="T101" fmla="*/ 165 h 389"/>
                  <a:gd name="T102" fmla="*/ 240 w 282"/>
                  <a:gd name="T103" fmla="*/ 179 h 389"/>
                  <a:gd name="T104" fmla="*/ 77 w 282"/>
                  <a:gd name="T105" fmla="*/ 198 h 389"/>
                  <a:gd name="T106" fmla="*/ 226 w 282"/>
                  <a:gd name="T107" fmla="*/ 213 h 389"/>
                  <a:gd name="T108" fmla="*/ 77 w 282"/>
                  <a:gd name="T109" fmla="*/ 19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2" h="389">
                    <a:moveTo>
                      <a:pt x="224" y="272"/>
                    </a:moveTo>
                    <a:cubicBezTo>
                      <a:pt x="229" y="272"/>
                      <a:pt x="235" y="268"/>
                      <a:pt x="237" y="263"/>
                    </a:cubicBezTo>
                    <a:cubicBezTo>
                      <a:pt x="280" y="156"/>
                      <a:pt x="280" y="156"/>
                      <a:pt x="280" y="156"/>
                    </a:cubicBezTo>
                    <a:cubicBezTo>
                      <a:pt x="282" y="152"/>
                      <a:pt x="281" y="147"/>
                      <a:pt x="278" y="143"/>
                    </a:cubicBezTo>
                    <a:cubicBezTo>
                      <a:pt x="276" y="139"/>
                      <a:pt x="271" y="137"/>
                      <a:pt x="267" y="137"/>
                    </a:cubicBezTo>
                    <a:cubicBezTo>
                      <a:pt x="250" y="137"/>
                      <a:pt x="250" y="137"/>
                      <a:pt x="250" y="137"/>
                    </a:cubicBezTo>
                    <a:cubicBezTo>
                      <a:pt x="251" y="134"/>
                      <a:pt x="252" y="132"/>
                      <a:pt x="252" y="129"/>
                    </a:cubicBezTo>
                    <a:cubicBezTo>
                      <a:pt x="254" y="121"/>
                      <a:pt x="253" y="114"/>
                      <a:pt x="250" y="108"/>
                    </a:cubicBezTo>
                    <a:cubicBezTo>
                      <a:pt x="246" y="101"/>
                      <a:pt x="241" y="96"/>
                      <a:pt x="233" y="91"/>
                    </a:cubicBezTo>
                    <a:cubicBezTo>
                      <a:pt x="229" y="89"/>
                      <a:pt x="224" y="86"/>
                      <a:pt x="220" y="84"/>
                    </a:cubicBezTo>
                    <a:cubicBezTo>
                      <a:pt x="216" y="81"/>
                      <a:pt x="211" y="79"/>
                      <a:pt x="207" y="77"/>
                    </a:cubicBezTo>
                    <a:cubicBezTo>
                      <a:pt x="203" y="75"/>
                      <a:pt x="199" y="73"/>
                      <a:pt x="196" y="71"/>
                    </a:cubicBezTo>
                    <a:cubicBezTo>
                      <a:pt x="193" y="69"/>
                      <a:pt x="190" y="67"/>
                      <a:pt x="187" y="65"/>
                    </a:cubicBezTo>
                    <a:cubicBezTo>
                      <a:pt x="185" y="63"/>
                      <a:pt x="183" y="61"/>
                      <a:pt x="182" y="59"/>
                    </a:cubicBezTo>
                    <a:cubicBezTo>
                      <a:pt x="181" y="57"/>
                      <a:pt x="181" y="54"/>
                      <a:pt x="181" y="51"/>
                    </a:cubicBezTo>
                    <a:cubicBezTo>
                      <a:pt x="182" y="50"/>
                      <a:pt x="183" y="48"/>
                      <a:pt x="185" y="46"/>
                    </a:cubicBezTo>
                    <a:cubicBezTo>
                      <a:pt x="187" y="44"/>
                      <a:pt x="189" y="43"/>
                      <a:pt x="192" y="42"/>
                    </a:cubicBezTo>
                    <a:cubicBezTo>
                      <a:pt x="195" y="41"/>
                      <a:pt x="198" y="41"/>
                      <a:pt x="201" y="41"/>
                    </a:cubicBezTo>
                    <a:cubicBezTo>
                      <a:pt x="205" y="41"/>
                      <a:pt x="209" y="42"/>
                      <a:pt x="213" y="43"/>
                    </a:cubicBezTo>
                    <a:cubicBezTo>
                      <a:pt x="221" y="45"/>
                      <a:pt x="227" y="47"/>
                      <a:pt x="232" y="50"/>
                    </a:cubicBezTo>
                    <a:cubicBezTo>
                      <a:pt x="236" y="52"/>
                      <a:pt x="240" y="55"/>
                      <a:pt x="243" y="58"/>
                    </a:cubicBezTo>
                    <a:cubicBezTo>
                      <a:pt x="244" y="58"/>
                      <a:pt x="245" y="59"/>
                      <a:pt x="246" y="60"/>
                    </a:cubicBezTo>
                    <a:cubicBezTo>
                      <a:pt x="247" y="60"/>
                      <a:pt x="248" y="60"/>
                      <a:pt x="249" y="61"/>
                    </a:cubicBezTo>
                    <a:cubicBezTo>
                      <a:pt x="252" y="61"/>
                      <a:pt x="254" y="61"/>
                      <a:pt x="257" y="60"/>
                    </a:cubicBezTo>
                    <a:cubicBezTo>
                      <a:pt x="259" y="59"/>
                      <a:pt x="260" y="58"/>
                      <a:pt x="261" y="55"/>
                    </a:cubicBezTo>
                    <a:cubicBezTo>
                      <a:pt x="261" y="53"/>
                      <a:pt x="261" y="50"/>
                      <a:pt x="260" y="47"/>
                    </a:cubicBezTo>
                    <a:cubicBezTo>
                      <a:pt x="258" y="44"/>
                      <a:pt x="256" y="41"/>
                      <a:pt x="252" y="38"/>
                    </a:cubicBezTo>
                    <a:cubicBezTo>
                      <a:pt x="249" y="35"/>
                      <a:pt x="244" y="32"/>
                      <a:pt x="238" y="29"/>
                    </a:cubicBezTo>
                    <a:cubicBezTo>
                      <a:pt x="234" y="27"/>
                      <a:pt x="229" y="26"/>
                      <a:pt x="223" y="24"/>
                    </a:cubicBezTo>
                    <a:cubicBezTo>
                      <a:pt x="226" y="12"/>
                      <a:pt x="226" y="12"/>
                      <a:pt x="226" y="12"/>
                    </a:cubicBezTo>
                    <a:cubicBezTo>
                      <a:pt x="227" y="7"/>
                      <a:pt x="225" y="3"/>
                      <a:pt x="220" y="2"/>
                    </a:cubicBezTo>
                    <a:cubicBezTo>
                      <a:pt x="216" y="0"/>
                      <a:pt x="211" y="3"/>
                      <a:pt x="210" y="8"/>
                    </a:cubicBezTo>
                    <a:cubicBezTo>
                      <a:pt x="207" y="20"/>
                      <a:pt x="207" y="20"/>
                      <a:pt x="207" y="20"/>
                    </a:cubicBezTo>
                    <a:cubicBezTo>
                      <a:pt x="202" y="20"/>
                      <a:pt x="198" y="19"/>
                      <a:pt x="194" y="19"/>
                    </a:cubicBezTo>
                    <a:cubicBezTo>
                      <a:pt x="187" y="19"/>
                      <a:pt x="181" y="20"/>
                      <a:pt x="175" y="22"/>
                    </a:cubicBezTo>
                    <a:cubicBezTo>
                      <a:pt x="169" y="24"/>
                      <a:pt x="164" y="27"/>
                      <a:pt x="160" y="31"/>
                    </a:cubicBezTo>
                    <a:cubicBezTo>
                      <a:pt x="156" y="35"/>
                      <a:pt x="154" y="40"/>
                      <a:pt x="152" y="45"/>
                    </a:cubicBezTo>
                    <a:cubicBezTo>
                      <a:pt x="151" y="51"/>
                      <a:pt x="151" y="55"/>
                      <a:pt x="152" y="60"/>
                    </a:cubicBezTo>
                    <a:cubicBezTo>
                      <a:pt x="152" y="64"/>
                      <a:pt x="154" y="68"/>
                      <a:pt x="157" y="71"/>
                    </a:cubicBezTo>
                    <a:cubicBezTo>
                      <a:pt x="159" y="75"/>
                      <a:pt x="162" y="78"/>
                      <a:pt x="166" y="81"/>
                    </a:cubicBezTo>
                    <a:cubicBezTo>
                      <a:pt x="170" y="84"/>
                      <a:pt x="174" y="86"/>
                      <a:pt x="179" y="89"/>
                    </a:cubicBezTo>
                    <a:cubicBezTo>
                      <a:pt x="184" y="92"/>
                      <a:pt x="189" y="94"/>
                      <a:pt x="195" y="97"/>
                    </a:cubicBezTo>
                    <a:cubicBezTo>
                      <a:pt x="200" y="99"/>
                      <a:pt x="205" y="102"/>
                      <a:pt x="211" y="105"/>
                    </a:cubicBezTo>
                    <a:cubicBezTo>
                      <a:pt x="216" y="108"/>
                      <a:pt x="219" y="111"/>
                      <a:pt x="221" y="115"/>
                    </a:cubicBezTo>
                    <a:cubicBezTo>
                      <a:pt x="223" y="118"/>
                      <a:pt x="224" y="121"/>
                      <a:pt x="223" y="125"/>
                    </a:cubicBezTo>
                    <a:cubicBezTo>
                      <a:pt x="222" y="128"/>
                      <a:pt x="221" y="131"/>
                      <a:pt x="218" y="133"/>
                    </a:cubicBezTo>
                    <a:cubicBezTo>
                      <a:pt x="217" y="135"/>
                      <a:pt x="215" y="136"/>
                      <a:pt x="212" y="137"/>
                    </a:cubicBezTo>
                    <a:cubicBezTo>
                      <a:pt x="187" y="137"/>
                      <a:pt x="187" y="137"/>
                      <a:pt x="187" y="137"/>
                    </a:cubicBezTo>
                    <a:cubicBezTo>
                      <a:pt x="183" y="135"/>
                      <a:pt x="179" y="134"/>
                      <a:pt x="175" y="132"/>
                    </a:cubicBezTo>
                    <a:cubicBezTo>
                      <a:pt x="170" y="130"/>
                      <a:pt x="166" y="127"/>
                      <a:pt x="162" y="125"/>
                    </a:cubicBezTo>
                    <a:cubicBezTo>
                      <a:pt x="159" y="122"/>
                      <a:pt x="155" y="120"/>
                      <a:pt x="153" y="118"/>
                    </a:cubicBezTo>
                    <a:cubicBezTo>
                      <a:pt x="150" y="116"/>
                      <a:pt x="148" y="115"/>
                      <a:pt x="146" y="114"/>
                    </a:cubicBezTo>
                    <a:cubicBezTo>
                      <a:pt x="143" y="114"/>
                      <a:pt x="140" y="114"/>
                      <a:pt x="138" y="115"/>
                    </a:cubicBezTo>
                    <a:cubicBezTo>
                      <a:pt x="136" y="116"/>
                      <a:pt x="134" y="118"/>
                      <a:pt x="134" y="121"/>
                    </a:cubicBezTo>
                    <a:cubicBezTo>
                      <a:pt x="133" y="124"/>
                      <a:pt x="134" y="127"/>
                      <a:pt x="136" y="131"/>
                    </a:cubicBezTo>
                    <a:cubicBezTo>
                      <a:pt x="137" y="133"/>
                      <a:pt x="139" y="135"/>
                      <a:pt x="141" y="137"/>
                    </a:cubicBezTo>
                    <a:cubicBezTo>
                      <a:pt x="53" y="137"/>
                      <a:pt x="53" y="137"/>
                      <a:pt x="53" y="137"/>
                    </a:cubicBezTo>
                    <a:cubicBezTo>
                      <a:pt x="48" y="124"/>
                      <a:pt x="42" y="114"/>
                      <a:pt x="38" y="108"/>
                    </a:cubicBezTo>
                    <a:cubicBezTo>
                      <a:pt x="29" y="98"/>
                      <a:pt x="14" y="92"/>
                      <a:pt x="0" y="89"/>
                    </a:cubicBezTo>
                    <a:cubicBezTo>
                      <a:pt x="0" y="118"/>
                      <a:pt x="0" y="118"/>
                      <a:pt x="0" y="118"/>
                    </a:cubicBezTo>
                    <a:cubicBezTo>
                      <a:pt x="7" y="121"/>
                      <a:pt x="13" y="123"/>
                      <a:pt x="16" y="127"/>
                    </a:cubicBezTo>
                    <a:cubicBezTo>
                      <a:pt x="29" y="143"/>
                      <a:pt x="61" y="239"/>
                      <a:pt x="62" y="251"/>
                    </a:cubicBezTo>
                    <a:cubicBezTo>
                      <a:pt x="62" y="258"/>
                      <a:pt x="50" y="284"/>
                      <a:pt x="37" y="307"/>
                    </a:cubicBezTo>
                    <a:cubicBezTo>
                      <a:pt x="34" y="312"/>
                      <a:pt x="34" y="317"/>
                      <a:pt x="37" y="322"/>
                    </a:cubicBezTo>
                    <a:cubicBezTo>
                      <a:pt x="39" y="326"/>
                      <a:pt x="44" y="329"/>
                      <a:pt x="49" y="329"/>
                    </a:cubicBezTo>
                    <a:cubicBezTo>
                      <a:pt x="71" y="329"/>
                      <a:pt x="71" y="329"/>
                      <a:pt x="71" y="329"/>
                    </a:cubicBezTo>
                    <a:cubicBezTo>
                      <a:pt x="71" y="336"/>
                      <a:pt x="71" y="336"/>
                      <a:pt x="71" y="336"/>
                    </a:cubicBezTo>
                    <a:cubicBezTo>
                      <a:pt x="60" y="340"/>
                      <a:pt x="53" y="350"/>
                      <a:pt x="53" y="361"/>
                    </a:cubicBezTo>
                    <a:cubicBezTo>
                      <a:pt x="53" y="376"/>
                      <a:pt x="65" y="389"/>
                      <a:pt x="80" y="389"/>
                    </a:cubicBezTo>
                    <a:cubicBezTo>
                      <a:pt x="95" y="389"/>
                      <a:pt x="108" y="376"/>
                      <a:pt x="108" y="361"/>
                    </a:cubicBezTo>
                    <a:cubicBezTo>
                      <a:pt x="108" y="350"/>
                      <a:pt x="100" y="340"/>
                      <a:pt x="90" y="336"/>
                    </a:cubicBezTo>
                    <a:cubicBezTo>
                      <a:pt x="90" y="329"/>
                      <a:pt x="90" y="329"/>
                      <a:pt x="90" y="329"/>
                    </a:cubicBezTo>
                    <a:cubicBezTo>
                      <a:pt x="217" y="329"/>
                      <a:pt x="217" y="329"/>
                      <a:pt x="217" y="329"/>
                    </a:cubicBezTo>
                    <a:cubicBezTo>
                      <a:pt x="217" y="336"/>
                      <a:pt x="217" y="336"/>
                      <a:pt x="217" y="336"/>
                    </a:cubicBezTo>
                    <a:cubicBezTo>
                      <a:pt x="207" y="340"/>
                      <a:pt x="200" y="350"/>
                      <a:pt x="200" y="361"/>
                    </a:cubicBezTo>
                    <a:cubicBezTo>
                      <a:pt x="200" y="376"/>
                      <a:pt x="212" y="389"/>
                      <a:pt x="227" y="389"/>
                    </a:cubicBezTo>
                    <a:cubicBezTo>
                      <a:pt x="242" y="389"/>
                      <a:pt x="254" y="376"/>
                      <a:pt x="254" y="361"/>
                    </a:cubicBezTo>
                    <a:cubicBezTo>
                      <a:pt x="254" y="350"/>
                      <a:pt x="247" y="340"/>
                      <a:pt x="236" y="336"/>
                    </a:cubicBezTo>
                    <a:cubicBezTo>
                      <a:pt x="236" y="329"/>
                      <a:pt x="236" y="329"/>
                      <a:pt x="236" y="329"/>
                    </a:cubicBezTo>
                    <a:cubicBezTo>
                      <a:pt x="264" y="329"/>
                      <a:pt x="264" y="329"/>
                      <a:pt x="264" y="329"/>
                    </a:cubicBezTo>
                    <a:cubicBezTo>
                      <a:pt x="272" y="329"/>
                      <a:pt x="278" y="322"/>
                      <a:pt x="278" y="314"/>
                    </a:cubicBezTo>
                    <a:cubicBezTo>
                      <a:pt x="278" y="307"/>
                      <a:pt x="272" y="300"/>
                      <a:pt x="264" y="300"/>
                    </a:cubicBezTo>
                    <a:cubicBezTo>
                      <a:pt x="73" y="300"/>
                      <a:pt x="73" y="300"/>
                      <a:pt x="73" y="300"/>
                    </a:cubicBezTo>
                    <a:cubicBezTo>
                      <a:pt x="78" y="291"/>
                      <a:pt x="83" y="281"/>
                      <a:pt x="86" y="272"/>
                    </a:cubicBezTo>
                    <a:lnTo>
                      <a:pt x="224" y="272"/>
                    </a:lnTo>
                    <a:close/>
                    <a:moveTo>
                      <a:pt x="227" y="348"/>
                    </a:moveTo>
                    <a:cubicBezTo>
                      <a:pt x="234" y="348"/>
                      <a:pt x="240" y="354"/>
                      <a:pt x="240" y="361"/>
                    </a:cubicBezTo>
                    <a:cubicBezTo>
                      <a:pt x="240" y="368"/>
                      <a:pt x="234" y="374"/>
                      <a:pt x="227" y="374"/>
                    </a:cubicBezTo>
                    <a:cubicBezTo>
                      <a:pt x="220" y="374"/>
                      <a:pt x="214" y="368"/>
                      <a:pt x="214" y="361"/>
                    </a:cubicBezTo>
                    <a:cubicBezTo>
                      <a:pt x="214" y="354"/>
                      <a:pt x="220" y="348"/>
                      <a:pt x="227" y="348"/>
                    </a:cubicBezTo>
                    <a:close/>
                    <a:moveTo>
                      <a:pt x="214" y="243"/>
                    </a:moveTo>
                    <a:cubicBezTo>
                      <a:pt x="90" y="243"/>
                      <a:pt x="90" y="243"/>
                      <a:pt x="90" y="243"/>
                    </a:cubicBezTo>
                    <a:cubicBezTo>
                      <a:pt x="89" y="240"/>
                      <a:pt x="88" y="236"/>
                      <a:pt x="87" y="232"/>
                    </a:cubicBezTo>
                    <a:cubicBezTo>
                      <a:pt x="218" y="232"/>
                      <a:pt x="218" y="232"/>
                      <a:pt x="218" y="232"/>
                    </a:cubicBezTo>
                    <a:lnTo>
                      <a:pt x="214" y="243"/>
                    </a:lnTo>
                    <a:close/>
                    <a:moveTo>
                      <a:pt x="80" y="348"/>
                    </a:moveTo>
                    <a:cubicBezTo>
                      <a:pt x="87" y="348"/>
                      <a:pt x="93" y="354"/>
                      <a:pt x="93" y="361"/>
                    </a:cubicBezTo>
                    <a:cubicBezTo>
                      <a:pt x="93" y="368"/>
                      <a:pt x="87" y="374"/>
                      <a:pt x="80" y="374"/>
                    </a:cubicBezTo>
                    <a:cubicBezTo>
                      <a:pt x="73" y="374"/>
                      <a:pt x="67" y="368"/>
                      <a:pt x="67" y="361"/>
                    </a:cubicBezTo>
                    <a:cubicBezTo>
                      <a:pt x="67" y="354"/>
                      <a:pt x="73" y="348"/>
                      <a:pt x="80" y="348"/>
                    </a:cubicBezTo>
                    <a:close/>
                    <a:moveTo>
                      <a:pt x="70" y="179"/>
                    </a:moveTo>
                    <a:cubicBezTo>
                      <a:pt x="69" y="175"/>
                      <a:pt x="67" y="170"/>
                      <a:pt x="65" y="165"/>
                    </a:cubicBezTo>
                    <a:cubicBezTo>
                      <a:pt x="245" y="165"/>
                      <a:pt x="245" y="165"/>
                      <a:pt x="245" y="165"/>
                    </a:cubicBezTo>
                    <a:cubicBezTo>
                      <a:pt x="240" y="179"/>
                      <a:pt x="240" y="179"/>
                      <a:pt x="240" y="179"/>
                    </a:cubicBezTo>
                    <a:lnTo>
                      <a:pt x="70" y="179"/>
                    </a:lnTo>
                    <a:close/>
                    <a:moveTo>
                      <a:pt x="77" y="198"/>
                    </a:moveTo>
                    <a:cubicBezTo>
                      <a:pt x="232" y="198"/>
                      <a:pt x="232" y="198"/>
                      <a:pt x="232" y="198"/>
                    </a:cubicBezTo>
                    <a:cubicBezTo>
                      <a:pt x="226" y="213"/>
                      <a:pt x="226" y="213"/>
                      <a:pt x="226" y="213"/>
                    </a:cubicBezTo>
                    <a:cubicBezTo>
                      <a:pt x="82" y="213"/>
                      <a:pt x="82" y="213"/>
                      <a:pt x="82" y="213"/>
                    </a:cubicBezTo>
                    <a:cubicBezTo>
                      <a:pt x="80" y="208"/>
                      <a:pt x="79" y="203"/>
                      <a:pt x="77"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6096000" y="3709220"/>
              <a:ext cx="4368800" cy="2032681"/>
              <a:chOff x="6096000" y="3709220"/>
              <a:chExt cx="4368800" cy="2032681"/>
            </a:xfrm>
          </p:grpSpPr>
          <p:sp>
            <p:nvSpPr>
              <p:cNvPr id="7" name="矩形 6"/>
              <p:cNvSpPr/>
              <p:nvPr/>
            </p:nvSpPr>
            <p:spPr>
              <a:xfrm>
                <a:off x="6096000" y="3709220"/>
                <a:ext cx="4368800" cy="2032681"/>
              </a:xfrm>
              <a:prstGeom prst="rect">
                <a:avLst/>
              </a:prstGeom>
              <a:solidFill>
                <a:schemeClr val="accent5">
                  <a:lumMod val="75000"/>
                  <a:alpha val="84000"/>
                </a:schemeClr>
              </a:solidFill>
              <a:ln>
                <a:noFill/>
              </a:ln>
              <a:effectLst>
                <a:innerShdw blurRad="825500" dist="279400" dir="135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55912" y="4429749"/>
                <a:ext cx="3368234" cy="697441"/>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chemeClr val="bg1"/>
                    </a:solidFill>
                    <a:latin typeface="方正正黑简体" panose="02000000000000000000" pitchFamily="2" charset="-122"/>
                    <a:ea typeface="方正正黑简体" panose="02000000000000000000" pitchFamily="2" charset="-122"/>
                  </a:rPr>
                  <a:t>社区志愿服务</a:t>
                </a:r>
                <a:endParaRPr lang="zh-CN" altLang="en-US" sz="2400" b="1"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42" name="组合 41"/>
          <p:cNvGrpSpPr/>
          <p:nvPr/>
        </p:nvGrpSpPr>
        <p:grpSpPr>
          <a:xfrm>
            <a:off x="2917671" y="3714750"/>
            <a:ext cx="3195809" cy="1313815"/>
            <a:chOff x="2917371" y="3714564"/>
            <a:chExt cx="3196111" cy="1478928"/>
          </a:xfrm>
        </p:grpSpPr>
        <p:grpSp>
          <p:nvGrpSpPr>
            <p:cNvPr id="41" name="组合 40"/>
            <p:cNvGrpSpPr/>
            <p:nvPr/>
          </p:nvGrpSpPr>
          <p:grpSpPr>
            <a:xfrm>
              <a:off x="5132388" y="3917950"/>
              <a:ext cx="704850" cy="712788"/>
              <a:chOff x="5132388" y="3917950"/>
              <a:chExt cx="704850" cy="712788"/>
            </a:xfrm>
            <a:solidFill>
              <a:schemeClr val="accent5">
                <a:lumMod val="50000"/>
              </a:schemeClr>
            </a:solidFill>
          </p:grpSpPr>
          <p:sp>
            <p:nvSpPr>
              <p:cNvPr id="37" name="Oval 10"/>
              <p:cNvSpPr>
                <a:spLocks noChangeArrowheads="1"/>
              </p:cNvSpPr>
              <p:nvPr/>
            </p:nvSpPr>
            <p:spPr bwMode="auto">
              <a:xfrm>
                <a:off x="5588000" y="4105275"/>
                <a:ext cx="106363" cy="1063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
              <p:cNvSpPr/>
              <p:nvPr/>
            </p:nvSpPr>
            <p:spPr bwMode="auto">
              <a:xfrm>
                <a:off x="5534025" y="4238625"/>
                <a:ext cx="214313" cy="392113"/>
              </a:xfrm>
              <a:custGeom>
                <a:avLst/>
                <a:gdLst>
                  <a:gd name="T0" fmla="*/ 19 w 24"/>
                  <a:gd name="T1" fmla="*/ 0 h 44"/>
                  <a:gd name="T2" fmla="*/ 17 w 24"/>
                  <a:gd name="T3" fmla="*/ 0 h 44"/>
                  <a:gd name="T4" fmla="*/ 12 w 24"/>
                  <a:gd name="T5" fmla="*/ 5 h 44"/>
                  <a:gd name="T6" fmla="*/ 7 w 24"/>
                  <a:gd name="T7" fmla="*/ 0 h 44"/>
                  <a:gd name="T8" fmla="*/ 5 w 24"/>
                  <a:gd name="T9" fmla="*/ 0 h 44"/>
                  <a:gd name="T10" fmla="*/ 0 w 24"/>
                  <a:gd name="T11" fmla="*/ 5 h 44"/>
                  <a:gd name="T12" fmla="*/ 0 w 24"/>
                  <a:gd name="T13" fmla="*/ 16 h 44"/>
                  <a:gd name="T14" fmla="*/ 5 w 24"/>
                  <a:gd name="T15" fmla="*/ 21 h 44"/>
                  <a:gd name="T16" fmla="*/ 5 w 24"/>
                  <a:gd name="T17" fmla="*/ 21 h 44"/>
                  <a:gd name="T18" fmla="*/ 5 w 24"/>
                  <a:gd name="T19" fmla="*/ 22 h 44"/>
                  <a:gd name="T20" fmla="*/ 5 w 24"/>
                  <a:gd name="T21" fmla="*/ 40 h 44"/>
                  <a:gd name="T22" fmla="*/ 8 w 24"/>
                  <a:gd name="T23" fmla="*/ 44 h 44"/>
                  <a:gd name="T24" fmla="*/ 12 w 24"/>
                  <a:gd name="T25" fmla="*/ 40 h 44"/>
                  <a:gd name="T26" fmla="*/ 16 w 24"/>
                  <a:gd name="T27" fmla="*/ 44 h 44"/>
                  <a:gd name="T28" fmla="*/ 19 w 24"/>
                  <a:gd name="T29" fmla="*/ 40 h 44"/>
                  <a:gd name="T30" fmla="*/ 19 w 24"/>
                  <a:gd name="T31" fmla="*/ 22 h 44"/>
                  <a:gd name="T32" fmla="*/ 19 w 24"/>
                  <a:gd name="T33" fmla="*/ 21 h 44"/>
                  <a:gd name="T34" fmla="*/ 19 w 24"/>
                  <a:gd name="T35" fmla="*/ 21 h 44"/>
                  <a:gd name="T36" fmla="*/ 24 w 24"/>
                  <a:gd name="T37" fmla="*/ 16 h 44"/>
                  <a:gd name="T38" fmla="*/ 24 w 24"/>
                  <a:gd name="T39" fmla="*/ 5 h 44"/>
                  <a:gd name="T40" fmla="*/ 19 w 24"/>
                  <a:gd name="T4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4">
                    <a:moveTo>
                      <a:pt x="19" y="0"/>
                    </a:moveTo>
                    <a:cubicBezTo>
                      <a:pt x="17" y="0"/>
                      <a:pt x="17" y="0"/>
                      <a:pt x="17" y="0"/>
                    </a:cubicBezTo>
                    <a:cubicBezTo>
                      <a:pt x="12" y="5"/>
                      <a:pt x="12" y="5"/>
                      <a:pt x="12" y="5"/>
                    </a:cubicBezTo>
                    <a:cubicBezTo>
                      <a:pt x="7" y="0"/>
                      <a:pt x="7" y="0"/>
                      <a:pt x="7" y="0"/>
                    </a:cubicBezTo>
                    <a:cubicBezTo>
                      <a:pt x="5" y="0"/>
                      <a:pt x="5" y="0"/>
                      <a:pt x="5" y="0"/>
                    </a:cubicBezTo>
                    <a:cubicBezTo>
                      <a:pt x="2" y="0"/>
                      <a:pt x="0" y="2"/>
                      <a:pt x="0" y="5"/>
                    </a:cubicBezTo>
                    <a:cubicBezTo>
                      <a:pt x="0" y="16"/>
                      <a:pt x="0" y="16"/>
                      <a:pt x="0" y="16"/>
                    </a:cubicBezTo>
                    <a:cubicBezTo>
                      <a:pt x="0" y="19"/>
                      <a:pt x="2" y="21"/>
                      <a:pt x="5" y="21"/>
                    </a:cubicBezTo>
                    <a:cubicBezTo>
                      <a:pt x="5" y="21"/>
                      <a:pt x="5" y="21"/>
                      <a:pt x="5" y="21"/>
                    </a:cubicBezTo>
                    <a:cubicBezTo>
                      <a:pt x="5" y="21"/>
                      <a:pt x="5" y="22"/>
                      <a:pt x="5" y="22"/>
                    </a:cubicBezTo>
                    <a:cubicBezTo>
                      <a:pt x="5" y="40"/>
                      <a:pt x="5" y="40"/>
                      <a:pt x="5" y="40"/>
                    </a:cubicBezTo>
                    <a:cubicBezTo>
                      <a:pt x="5" y="42"/>
                      <a:pt x="6" y="44"/>
                      <a:pt x="8" y="44"/>
                    </a:cubicBezTo>
                    <a:cubicBezTo>
                      <a:pt x="10" y="44"/>
                      <a:pt x="12" y="42"/>
                      <a:pt x="12" y="40"/>
                    </a:cubicBezTo>
                    <a:cubicBezTo>
                      <a:pt x="12" y="42"/>
                      <a:pt x="14" y="44"/>
                      <a:pt x="16" y="44"/>
                    </a:cubicBezTo>
                    <a:cubicBezTo>
                      <a:pt x="18" y="44"/>
                      <a:pt x="19" y="42"/>
                      <a:pt x="19" y="40"/>
                    </a:cubicBezTo>
                    <a:cubicBezTo>
                      <a:pt x="19" y="22"/>
                      <a:pt x="19" y="22"/>
                      <a:pt x="19" y="22"/>
                    </a:cubicBezTo>
                    <a:cubicBezTo>
                      <a:pt x="19" y="22"/>
                      <a:pt x="19" y="21"/>
                      <a:pt x="19" y="21"/>
                    </a:cubicBezTo>
                    <a:cubicBezTo>
                      <a:pt x="19" y="21"/>
                      <a:pt x="19" y="21"/>
                      <a:pt x="19" y="21"/>
                    </a:cubicBezTo>
                    <a:cubicBezTo>
                      <a:pt x="22" y="21"/>
                      <a:pt x="24" y="19"/>
                      <a:pt x="24" y="16"/>
                    </a:cubicBezTo>
                    <a:cubicBezTo>
                      <a:pt x="24" y="5"/>
                      <a:pt x="24" y="5"/>
                      <a:pt x="24" y="5"/>
                    </a:cubicBezTo>
                    <a:cubicBezTo>
                      <a:pt x="24" y="2"/>
                      <a:pt x="22"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2"/>
              <p:cNvSpPr>
                <a:spLocks noEditPoints="1"/>
              </p:cNvSpPr>
              <p:nvPr/>
            </p:nvSpPr>
            <p:spPr bwMode="auto">
              <a:xfrm>
                <a:off x="5132388" y="3979863"/>
                <a:ext cx="366713" cy="642938"/>
              </a:xfrm>
              <a:custGeom>
                <a:avLst/>
                <a:gdLst>
                  <a:gd name="T0" fmla="*/ 41 w 41"/>
                  <a:gd name="T1" fmla="*/ 36 h 72"/>
                  <a:gd name="T2" fmla="*/ 38 w 41"/>
                  <a:gd name="T3" fmla="*/ 32 h 72"/>
                  <a:gd name="T4" fmla="*/ 38 w 41"/>
                  <a:gd name="T5" fmla="*/ 5 h 72"/>
                  <a:gd name="T6" fmla="*/ 38 w 41"/>
                  <a:gd name="T7" fmla="*/ 2 h 72"/>
                  <a:gd name="T8" fmla="*/ 38 w 41"/>
                  <a:gd name="T9" fmla="*/ 0 h 72"/>
                  <a:gd name="T10" fmla="*/ 36 w 41"/>
                  <a:gd name="T11" fmla="*/ 0 h 72"/>
                  <a:gd name="T12" fmla="*/ 0 w 41"/>
                  <a:gd name="T13" fmla="*/ 36 h 72"/>
                  <a:gd name="T14" fmla="*/ 3 w 41"/>
                  <a:gd name="T15" fmla="*/ 50 h 72"/>
                  <a:gd name="T16" fmla="*/ 1 w 41"/>
                  <a:gd name="T17" fmla="*/ 53 h 72"/>
                  <a:gd name="T18" fmla="*/ 7 w 41"/>
                  <a:gd name="T19" fmla="*/ 59 h 72"/>
                  <a:gd name="T20" fmla="*/ 8 w 41"/>
                  <a:gd name="T21" fmla="*/ 59 h 72"/>
                  <a:gd name="T22" fmla="*/ 36 w 41"/>
                  <a:gd name="T23" fmla="*/ 72 h 72"/>
                  <a:gd name="T24" fmla="*/ 38 w 41"/>
                  <a:gd name="T25" fmla="*/ 72 h 72"/>
                  <a:gd name="T26" fmla="*/ 38 w 41"/>
                  <a:gd name="T27" fmla="*/ 70 h 72"/>
                  <a:gd name="T28" fmla="*/ 38 w 41"/>
                  <a:gd name="T29" fmla="*/ 67 h 72"/>
                  <a:gd name="T30" fmla="*/ 38 w 41"/>
                  <a:gd name="T31" fmla="*/ 41 h 72"/>
                  <a:gd name="T32" fmla="*/ 41 w 41"/>
                  <a:gd name="T33" fmla="*/ 36 h 72"/>
                  <a:gd name="T34" fmla="*/ 11 w 41"/>
                  <a:gd name="T35" fmla="*/ 50 h 72"/>
                  <a:gd name="T36" fmla="*/ 7 w 41"/>
                  <a:gd name="T37" fmla="*/ 48 h 72"/>
                  <a:gd name="T38" fmla="*/ 7 w 41"/>
                  <a:gd name="T39" fmla="*/ 48 h 72"/>
                  <a:gd name="T40" fmla="*/ 5 w 41"/>
                  <a:gd name="T41" fmla="*/ 38 h 72"/>
                  <a:gd name="T42" fmla="*/ 15 w 41"/>
                  <a:gd name="T43" fmla="*/ 38 h 72"/>
                  <a:gd name="T44" fmla="*/ 17 w 41"/>
                  <a:gd name="T45" fmla="*/ 50 h 72"/>
                  <a:gd name="T46" fmla="*/ 11 w 41"/>
                  <a:gd name="T47" fmla="*/ 50 h 72"/>
                  <a:gd name="T48" fmla="*/ 16 w 41"/>
                  <a:gd name="T49" fmla="*/ 22 h 72"/>
                  <a:gd name="T50" fmla="*/ 17 w 41"/>
                  <a:gd name="T51" fmla="*/ 23 h 72"/>
                  <a:gd name="T52" fmla="*/ 15 w 41"/>
                  <a:gd name="T53" fmla="*/ 33 h 72"/>
                  <a:gd name="T54" fmla="*/ 5 w 41"/>
                  <a:gd name="T55" fmla="*/ 33 h 72"/>
                  <a:gd name="T56" fmla="*/ 8 w 41"/>
                  <a:gd name="T57" fmla="*/ 22 h 72"/>
                  <a:gd name="T58" fmla="*/ 16 w 41"/>
                  <a:gd name="T59" fmla="*/ 22 h 72"/>
                  <a:gd name="T60" fmla="*/ 34 w 41"/>
                  <a:gd name="T61" fmla="*/ 22 h 72"/>
                  <a:gd name="T62" fmla="*/ 34 w 41"/>
                  <a:gd name="T63" fmla="*/ 31 h 72"/>
                  <a:gd name="T64" fmla="*/ 31 w 41"/>
                  <a:gd name="T65" fmla="*/ 33 h 72"/>
                  <a:gd name="T66" fmla="*/ 19 w 41"/>
                  <a:gd name="T67" fmla="*/ 33 h 72"/>
                  <a:gd name="T68" fmla="*/ 21 w 41"/>
                  <a:gd name="T69" fmla="*/ 25 h 72"/>
                  <a:gd name="T70" fmla="*/ 26 w 41"/>
                  <a:gd name="T71" fmla="*/ 22 h 72"/>
                  <a:gd name="T72" fmla="*/ 34 w 41"/>
                  <a:gd name="T73" fmla="*/ 22 h 72"/>
                  <a:gd name="T74" fmla="*/ 19 w 41"/>
                  <a:gd name="T75" fmla="*/ 38 h 72"/>
                  <a:gd name="T76" fmla="*/ 30 w 41"/>
                  <a:gd name="T77" fmla="*/ 38 h 72"/>
                  <a:gd name="T78" fmla="*/ 34 w 41"/>
                  <a:gd name="T79" fmla="*/ 41 h 72"/>
                  <a:gd name="T80" fmla="*/ 34 w 41"/>
                  <a:gd name="T81" fmla="*/ 50 h 72"/>
                  <a:gd name="T82" fmla="*/ 22 w 41"/>
                  <a:gd name="T83" fmla="*/ 50 h 72"/>
                  <a:gd name="T84" fmla="*/ 19 w 41"/>
                  <a:gd name="T85" fmla="*/ 38 h 72"/>
                  <a:gd name="T86" fmla="*/ 34 w 41"/>
                  <a:gd name="T87" fmla="*/ 8 h 72"/>
                  <a:gd name="T88" fmla="*/ 34 w 41"/>
                  <a:gd name="T89" fmla="*/ 17 h 72"/>
                  <a:gd name="T90" fmla="*/ 26 w 41"/>
                  <a:gd name="T91" fmla="*/ 17 h 72"/>
                  <a:gd name="T92" fmla="*/ 25 w 41"/>
                  <a:gd name="T93" fmla="*/ 16 h 72"/>
                  <a:gd name="T94" fmla="*/ 34 w 41"/>
                  <a:gd name="T95" fmla="*/ 8 h 72"/>
                  <a:gd name="T96" fmla="*/ 30 w 41"/>
                  <a:gd name="T97" fmla="*/ 5 h 72"/>
                  <a:gd name="T98" fmla="*/ 22 w 41"/>
                  <a:gd name="T99" fmla="*/ 14 h 72"/>
                  <a:gd name="T100" fmla="*/ 21 w 41"/>
                  <a:gd name="T101" fmla="*/ 14 h 72"/>
                  <a:gd name="T102" fmla="*/ 16 w 41"/>
                  <a:gd name="T103" fmla="*/ 17 h 72"/>
                  <a:gd name="T104" fmla="*/ 11 w 41"/>
                  <a:gd name="T105" fmla="*/ 17 h 72"/>
                  <a:gd name="T106" fmla="*/ 30 w 41"/>
                  <a:gd name="T107" fmla="*/ 5 h 72"/>
                  <a:gd name="T108" fmla="*/ 12 w 41"/>
                  <a:gd name="T109" fmla="*/ 56 h 72"/>
                  <a:gd name="T110" fmla="*/ 12 w 41"/>
                  <a:gd name="T111" fmla="*/ 55 h 72"/>
                  <a:gd name="T112" fmla="*/ 19 w 41"/>
                  <a:gd name="T113" fmla="*/ 55 h 72"/>
                  <a:gd name="T114" fmla="*/ 30 w 41"/>
                  <a:gd name="T115" fmla="*/ 67 h 72"/>
                  <a:gd name="T116" fmla="*/ 12 w 41"/>
                  <a:gd name="T117" fmla="*/ 56 h 72"/>
                  <a:gd name="T118" fmla="*/ 25 w 41"/>
                  <a:gd name="T119" fmla="*/ 55 h 72"/>
                  <a:gd name="T120" fmla="*/ 34 w 41"/>
                  <a:gd name="T121" fmla="*/ 55 h 72"/>
                  <a:gd name="T122" fmla="*/ 34 w 41"/>
                  <a:gd name="T123" fmla="*/ 65 h 72"/>
                  <a:gd name="T124" fmla="*/ 25 w 41"/>
                  <a:gd name="T125" fmla="*/ 5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72">
                    <a:moveTo>
                      <a:pt x="41" y="36"/>
                    </a:moveTo>
                    <a:cubicBezTo>
                      <a:pt x="41" y="34"/>
                      <a:pt x="40" y="33"/>
                      <a:pt x="38" y="32"/>
                    </a:cubicBezTo>
                    <a:cubicBezTo>
                      <a:pt x="38" y="5"/>
                      <a:pt x="38" y="5"/>
                      <a:pt x="38" y="5"/>
                    </a:cubicBezTo>
                    <a:cubicBezTo>
                      <a:pt x="38" y="2"/>
                      <a:pt x="38" y="2"/>
                      <a:pt x="38" y="2"/>
                    </a:cubicBezTo>
                    <a:cubicBezTo>
                      <a:pt x="38" y="0"/>
                      <a:pt x="38" y="0"/>
                      <a:pt x="38" y="0"/>
                    </a:cubicBezTo>
                    <a:cubicBezTo>
                      <a:pt x="36" y="0"/>
                      <a:pt x="36" y="0"/>
                      <a:pt x="36" y="0"/>
                    </a:cubicBezTo>
                    <a:cubicBezTo>
                      <a:pt x="16" y="0"/>
                      <a:pt x="0" y="16"/>
                      <a:pt x="0" y="36"/>
                    </a:cubicBezTo>
                    <a:cubicBezTo>
                      <a:pt x="0" y="41"/>
                      <a:pt x="1" y="46"/>
                      <a:pt x="3" y="50"/>
                    </a:cubicBezTo>
                    <a:cubicBezTo>
                      <a:pt x="2" y="51"/>
                      <a:pt x="1" y="52"/>
                      <a:pt x="1" y="53"/>
                    </a:cubicBezTo>
                    <a:cubicBezTo>
                      <a:pt x="1" y="56"/>
                      <a:pt x="4" y="59"/>
                      <a:pt x="7" y="59"/>
                    </a:cubicBezTo>
                    <a:cubicBezTo>
                      <a:pt x="7" y="59"/>
                      <a:pt x="7" y="59"/>
                      <a:pt x="8" y="59"/>
                    </a:cubicBezTo>
                    <a:cubicBezTo>
                      <a:pt x="14" y="67"/>
                      <a:pt x="25" y="72"/>
                      <a:pt x="36" y="72"/>
                    </a:cubicBezTo>
                    <a:cubicBezTo>
                      <a:pt x="38" y="72"/>
                      <a:pt x="38" y="72"/>
                      <a:pt x="38" y="72"/>
                    </a:cubicBezTo>
                    <a:cubicBezTo>
                      <a:pt x="38" y="70"/>
                      <a:pt x="38" y="70"/>
                      <a:pt x="38" y="70"/>
                    </a:cubicBezTo>
                    <a:cubicBezTo>
                      <a:pt x="38" y="67"/>
                      <a:pt x="38" y="67"/>
                      <a:pt x="38" y="67"/>
                    </a:cubicBezTo>
                    <a:cubicBezTo>
                      <a:pt x="38" y="41"/>
                      <a:pt x="38" y="41"/>
                      <a:pt x="38" y="41"/>
                    </a:cubicBezTo>
                    <a:cubicBezTo>
                      <a:pt x="40" y="40"/>
                      <a:pt x="41" y="38"/>
                      <a:pt x="41" y="36"/>
                    </a:cubicBezTo>
                    <a:close/>
                    <a:moveTo>
                      <a:pt x="11" y="50"/>
                    </a:moveTo>
                    <a:cubicBezTo>
                      <a:pt x="10" y="49"/>
                      <a:pt x="9" y="48"/>
                      <a:pt x="7" y="48"/>
                    </a:cubicBezTo>
                    <a:cubicBezTo>
                      <a:pt x="7" y="48"/>
                      <a:pt x="7" y="48"/>
                      <a:pt x="7" y="48"/>
                    </a:cubicBezTo>
                    <a:cubicBezTo>
                      <a:pt x="5" y="45"/>
                      <a:pt x="5" y="41"/>
                      <a:pt x="5" y="38"/>
                    </a:cubicBezTo>
                    <a:cubicBezTo>
                      <a:pt x="15" y="38"/>
                      <a:pt x="15" y="38"/>
                      <a:pt x="15" y="38"/>
                    </a:cubicBezTo>
                    <a:cubicBezTo>
                      <a:pt x="15" y="42"/>
                      <a:pt x="16" y="46"/>
                      <a:pt x="17" y="50"/>
                    </a:cubicBezTo>
                    <a:lnTo>
                      <a:pt x="11" y="50"/>
                    </a:lnTo>
                    <a:close/>
                    <a:moveTo>
                      <a:pt x="16" y="22"/>
                    </a:moveTo>
                    <a:cubicBezTo>
                      <a:pt x="17" y="22"/>
                      <a:pt x="17" y="23"/>
                      <a:pt x="17" y="23"/>
                    </a:cubicBezTo>
                    <a:cubicBezTo>
                      <a:pt x="16" y="26"/>
                      <a:pt x="15" y="30"/>
                      <a:pt x="15" y="33"/>
                    </a:cubicBezTo>
                    <a:cubicBezTo>
                      <a:pt x="5" y="33"/>
                      <a:pt x="5" y="33"/>
                      <a:pt x="5" y="33"/>
                    </a:cubicBezTo>
                    <a:cubicBezTo>
                      <a:pt x="5" y="29"/>
                      <a:pt x="6" y="25"/>
                      <a:pt x="8" y="22"/>
                    </a:cubicBezTo>
                    <a:lnTo>
                      <a:pt x="16" y="22"/>
                    </a:lnTo>
                    <a:close/>
                    <a:moveTo>
                      <a:pt x="34" y="22"/>
                    </a:moveTo>
                    <a:cubicBezTo>
                      <a:pt x="34" y="31"/>
                      <a:pt x="34" y="31"/>
                      <a:pt x="34" y="31"/>
                    </a:cubicBezTo>
                    <a:cubicBezTo>
                      <a:pt x="32" y="31"/>
                      <a:pt x="31" y="32"/>
                      <a:pt x="31" y="33"/>
                    </a:cubicBezTo>
                    <a:cubicBezTo>
                      <a:pt x="19" y="33"/>
                      <a:pt x="19" y="33"/>
                      <a:pt x="19" y="33"/>
                    </a:cubicBezTo>
                    <a:cubicBezTo>
                      <a:pt x="20" y="30"/>
                      <a:pt x="20" y="28"/>
                      <a:pt x="21" y="25"/>
                    </a:cubicBezTo>
                    <a:cubicBezTo>
                      <a:pt x="23" y="25"/>
                      <a:pt x="25" y="24"/>
                      <a:pt x="26" y="22"/>
                    </a:cubicBezTo>
                    <a:lnTo>
                      <a:pt x="34" y="22"/>
                    </a:lnTo>
                    <a:close/>
                    <a:moveTo>
                      <a:pt x="19" y="38"/>
                    </a:moveTo>
                    <a:cubicBezTo>
                      <a:pt x="30" y="38"/>
                      <a:pt x="30" y="38"/>
                      <a:pt x="30" y="38"/>
                    </a:cubicBezTo>
                    <a:cubicBezTo>
                      <a:pt x="31" y="40"/>
                      <a:pt x="32" y="41"/>
                      <a:pt x="34" y="41"/>
                    </a:cubicBezTo>
                    <a:cubicBezTo>
                      <a:pt x="34" y="50"/>
                      <a:pt x="34" y="50"/>
                      <a:pt x="34" y="50"/>
                    </a:cubicBezTo>
                    <a:cubicBezTo>
                      <a:pt x="22" y="50"/>
                      <a:pt x="22" y="50"/>
                      <a:pt x="22" y="50"/>
                    </a:cubicBezTo>
                    <a:cubicBezTo>
                      <a:pt x="21" y="46"/>
                      <a:pt x="20" y="42"/>
                      <a:pt x="19" y="38"/>
                    </a:cubicBezTo>
                    <a:close/>
                    <a:moveTo>
                      <a:pt x="34" y="8"/>
                    </a:moveTo>
                    <a:cubicBezTo>
                      <a:pt x="34" y="17"/>
                      <a:pt x="34" y="17"/>
                      <a:pt x="34" y="17"/>
                    </a:cubicBezTo>
                    <a:cubicBezTo>
                      <a:pt x="26" y="17"/>
                      <a:pt x="26" y="17"/>
                      <a:pt x="26" y="17"/>
                    </a:cubicBezTo>
                    <a:cubicBezTo>
                      <a:pt x="26" y="17"/>
                      <a:pt x="26" y="17"/>
                      <a:pt x="25" y="16"/>
                    </a:cubicBezTo>
                    <a:cubicBezTo>
                      <a:pt x="28" y="13"/>
                      <a:pt x="31" y="10"/>
                      <a:pt x="34" y="8"/>
                    </a:cubicBezTo>
                    <a:close/>
                    <a:moveTo>
                      <a:pt x="30" y="5"/>
                    </a:moveTo>
                    <a:cubicBezTo>
                      <a:pt x="26" y="8"/>
                      <a:pt x="24" y="11"/>
                      <a:pt x="22" y="14"/>
                    </a:cubicBezTo>
                    <a:cubicBezTo>
                      <a:pt x="21" y="14"/>
                      <a:pt x="21" y="14"/>
                      <a:pt x="21" y="14"/>
                    </a:cubicBezTo>
                    <a:cubicBezTo>
                      <a:pt x="19" y="14"/>
                      <a:pt x="17" y="15"/>
                      <a:pt x="16" y="17"/>
                    </a:cubicBezTo>
                    <a:cubicBezTo>
                      <a:pt x="11" y="17"/>
                      <a:pt x="11" y="17"/>
                      <a:pt x="11" y="17"/>
                    </a:cubicBezTo>
                    <a:cubicBezTo>
                      <a:pt x="15" y="11"/>
                      <a:pt x="22" y="7"/>
                      <a:pt x="30" y="5"/>
                    </a:cubicBezTo>
                    <a:close/>
                    <a:moveTo>
                      <a:pt x="12" y="56"/>
                    </a:moveTo>
                    <a:cubicBezTo>
                      <a:pt x="12" y="56"/>
                      <a:pt x="12" y="55"/>
                      <a:pt x="12" y="55"/>
                    </a:cubicBezTo>
                    <a:cubicBezTo>
                      <a:pt x="19" y="55"/>
                      <a:pt x="19" y="55"/>
                      <a:pt x="19" y="55"/>
                    </a:cubicBezTo>
                    <a:cubicBezTo>
                      <a:pt x="22" y="59"/>
                      <a:pt x="25" y="64"/>
                      <a:pt x="30" y="67"/>
                    </a:cubicBezTo>
                    <a:cubicBezTo>
                      <a:pt x="22" y="66"/>
                      <a:pt x="16" y="62"/>
                      <a:pt x="12" y="56"/>
                    </a:cubicBezTo>
                    <a:close/>
                    <a:moveTo>
                      <a:pt x="25" y="55"/>
                    </a:moveTo>
                    <a:cubicBezTo>
                      <a:pt x="34" y="55"/>
                      <a:pt x="34" y="55"/>
                      <a:pt x="34" y="55"/>
                    </a:cubicBezTo>
                    <a:cubicBezTo>
                      <a:pt x="34" y="65"/>
                      <a:pt x="34" y="65"/>
                      <a:pt x="34" y="65"/>
                    </a:cubicBezTo>
                    <a:cubicBezTo>
                      <a:pt x="30" y="62"/>
                      <a:pt x="27" y="59"/>
                      <a:pt x="2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3"/>
              <p:cNvSpPr/>
              <p:nvPr/>
            </p:nvSpPr>
            <p:spPr bwMode="auto">
              <a:xfrm>
                <a:off x="5489575" y="3917950"/>
                <a:ext cx="347663" cy="615950"/>
              </a:xfrm>
              <a:custGeom>
                <a:avLst/>
                <a:gdLst>
                  <a:gd name="T0" fmla="*/ 9 w 39"/>
                  <a:gd name="T1" fmla="*/ 10 h 69"/>
                  <a:gd name="T2" fmla="*/ 35 w 39"/>
                  <a:gd name="T3" fmla="*/ 43 h 69"/>
                  <a:gd name="T4" fmla="*/ 29 w 39"/>
                  <a:gd name="T5" fmla="*/ 62 h 69"/>
                  <a:gd name="T6" fmla="*/ 29 w 39"/>
                  <a:gd name="T7" fmla="*/ 69 h 69"/>
                  <a:gd name="T8" fmla="*/ 39 w 39"/>
                  <a:gd name="T9" fmla="*/ 43 h 69"/>
                  <a:gd name="T10" fmla="*/ 9 w 39"/>
                  <a:gd name="T11" fmla="*/ 5 h 69"/>
                  <a:gd name="T12" fmla="*/ 15 w 39"/>
                  <a:gd name="T13" fmla="*/ 0 h 69"/>
                  <a:gd name="T14" fmla="*/ 8 w 39"/>
                  <a:gd name="T15" fmla="*/ 0 h 69"/>
                  <a:gd name="T16" fmla="*/ 0 w 39"/>
                  <a:gd name="T17" fmla="*/ 7 h 69"/>
                  <a:gd name="T18" fmla="*/ 7 w 39"/>
                  <a:gd name="T19" fmla="*/ 15 h 69"/>
                  <a:gd name="T20" fmla="*/ 14 w 39"/>
                  <a:gd name="T21" fmla="*/ 15 h 69"/>
                  <a:gd name="T22" fmla="*/ 9 w 39"/>
                  <a:gd name="T23"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69">
                    <a:moveTo>
                      <a:pt x="9" y="10"/>
                    </a:moveTo>
                    <a:cubicBezTo>
                      <a:pt x="24" y="14"/>
                      <a:pt x="35" y="28"/>
                      <a:pt x="35" y="43"/>
                    </a:cubicBezTo>
                    <a:cubicBezTo>
                      <a:pt x="35" y="50"/>
                      <a:pt x="33" y="57"/>
                      <a:pt x="29" y="62"/>
                    </a:cubicBezTo>
                    <a:cubicBezTo>
                      <a:pt x="29" y="69"/>
                      <a:pt x="29" y="69"/>
                      <a:pt x="29" y="69"/>
                    </a:cubicBezTo>
                    <a:cubicBezTo>
                      <a:pt x="35" y="62"/>
                      <a:pt x="39" y="53"/>
                      <a:pt x="39" y="43"/>
                    </a:cubicBezTo>
                    <a:cubicBezTo>
                      <a:pt x="39" y="25"/>
                      <a:pt x="26" y="9"/>
                      <a:pt x="9" y="5"/>
                    </a:cubicBezTo>
                    <a:cubicBezTo>
                      <a:pt x="15" y="0"/>
                      <a:pt x="15" y="0"/>
                      <a:pt x="15" y="0"/>
                    </a:cubicBezTo>
                    <a:cubicBezTo>
                      <a:pt x="8" y="0"/>
                      <a:pt x="8" y="0"/>
                      <a:pt x="8" y="0"/>
                    </a:cubicBezTo>
                    <a:cubicBezTo>
                      <a:pt x="0" y="7"/>
                      <a:pt x="0" y="7"/>
                      <a:pt x="0" y="7"/>
                    </a:cubicBezTo>
                    <a:cubicBezTo>
                      <a:pt x="7" y="15"/>
                      <a:pt x="7" y="15"/>
                      <a:pt x="7" y="15"/>
                    </a:cubicBezTo>
                    <a:cubicBezTo>
                      <a:pt x="14" y="15"/>
                      <a:pt x="14" y="15"/>
                      <a:pt x="14" y="15"/>
                    </a:cubicBezTo>
                    <a:lnTo>
                      <a:pt x="9"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2917371" y="3714564"/>
              <a:ext cx="3196111" cy="1478928"/>
              <a:chOff x="2917371" y="3714564"/>
              <a:chExt cx="3196111" cy="1478928"/>
            </a:xfrm>
          </p:grpSpPr>
          <p:sp>
            <p:nvSpPr>
              <p:cNvPr id="11" name="矩形 10"/>
              <p:cNvSpPr/>
              <p:nvPr/>
            </p:nvSpPr>
            <p:spPr>
              <a:xfrm>
                <a:off x="2917371" y="3714564"/>
                <a:ext cx="3178629" cy="1478928"/>
              </a:xfrm>
              <a:prstGeom prst="rect">
                <a:avLst/>
              </a:prstGeom>
              <a:solidFill>
                <a:schemeClr val="accent1">
                  <a:lumMod val="60000"/>
                  <a:lumOff val="40000"/>
                  <a:alpha val="86000"/>
                </a:schemeClr>
              </a:solidFill>
              <a:ln>
                <a:noFill/>
              </a:ln>
              <a:effectLst>
                <a:innerShdw blurRad="825500" dist="279400" dir="189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934672" y="3734736"/>
                <a:ext cx="3178810" cy="1349549"/>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chemeClr val="bg1"/>
                    </a:solidFill>
                    <a:latin typeface="方正正黑简体" panose="02000000000000000000" pitchFamily="2" charset="-122"/>
                    <a:ea typeface="方正正黑简体" panose="02000000000000000000" pitchFamily="2" charset="-122"/>
                  </a:rPr>
                  <a:t>群团组织</a:t>
                </a:r>
                <a:r>
                  <a:rPr lang="en-US" altLang="zh-CN" sz="2400" b="1" dirty="0">
                    <a:solidFill>
                      <a:schemeClr val="bg1"/>
                    </a:solidFill>
                    <a:latin typeface="方正正黑简体" panose="02000000000000000000" pitchFamily="2" charset="-122"/>
                    <a:ea typeface="方正正黑简体" panose="02000000000000000000" pitchFamily="2" charset="-122"/>
                  </a:rPr>
                  <a:t>+</a:t>
                </a:r>
                <a:endParaRPr lang="zh-CN" altLang="en-US" sz="2400" b="1" dirty="0">
                  <a:solidFill>
                    <a:schemeClr val="bg1"/>
                  </a:solidFill>
                  <a:latin typeface="方正正黑简体" panose="02000000000000000000" pitchFamily="2" charset="-122"/>
                  <a:ea typeface="方正正黑简体" panose="02000000000000000000" pitchFamily="2" charset="-122"/>
                </a:endParaRPr>
              </a:p>
              <a:p>
                <a:pPr fontAlgn="auto">
                  <a:lnSpc>
                    <a:spcPct val="100000"/>
                  </a:lnSpc>
                </a:pPr>
                <a:r>
                  <a:rPr lang="zh-CN" altLang="en-US" sz="2400" b="1" i="1" dirty="0">
                    <a:solidFill>
                      <a:srgbClr val="C00000"/>
                    </a:solidFill>
                    <a:latin typeface="楷体" panose="02010609060101010101" charset="-122"/>
                    <a:ea typeface="楷体" panose="02010609060101010101" charset="-122"/>
                  </a:rPr>
                  <a:t>地域性、兴趣型、行业型社会组织</a:t>
                </a:r>
                <a:endParaRPr lang="zh-CN" altLang="en-US" sz="2400" b="1" i="1" dirty="0">
                  <a:solidFill>
                    <a:srgbClr val="C00000"/>
                  </a:solidFill>
                  <a:latin typeface="楷体" panose="02010609060101010101" charset="-122"/>
                  <a:ea typeface="楷体" panose="02010609060101010101" charset="-122"/>
                </a:endParaRPr>
              </a:p>
            </p:txBody>
          </p:sp>
        </p:grpSp>
      </p:grpSp>
      <p:grpSp>
        <p:nvGrpSpPr>
          <p:cNvPr id="35" name="组合 34"/>
          <p:cNvGrpSpPr/>
          <p:nvPr/>
        </p:nvGrpSpPr>
        <p:grpSpPr>
          <a:xfrm>
            <a:off x="6380480" y="2069465"/>
            <a:ext cx="4755515" cy="1441451"/>
            <a:chOff x="6096000" y="2042783"/>
            <a:chExt cx="4438600" cy="1673563"/>
          </a:xfrm>
        </p:grpSpPr>
        <p:grpSp>
          <p:nvGrpSpPr>
            <p:cNvPr id="30" name="Group 4"/>
            <p:cNvGrpSpPr>
              <a:grpSpLocks noChangeAspect="1"/>
            </p:cNvGrpSpPr>
            <p:nvPr/>
          </p:nvGrpSpPr>
          <p:grpSpPr bwMode="auto">
            <a:xfrm>
              <a:off x="6565634" y="2364684"/>
              <a:ext cx="823913" cy="636588"/>
              <a:chOff x="4435" y="926"/>
              <a:chExt cx="519" cy="401"/>
            </a:xfrm>
            <a:solidFill>
              <a:schemeClr val="accent5">
                <a:lumMod val="75000"/>
              </a:schemeClr>
            </a:solidFill>
          </p:grpSpPr>
          <p:sp>
            <p:nvSpPr>
              <p:cNvPr id="32" name="Freeform 5"/>
              <p:cNvSpPr/>
              <p:nvPr/>
            </p:nvSpPr>
            <p:spPr bwMode="auto">
              <a:xfrm>
                <a:off x="4672" y="1003"/>
                <a:ext cx="112" cy="170"/>
              </a:xfrm>
              <a:custGeom>
                <a:avLst/>
                <a:gdLst>
                  <a:gd name="T0" fmla="*/ 36 w 47"/>
                  <a:gd name="T1" fmla="*/ 33 h 71"/>
                  <a:gd name="T2" fmla="*/ 30 w 47"/>
                  <a:gd name="T3" fmla="*/ 32 h 71"/>
                  <a:gd name="T4" fmla="*/ 24 w 47"/>
                  <a:gd name="T5" fmla="*/ 30 h 71"/>
                  <a:gd name="T6" fmla="*/ 19 w 47"/>
                  <a:gd name="T7" fmla="*/ 29 h 71"/>
                  <a:gd name="T8" fmla="*/ 15 w 47"/>
                  <a:gd name="T9" fmla="*/ 28 h 71"/>
                  <a:gd name="T10" fmla="*/ 13 w 47"/>
                  <a:gd name="T11" fmla="*/ 26 h 71"/>
                  <a:gd name="T12" fmla="*/ 12 w 47"/>
                  <a:gd name="T13" fmla="*/ 23 h 71"/>
                  <a:gd name="T14" fmla="*/ 12 w 47"/>
                  <a:gd name="T15" fmla="*/ 20 h 71"/>
                  <a:gd name="T16" fmla="*/ 15 w 47"/>
                  <a:gd name="T17" fmla="*/ 18 h 71"/>
                  <a:gd name="T18" fmla="*/ 18 w 47"/>
                  <a:gd name="T19" fmla="*/ 17 h 71"/>
                  <a:gd name="T20" fmla="*/ 23 w 47"/>
                  <a:gd name="T21" fmla="*/ 17 h 71"/>
                  <a:gd name="T22" fmla="*/ 31 w 47"/>
                  <a:gd name="T23" fmla="*/ 17 h 71"/>
                  <a:gd name="T24" fmla="*/ 36 w 47"/>
                  <a:gd name="T25" fmla="*/ 19 h 71"/>
                  <a:gd name="T26" fmla="*/ 38 w 47"/>
                  <a:gd name="T27" fmla="*/ 20 h 71"/>
                  <a:gd name="T28" fmla="*/ 39 w 47"/>
                  <a:gd name="T29" fmla="*/ 20 h 71"/>
                  <a:gd name="T30" fmla="*/ 42 w 47"/>
                  <a:gd name="T31" fmla="*/ 19 h 71"/>
                  <a:gd name="T32" fmla="*/ 43 w 47"/>
                  <a:gd name="T33" fmla="*/ 17 h 71"/>
                  <a:gd name="T34" fmla="*/ 42 w 47"/>
                  <a:gd name="T35" fmla="*/ 14 h 71"/>
                  <a:gd name="T36" fmla="*/ 38 w 47"/>
                  <a:gd name="T37" fmla="*/ 11 h 71"/>
                  <a:gd name="T38" fmla="*/ 32 w 47"/>
                  <a:gd name="T39" fmla="*/ 9 h 71"/>
                  <a:gd name="T40" fmla="*/ 25 w 47"/>
                  <a:gd name="T41" fmla="*/ 8 h 71"/>
                  <a:gd name="T42" fmla="*/ 25 w 47"/>
                  <a:gd name="T43" fmla="*/ 3 h 71"/>
                  <a:gd name="T44" fmla="*/ 22 w 47"/>
                  <a:gd name="T45" fmla="*/ 0 h 71"/>
                  <a:gd name="T46" fmla="*/ 19 w 47"/>
                  <a:gd name="T47" fmla="*/ 3 h 71"/>
                  <a:gd name="T48" fmla="*/ 19 w 47"/>
                  <a:gd name="T49" fmla="*/ 8 h 71"/>
                  <a:gd name="T50" fmla="*/ 14 w 47"/>
                  <a:gd name="T51" fmla="*/ 9 h 71"/>
                  <a:gd name="T52" fmla="*/ 6 w 47"/>
                  <a:gd name="T53" fmla="*/ 12 h 71"/>
                  <a:gd name="T54" fmla="*/ 1 w 47"/>
                  <a:gd name="T55" fmla="*/ 17 h 71"/>
                  <a:gd name="T56" fmla="*/ 0 w 47"/>
                  <a:gd name="T57" fmla="*/ 23 h 71"/>
                  <a:gd name="T58" fmla="*/ 1 w 47"/>
                  <a:gd name="T59" fmla="*/ 29 h 71"/>
                  <a:gd name="T60" fmla="*/ 4 w 47"/>
                  <a:gd name="T61" fmla="*/ 33 h 71"/>
                  <a:gd name="T62" fmla="*/ 9 w 47"/>
                  <a:gd name="T63" fmla="*/ 36 h 71"/>
                  <a:gd name="T64" fmla="*/ 14 w 47"/>
                  <a:gd name="T65" fmla="*/ 38 h 71"/>
                  <a:gd name="T66" fmla="*/ 21 w 47"/>
                  <a:gd name="T67" fmla="*/ 39 h 71"/>
                  <a:gd name="T68" fmla="*/ 28 w 47"/>
                  <a:gd name="T69" fmla="*/ 41 h 71"/>
                  <a:gd name="T70" fmla="*/ 33 w 47"/>
                  <a:gd name="T71" fmla="*/ 44 h 71"/>
                  <a:gd name="T72" fmla="*/ 35 w 47"/>
                  <a:gd name="T73" fmla="*/ 47 h 71"/>
                  <a:gd name="T74" fmla="*/ 34 w 47"/>
                  <a:gd name="T75" fmla="*/ 51 h 71"/>
                  <a:gd name="T76" fmla="*/ 31 w 47"/>
                  <a:gd name="T77" fmla="*/ 54 h 71"/>
                  <a:gd name="T78" fmla="*/ 28 w 47"/>
                  <a:gd name="T79" fmla="*/ 55 h 71"/>
                  <a:gd name="T80" fmla="*/ 23 w 47"/>
                  <a:gd name="T81" fmla="*/ 56 h 71"/>
                  <a:gd name="T82" fmla="*/ 17 w 47"/>
                  <a:gd name="T83" fmla="*/ 55 h 71"/>
                  <a:gd name="T84" fmla="*/ 11 w 47"/>
                  <a:gd name="T85" fmla="*/ 53 h 71"/>
                  <a:gd name="T86" fmla="*/ 7 w 47"/>
                  <a:gd name="T87" fmla="*/ 51 h 71"/>
                  <a:gd name="T88" fmla="*/ 4 w 47"/>
                  <a:gd name="T89" fmla="*/ 51 h 71"/>
                  <a:gd name="T90" fmla="*/ 1 w 47"/>
                  <a:gd name="T91" fmla="*/ 52 h 71"/>
                  <a:gd name="T92" fmla="*/ 0 w 47"/>
                  <a:gd name="T93" fmla="*/ 54 h 71"/>
                  <a:gd name="T94" fmla="*/ 1 w 47"/>
                  <a:gd name="T95" fmla="*/ 58 h 71"/>
                  <a:gd name="T96" fmla="*/ 6 w 47"/>
                  <a:gd name="T97" fmla="*/ 61 h 71"/>
                  <a:gd name="T98" fmla="*/ 14 w 47"/>
                  <a:gd name="T99" fmla="*/ 63 h 71"/>
                  <a:gd name="T100" fmla="*/ 19 w 47"/>
                  <a:gd name="T101" fmla="*/ 64 h 71"/>
                  <a:gd name="T102" fmla="*/ 19 w 47"/>
                  <a:gd name="T103" fmla="*/ 68 h 71"/>
                  <a:gd name="T104" fmla="*/ 22 w 47"/>
                  <a:gd name="T105" fmla="*/ 71 h 71"/>
                  <a:gd name="T106" fmla="*/ 25 w 47"/>
                  <a:gd name="T107" fmla="*/ 68 h 71"/>
                  <a:gd name="T108" fmla="*/ 25 w 47"/>
                  <a:gd name="T109" fmla="*/ 64 h 71"/>
                  <a:gd name="T110" fmla="*/ 32 w 47"/>
                  <a:gd name="T111" fmla="*/ 63 h 71"/>
                  <a:gd name="T112" fmla="*/ 40 w 47"/>
                  <a:gd name="T113" fmla="*/ 59 h 71"/>
                  <a:gd name="T114" fmla="*/ 45 w 47"/>
                  <a:gd name="T115" fmla="*/ 54 h 71"/>
                  <a:gd name="T116" fmla="*/ 47 w 47"/>
                  <a:gd name="T117" fmla="*/ 46 h 71"/>
                  <a:gd name="T118" fmla="*/ 44 w 47"/>
                  <a:gd name="T119" fmla="*/ 38 h 71"/>
                  <a:gd name="T120" fmla="*/ 36 w 47"/>
                  <a:gd name="T121" fmla="*/ 3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 h="71">
                    <a:moveTo>
                      <a:pt x="36" y="33"/>
                    </a:moveTo>
                    <a:cubicBezTo>
                      <a:pt x="34" y="33"/>
                      <a:pt x="32" y="32"/>
                      <a:pt x="30" y="32"/>
                    </a:cubicBezTo>
                    <a:cubicBezTo>
                      <a:pt x="28" y="31"/>
                      <a:pt x="26" y="31"/>
                      <a:pt x="24" y="30"/>
                    </a:cubicBezTo>
                    <a:cubicBezTo>
                      <a:pt x="22" y="30"/>
                      <a:pt x="21" y="29"/>
                      <a:pt x="19" y="29"/>
                    </a:cubicBezTo>
                    <a:cubicBezTo>
                      <a:pt x="18" y="29"/>
                      <a:pt x="16" y="28"/>
                      <a:pt x="15" y="28"/>
                    </a:cubicBezTo>
                    <a:cubicBezTo>
                      <a:pt x="14" y="27"/>
                      <a:pt x="13" y="26"/>
                      <a:pt x="13" y="26"/>
                    </a:cubicBezTo>
                    <a:cubicBezTo>
                      <a:pt x="12" y="25"/>
                      <a:pt x="12" y="24"/>
                      <a:pt x="12" y="23"/>
                    </a:cubicBezTo>
                    <a:cubicBezTo>
                      <a:pt x="12" y="22"/>
                      <a:pt x="12" y="21"/>
                      <a:pt x="12" y="20"/>
                    </a:cubicBezTo>
                    <a:cubicBezTo>
                      <a:pt x="13" y="19"/>
                      <a:pt x="14" y="19"/>
                      <a:pt x="15" y="18"/>
                    </a:cubicBezTo>
                    <a:cubicBezTo>
                      <a:pt x="16" y="18"/>
                      <a:pt x="17" y="17"/>
                      <a:pt x="18" y="17"/>
                    </a:cubicBezTo>
                    <a:cubicBezTo>
                      <a:pt x="20" y="17"/>
                      <a:pt x="21" y="17"/>
                      <a:pt x="23" y="17"/>
                    </a:cubicBezTo>
                    <a:cubicBezTo>
                      <a:pt x="26" y="17"/>
                      <a:pt x="29" y="17"/>
                      <a:pt x="31" y="17"/>
                    </a:cubicBezTo>
                    <a:cubicBezTo>
                      <a:pt x="33" y="18"/>
                      <a:pt x="35" y="18"/>
                      <a:pt x="36" y="19"/>
                    </a:cubicBezTo>
                    <a:cubicBezTo>
                      <a:pt x="37" y="20"/>
                      <a:pt x="37" y="20"/>
                      <a:pt x="38" y="20"/>
                    </a:cubicBezTo>
                    <a:cubicBezTo>
                      <a:pt x="38" y="20"/>
                      <a:pt x="38" y="20"/>
                      <a:pt x="39" y="20"/>
                    </a:cubicBezTo>
                    <a:cubicBezTo>
                      <a:pt x="40" y="20"/>
                      <a:pt x="41" y="20"/>
                      <a:pt x="42" y="19"/>
                    </a:cubicBezTo>
                    <a:cubicBezTo>
                      <a:pt x="43" y="18"/>
                      <a:pt x="43" y="18"/>
                      <a:pt x="43" y="17"/>
                    </a:cubicBezTo>
                    <a:cubicBezTo>
                      <a:pt x="43" y="16"/>
                      <a:pt x="43" y="15"/>
                      <a:pt x="42" y="14"/>
                    </a:cubicBezTo>
                    <a:cubicBezTo>
                      <a:pt x="41" y="13"/>
                      <a:pt x="40" y="12"/>
                      <a:pt x="38" y="11"/>
                    </a:cubicBezTo>
                    <a:cubicBezTo>
                      <a:pt x="36" y="10"/>
                      <a:pt x="34" y="9"/>
                      <a:pt x="32" y="9"/>
                    </a:cubicBezTo>
                    <a:cubicBezTo>
                      <a:pt x="30" y="8"/>
                      <a:pt x="28" y="8"/>
                      <a:pt x="25" y="8"/>
                    </a:cubicBezTo>
                    <a:cubicBezTo>
                      <a:pt x="25" y="3"/>
                      <a:pt x="25" y="3"/>
                      <a:pt x="25" y="3"/>
                    </a:cubicBezTo>
                    <a:cubicBezTo>
                      <a:pt x="25" y="1"/>
                      <a:pt x="24" y="0"/>
                      <a:pt x="22" y="0"/>
                    </a:cubicBezTo>
                    <a:cubicBezTo>
                      <a:pt x="20" y="0"/>
                      <a:pt x="19" y="1"/>
                      <a:pt x="19" y="3"/>
                    </a:cubicBezTo>
                    <a:cubicBezTo>
                      <a:pt x="19" y="8"/>
                      <a:pt x="19" y="8"/>
                      <a:pt x="19" y="8"/>
                    </a:cubicBezTo>
                    <a:cubicBezTo>
                      <a:pt x="17" y="8"/>
                      <a:pt x="15" y="9"/>
                      <a:pt x="14" y="9"/>
                    </a:cubicBezTo>
                    <a:cubicBezTo>
                      <a:pt x="11" y="10"/>
                      <a:pt x="8" y="11"/>
                      <a:pt x="6" y="12"/>
                    </a:cubicBezTo>
                    <a:cubicBezTo>
                      <a:pt x="4" y="13"/>
                      <a:pt x="3" y="15"/>
                      <a:pt x="1" y="17"/>
                    </a:cubicBezTo>
                    <a:cubicBezTo>
                      <a:pt x="0" y="19"/>
                      <a:pt x="0" y="21"/>
                      <a:pt x="0" y="23"/>
                    </a:cubicBezTo>
                    <a:cubicBezTo>
                      <a:pt x="0" y="25"/>
                      <a:pt x="0" y="27"/>
                      <a:pt x="1" y="29"/>
                    </a:cubicBezTo>
                    <a:cubicBezTo>
                      <a:pt x="2" y="30"/>
                      <a:pt x="3" y="32"/>
                      <a:pt x="4" y="33"/>
                    </a:cubicBezTo>
                    <a:cubicBezTo>
                      <a:pt x="5" y="34"/>
                      <a:pt x="7" y="35"/>
                      <a:pt x="9" y="36"/>
                    </a:cubicBezTo>
                    <a:cubicBezTo>
                      <a:pt x="10" y="36"/>
                      <a:pt x="12" y="37"/>
                      <a:pt x="14" y="38"/>
                    </a:cubicBezTo>
                    <a:cubicBezTo>
                      <a:pt x="17" y="38"/>
                      <a:pt x="19" y="39"/>
                      <a:pt x="21" y="39"/>
                    </a:cubicBezTo>
                    <a:cubicBezTo>
                      <a:pt x="23" y="40"/>
                      <a:pt x="26" y="40"/>
                      <a:pt x="28" y="41"/>
                    </a:cubicBezTo>
                    <a:cubicBezTo>
                      <a:pt x="30" y="42"/>
                      <a:pt x="32" y="43"/>
                      <a:pt x="33" y="44"/>
                    </a:cubicBezTo>
                    <a:cubicBezTo>
                      <a:pt x="34" y="45"/>
                      <a:pt x="35" y="46"/>
                      <a:pt x="35" y="47"/>
                    </a:cubicBezTo>
                    <a:cubicBezTo>
                      <a:pt x="35" y="49"/>
                      <a:pt x="35" y="50"/>
                      <a:pt x="34" y="51"/>
                    </a:cubicBezTo>
                    <a:cubicBezTo>
                      <a:pt x="33" y="52"/>
                      <a:pt x="32" y="53"/>
                      <a:pt x="31" y="54"/>
                    </a:cubicBezTo>
                    <a:cubicBezTo>
                      <a:pt x="30" y="54"/>
                      <a:pt x="29" y="55"/>
                      <a:pt x="28" y="55"/>
                    </a:cubicBezTo>
                    <a:cubicBezTo>
                      <a:pt x="26" y="55"/>
                      <a:pt x="25" y="56"/>
                      <a:pt x="23" y="56"/>
                    </a:cubicBezTo>
                    <a:cubicBezTo>
                      <a:pt x="21" y="56"/>
                      <a:pt x="19" y="55"/>
                      <a:pt x="17" y="55"/>
                    </a:cubicBezTo>
                    <a:cubicBezTo>
                      <a:pt x="15" y="54"/>
                      <a:pt x="13" y="54"/>
                      <a:pt x="11" y="53"/>
                    </a:cubicBezTo>
                    <a:cubicBezTo>
                      <a:pt x="10" y="52"/>
                      <a:pt x="8" y="52"/>
                      <a:pt x="7" y="51"/>
                    </a:cubicBezTo>
                    <a:cubicBezTo>
                      <a:pt x="6" y="51"/>
                      <a:pt x="5" y="51"/>
                      <a:pt x="4" y="51"/>
                    </a:cubicBezTo>
                    <a:cubicBezTo>
                      <a:pt x="3" y="51"/>
                      <a:pt x="2" y="51"/>
                      <a:pt x="1" y="52"/>
                    </a:cubicBezTo>
                    <a:cubicBezTo>
                      <a:pt x="0" y="52"/>
                      <a:pt x="0" y="53"/>
                      <a:pt x="0" y="54"/>
                    </a:cubicBezTo>
                    <a:cubicBezTo>
                      <a:pt x="0" y="56"/>
                      <a:pt x="0" y="57"/>
                      <a:pt x="1" y="58"/>
                    </a:cubicBezTo>
                    <a:cubicBezTo>
                      <a:pt x="3" y="59"/>
                      <a:pt x="4" y="60"/>
                      <a:pt x="6" y="61"/>
                    </a:cubicBezTo>
                    <a:cubicBezTo>
                      <a:pt x="8" y="62"/>
                      <a:pt x="11" y="63"/>
                      <a:pt x="14" y="63"/>
                    </a:cubicBezTo>
                    <a:cubicBezTo>
                      <a:pt x="15" y="63"/>
                      <a:pt x="17" y="64"/>
                      <a:pt x="19" y="64"/>
                    </a:cubicBezTo>
                    <a:cubicBezTo>
                      <a:pt x="19" y="68"/>
                      <a:pt x="19" y="68"/>
                      <a:pt x="19" y="68"/>
                    </a:cubicBezTo>
                    <a:cubicBezTo>
                      <a:pt x="19" y="69"/>
                      <a:pt x="20" y="71"/>
                      <a:pt x="22" y="71"/>
                    </a:cubicBezTo>
                    <a:cubicBezTo>
                      <a:pt x="24" y="71"/>
                      <a:pt x="25" y="69"/>
                      <a:pt x="25" y="68"/>
                    </a:cubicBezTo>
                    <a:cubicBezTo>
                      <a:pt x="25" y="64"/>
                      <a:pt x="25" y="64"/>
                      <a:pt x="25" y="64"/>
                    </a:cubicBezTo>
                    <a:cubicBezTo>
                      <a:pt x="28" y="64"/>
                      <a:pt x="30" y="63"/>
                      <a:pt x="32" y="63"/>
                    </a:cubicBezTo>
                    <a:cubicBezTo>
                      <a:pt x="35" y="62"/>
                      <a:pt x="37" y="61"/>
                      <a:pt x="40" y="59"/>
                    </a:cubicBezTo>
                    <a:cubicBezTo>
                      <a:pt x="42" y="58"/>
                      <a:pt x="44" y="56"/>
                      <a:pt x="45" y="54"/>
                    </a:cubicBezTo>
                    <a:cubicBezTo>
                      <a:pt x="46" y="52"/>
                      <a:pt x="47" y="49"/>
                      <a:pt x="47" y="46"/>
                    </a:cubicBezTo>
                    <a:cubicBezTo>
                      <a:pt x="47" y="43"/>
                      <a:pt x="46" y="40"/>
                      <a:pt x="44" y="38"/>
                    </a:cubicBezTo>
                    <a:cubicBezTo>
                      <a:pt x="42" y="36"/>
                      <a:pt x="39" y="34"/>
                      <a:pt x="3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sp>
            <p:nvSpPr>
              <p:cNvPr id="33" name="Freeform 6"/>
              <p:cNvSpPr>
                <a:spLocks noEditPoints="1"/>
              </p:cNvSpPr>
              <p:nvPr/>
            </p:nvSpPr>
            <p:spPr bwMode="auto">
              <a:xfrm>
                <a:off x="4435" y="926"/>
                <a:ext cx="519" cy="401"/>
              </a:xfrm>
              <a:custGeom>
                <a:avLst/>
                <a:gdLst>
                  <a:gd name="T0" fmla="*/ 206 w 217"/>
                  <a:gd name="T1" fmla="*/ 66 h 167"/>
                  <a:gd name="T2" fmla="*/ 39 w 217"/>
                  <a:gd name="T3" fmla="*/ 66 h 167"/>
                  <a:gd name="T4" fmla="*/ 0 w 217"/>
                  <a:gd name="T5" fmla="*/ 124 h 167"/>
                  <a:gd name="T6" fmla="*/ 10 w 217"/>
                  <a:gd name="T7" fmla="*/ 147 h 167"/>
                  <a:gd name="T8" fmla="*/ 29 w 217"/>
                  <a:gd name="T9" fmla="*/ 160 h 167"/>
                  <a:gd name="T10" fmla="*/ 57 w 217"/>
                  <a:gd name="T11" fmla="*/ 166 h 167"/>
                  <a:gd name="T12" fmla="*/ 123 w 217"/>
                  <a:gd name="T13" fmla="*/ 132 h 167"/>
                  <a:gd name="T14" fmla="*/ 217 w 217"/>
                  <a:gd name="T15" fmla="*/ 139 h 167"/>
                  <a:gd name="T16" fmla="*/ 76 w 217"/>
                  <a:gd name="T17" fmla="*/ 138 h 167"/>
                  <a:gd name="T18" fmla="*/ 66 w 217"/>
                  <a:gd name="T19" fmla="*/ 146 h 167"/>
                  <a:gd name="T20" fmla="*/ 61 w 217"/>
                  <a:gd name="T21" fmla="*/ 150 h 167"/>
                  <a:gd name="T22" fmla="*/ 56 w 217"/>
                  <a:gd name="T23" fmla="*/ 151 h 167"/>
                  <a:gd name="T24" fmla="*/ 52 w 217"/>
                  <a:gd name="T25" fmla="*/ 148 h 167"/>
                  <a:gd name="T26" fmla="*/ 42 w 217"/>
                  <a:gd name="T27" fmla="*/ 145 h 167"/>
                  <a:gd name="T28" fmla="*/ 41 w 217"/>
                  <a:gd name="T29" fmla="*/ 140 h 167"/>
                  <a:gd name="T30" fmla="*/ 45 w 217"/>
                  <a:gd name="T31" fmla="*/ 139 h 167"/>
                  <a:gd name="T32" fmla="*/ 54 w 217"/>
                  <a:gd name="T33" fmla="*/ 141 h 167"/>
                  <a:gd name="T34" fmla="*/ 62 w 217"/>
                  <a:gd name="T35" fmla="*/ 140 h 167"/>
                  <a:gd name="T36" fmla="*/ 67 w 217"/>
                  <a:gd name="T37" fmla="*/ 137 h 167"/>
                  <a:gd name="T38" fmla="*/ 66 w 217"/>
                  <a:gd name="T39" fmla="*/ 131 h 167"/>
                  <a:gd name="T40" fmla="*/ 56 w 217"/>
                  <a:gd name="T41" fmla="*/ 128 h 167"/>
                  <a:gd name="T42" fmla="*/ 45 w 217"/>
                  <a:gd name="T43" fmla="*/ 126 h 167"/>
                  <a:gd name="T44" fmla="*/ 39 w 217"/>
                  <a:gd name="T45" fmla="*/ 122 h 167"/>
                  <a:gd name="T46" fmla="*/ 38 w 217"/>
                  <a:gd name="T47" fmla="*/ 112 h 167"/>
                  <a:gd name="T48" fmla="*/ 47 w 217"/>
                  <a:gd name="T49" fmla="*/ 105 h 167"/>
                  <a:gd name="T50" fmla="*/ 51 w 217"/>
                  <a:gd name="T51" fmla="*/ 100 h 167"/>
                  <a:gd name="T52" fmla="*/ 56 w 217"/>
                  <a:gd name="T53" fmla="*/ 99 h 167"/>
                  <a:gd name="T54" fmla="*/ 62 w 217"/>
                  <a:gd name="T55" fmla="*/ 103 h 167"/>
                  <a:gd name="T56" fmla="*/ 70 w 217"/>
                  <a:gd name="T57" fmla="*/ 106 h 167"/>
                  <a:gd name="T58" fmla="*/ 71 w 217"/>
                  <a:gd name="T59" fmla="*/ 111 h 167"/>
                  <a:gd name="T60" fmla="*/ 67 w 217"/>
                  <a:gd name="T61" fmla="*/ 111 h 167"/>
                  <a:gd name="T62" fmla="*/ 62 w 217"/>
                  <a:gd name="T63" fmla="*/ 110 h 167"/>
                  <a:gd name="T64" fmla="*/ 52 w 217"/>
                  <a:gd name="T65" fmla="*/ 111 h 167"/>
                  <a:gd name="T66" fmla="*/ 47 w 217"/>
                  <a:gd name="T67" fmla="*/ 114 h 167"/>
                  <a:gd name="T68" fmla="*/ 48 w 217"/>
                  <a:gd name="T69" fmla="*/ 118 h 167"/>
                  <a:gd name="T70" fmla="*/ 54 w 217"/>
                  <a:gd name="T71" fmla="*/ 120 h 167"/>
                  <a:gd name="T72" fmla="*/ 62 w 217"/>
                  <a:gd name="T73" fmla="*/ 121 h 167"/>
                  <a:gd name="T74" fmla="*/ 74 w 217"/>
                  <a:gd name="T75" fmla="*/ 126 h 167"/>
                  <a:gd name="T76" fmla="*/ 76 w 217"/>
                  <a:gd name="T77" fmla="*/ 138 h 167"/>
                  <a:gd name="T78" fmla="*/ 156 w 217"/>
                  <a:gd name="T79" fmla="*/ 112 h 167"/>
                  <a:gd name="T80" fmla="*/ 112 w 217"/>
                  <a:gd name="T81" fmla="*/ 118 h 167"/>
                  <a:gd name="T82" fmla="*/ 56 w 217"/>
                  <a:gd name="T83" fmla="*/ 82 h 167"/>
                  <a:gd name="T84" fmla="*/ 123 w 217"/>
                  <a:gd name="T85" fmla="*/ 14 h 167"/>
                  <a:gd name="T86" fmla="*/ 184 w 217"/>
                  <a:gd name="T87" fmla="*/ 92 h 167"/>
                  <a:gd name="T88" fmla="*/ 193 w 217"/>
                  <a:gd name="T89" fmla="*/ 11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7" h="167">
                    <a:moveTo>
                      <a:pt x="197" y="96"/>
                    </a:moveTo>
                    <a:cubicBezTo>
                      <a:pt x="203" y="87"/>
                      <a:pt x="206" y="76"/>
                      <a:pt x="206" y="66"/>
                    </a:cubicBezTo>
                    <a:cubicBezTo>
                      <a:pt x="206" y="30"/>
                      <a:pt x="169" y="0"/>
                      <a:pt x="123" y="0"/>
                    </a:cubicBezTo>
                    <a:cubicBezTo>
                      <a:pt x="77" y="0"/>
                      <a:pt x="39" y="30"/>
                      <a:pt x="39" y="66"/>
                    </a:cubicBezTo>
                    <a:cubicBezTo>
                      <a:pt x="39" y="72"/>
                      <a:pt x="40" y="78"/>
                      <a:pt x="42" y="83"/>
                    </a:cubicBezTo>
                    <a:cubicBezTo>
                      <a:pt x="18" y="88"/>
                      <a:pt x="0" y="104"/>
                      <a:pt x="0" y="124"/>
                    </a:cubicBezTo>
                    <a:cubicBezTo>
                      <a:pt x="0" y="131"/>
                      <a:pt x="3" y="138"/>
                      <a:pt x="8" y="144"/>
                    </a:cubicBezTo>
                    <a:cubicBezTo>
                      <a:pt x="10" y="147"/>
                      <a:pt x="10" y="147"/>
                      <a:pt x="10" y="147"/>
                    </a:cubicBezTo>
                    <a:cubicBezTo>
                      <a:pt x="0" y="167"/>
                      <a:pt x="0" y="167"/>
                      <a:pt x="0" y="167"/>
                    </a:cubicBezTo>
                    <a:cubicBezTo>
                      <a:pt x="29" y="160"/>
                      <a:pt x="29" y="160"/>
                      <a:pt x="29" y="160"/>
                    </a:cubicBezTo>
                    <a:cubicBezTo>
                      <a:pt x="30" y="161"/>
                      <a:pt x="30" y="161"/>
                      <a:pt x="30" y="161"/>
                    </a:cubicBezTo>
                    <a:cubicBezTo>
                      <a:pt x="38" y="164"/>
                      <a:pt x="47" y="166"/>
                      <a:pt x="57" y="166"/>
                    </a:cubicBezTo>
                    <a:cubicBezTo>
                      <a:pt x="84" y="166"/>
                      <a:pt x="107" y="151"/>
                      <a:pt x="112" y="131"/>
                    </a:cubicBezTo>
                    <a:cubicBezTo>
                      <a:pt x="115" y="132"/>
                      <a:pt x="119" y="132"/>
                      <a:pt x="123" y="132"/>
                    </a:cubicBezTo>
                    <a:cubicBezTo>
                      <a:pt x="136" y="132"/>
                      <a:pt x="148" y="130"/>
                      <a:pt x="159" y="125"/>
                    </a:cubicBezTo>
                    <a:cubicBezTo>
                      <a:pt x="217" y="139"/>
                      <a:pt x="217" y="139"/>
                      <a:pt x="217" y="139"/>
                    </a:cubicBezTo>
                    <a:lnTo>
                      <a:pt x="197" y="96"/>
                    </a:lnTo>
                    <a:close/>
                    <a:moveTo>
                      <a:pt x="76" y="138"/>
                    </a:moveTo>
                    <a:cubicBezTo>
                      <a:pt x="75" y="140"/>
                      <a:pt x="74" y="141"/>
                      <a:pt x="72" y="143"/>
                    </a:cubicBezTo>
                    <a:cubicBezTo>
                      <a:pt x="70" y="144"/>
                      <a:pt x="68" y="145"/>
                      <a:pt x="66" y="146"/>
                    </a:cubicBezTo>
                    <a:cubicBezTo>
                      <a:pt x="65" y="147"/>
                      <a:pt x="63" y="147"/>
                      <a:pt x="61" y="147"/>
                    </a:cubicBezTo>
                    <a:cubicBezTo>
                      <a:pt x="61" y="150"/>
                      <a:pt x="61" y="150"/>
                      <a:pt x="61" y="150"/>
                    </a:cubicBezTo>
                    <a:cubicBezTo>
                      <a:pt x="62" y="152"/>
                      <a:pt x="60" y="153"/>
                      <a:pt x="59" y="153"/>
                    </a:cubicBezTo>
                    <a:cubicBezTo>
                      <a:pt x="57" y="154"/>
                      <a:pt x="56" y="152"/>
                      <a:pt x="56" y="151"/>
                    </a:cubicBezTo>
                    <a:cubicBezTo>
                      <a:pt x="56" y="148"/>
                      <a:pt x="56" y="148"/>
                      <a:pt x="56" y="148"/>
                    </a:cubicBezTo>
                    <a:cubicBezTo>
                      <a:pt x="54" y="148"/>
                      <a:pt x="53" y="148"/>
                      <a:pt x="52" y="148"/>
                    </a:cubicBezTo>
                    <a:cubicBezTo>
                      <a:pt x="49" y="148"/>
                      <a:pt x="47" y="147"/>
                      <a:pt x="46" y="147"/>
                    </a:cubicBezTo>
                    <a:cubicBezTo>
                      <a:pt x="44" y="146"/>
                      <a:pt x="43" y="146"/>
                      <a:pt x="42" y="145"/>
                    </a:cubicBezTo>
                    <a:cubicBezTo>
                      <a:pt x="41" y="144"/>
                      <a:pt x="40" y="143"/>
                      <a:pt x="40" y="142"/>
                    </a:cubicBezTo>
                    <a:cubicBezTo>
                      <a:pt x="40" y="141"/>
                      <a:pt x="40" y="140"/>
                      <a:pt x="41" y="140"/>
                    </a:cubicBezTo>
                    <a:cubicBezTo>
                      <a:pt x="41" y="139"/>
                      <a:pt x="42" y="139"/>
                      <a:pt x="43" y="139"/>
                    </a:cubicBezTo>
                    <a:cubicBezTo>
                      <a:pt x="44" y="139"/>
                      <a:pt x="44" y="139"/>
                      <a:pt x="45" y="139"/>
                    </a:cubicBezTo>
                    <a:cubicBezTo>
                      <a:pt x="46" y="139"/>
                      <a:pt x="48" y="140"/>
                      <a:pt x="49" y="140"/>
                    </a:cubicBezTo>
                    <a:cubicBezTo>
                      <a:pt x="50" y="140"/>
                      <a:pt x="52" y="141"/>
                      <a:pt x="54" y="141"/>
                    </a:cubicBezTo>
                    <a:cubicBezTo>
                      <a:pt x="55" y="141"/>
                      <a:pt x="57" y="141"/>
                      <a:pt x="59" y="141"/>
                    </a:cubicBezTo>
                    <a:cubicBezTo>
                      <a:pt x="60" y="141"/>
                      <a:pt x="61" y="141"/>
                      <a:pt x="62" y="140"/>
                    </a:cubicBezTo>
                    <a:cubicBezTo>
                      <a:pt x="63" y="140"/>
                      <a:pt x="64" y="139"/>
                      <a:pt x="65" y="139"/>
                    </a:cubicBezTo>
                    <a:cubicBezTo>
                      <a:pt x="66" y="138"/>
                      <a:pt x="66" y="137"/>
                      <a:pt x="67" y="137"/>
                    </a:cubicBezTo>
                    <a:cubicBezTo>
                      <a:pt x="67" y="136"/>
                      <a:pt x="67" y="135"/>
                      <a:pt x="67" y="134"/>
                    </a:cubicBezTo>
                    <a:cubicBezTo>
                      <a:pt x="67" y="133"/>
                      <a:pt x="67" y="132"/>
                      <a:pt x="66" y="131"/>
                    </a:cubicBezTo>
                    <a:cubicBezTo>
                      <a:pt x="65" y="130"/>
                      <a:pt x="63" y="129"/>
                      <a:pt x="62" y="129"/>
                    </a:cubicBezTo>
                    <a:cubicBezTo>
                      <a:pt x="60" y="129"/>
                      <a:pt x="58" y="128"/>
                      <a:pt x="56" y="128"/>
                    </a:cubicBezTo>
                    <a:cubicBezTo>
                      <a:pt x="54" y="128"/>
                      <a:pt x="52" y="128"/>
                      <a:pt x="50" y="127"/>
                    </a:cubicBezTo>
                    <a:cubicBezTo>
                      <a:pt x="49" y="127"/>
                      <a:pt x="47" y="127"/>
                      <a:pt x="45" y="126"/>
                    </a:cubicBezTo>
                    <a:cubicBezTo>
                      <a:pt x="44" y="126"/>
                      <a:pt x="43" y="125"/>
                      <a:pt x="42" y="125"/>
                    </a:cubicBezTo>
                    <a:cubicBezTo>
                      <a:pt x="40" y="124"/>
                      <a:pt x="40" y="123"/>
                      <a:pt x="39" y="122"/>
                    </a:cubicBezTo>
                    <a:cubicBezTo>
                      <a:pt x="38" y="120"/>
                      <a:pt x="38" y="119"/>
                      <a:pt x="38" y="117"/>
                    </a:cubicBezTo>
                    <a:cubicBezTo>
                      <a:pt x="37" y="115"/>
                      <a:pt x="38" y="114"/>
                      <a:pt x="38" y="112"/>
                    </a:cubicBezTo>
                    <a:cubicBezTo>
                      <a:pt x="39" y="110"/>
                      <a:pt x="40" y="109"/>
                      <a:pt x="42" y="108"/>
                    </a:cubicBezTo>
                    <a:cubicBezTo>
                      <a:pt x="43" y="106"/>
                      <a:pt x="45" y="105"/>
                      <a:pt x="47" y="105"/>
                    </a:cubicBezTo>
                    <a:cubicBezTo>
                      <a:pt x="49" y="104"/>
                      <a:pt x="50" y="104"/>
                      <a:pt x="51" y="104"/>
                    </a:cubicBezTo>
                    <a:cubicBezTo>
                      <a:pt x="51" y="100"/>
                      <a:pt x="51" y="100"/>
                      <a:pt x="51" y="100"/>
                    </a:cubicBezTo>
                    <a:cubicBezTo>
                      <a:pt x="51" y="98"/>
                      <a:pt x="52" y="97"/>
                      <a:pt x="53" y="97"/>
                    </a:cubicBezTo>
                    <a:cubicBezTo>
                      <a:pt x="55" y="96"/>
                      <a:pt x="56" y="98"/>
                      <a:pt x="56" y="99"/>
                    </a:cubicBezTo>
                    <a:cubicBezTo>
                      <a:pt x="57" y="103"/>
                      <a:pt x="57" y="103"/>
                      <a:pt x="57" y="103"/>
                    </a:cubicBezTo>
                    <a:cubicBezTo>
                      <a:pt x="59" y="103"/>
                      <a:pt x="60" y="103"/>
                      <a:pt x="62" y="103"/>
                    </a:cubicBezTo>
                    <a:cubicBezTo>
                      <a:pt x="64" y="103"/>
                      <a:pt x="66" y="104"/>
                      <a:pt x="67" y="104"/>
                    </a:cubicBezTo>
                    <a:cubicBezTo>
                      <a:pt x="68" y="105"/>
                      <a:pt x="69" y="105"/>
                      <a:pt x="70" y="106"/>
                    </a:cubicBezTo>
                    <a:cubicBezTo>
                      <a:pt x="71" y="107"/>
                      <a:pt x="71" y="108"/>
                      <a:pt x="71" y="109"/>
                    </a:cubicBezTo>
                    <a:cubicBezTo>
                      <a:pt x="72" y="109"/>
                      <a:pt x="71" y="110"/>
                      <a:pt x="71" y="111"/>
                    </a:cubicBezTo>
                    <a:cubicBezTo>
                      <a:pt x="70" y="111"/>
                      <a:pt x="69" y="111"/>
                      <a:pt x="68" y="111"/>
                    </a:cubicBezTo>
                    <a:cubicBezTo>
                      <a:pt x="68" y="111"/>
                      <a:pt x="68" y="111"/>
                      <a:pt x="67" y="111"/>
                    </a:cubicBezTo>
                    <a:cubicBezTo>
                      <a:pt x="67" y="111"/>
                      <a:pt x="67" y="111"/>
                      <a:pt x="66" y="111"/>
                    </a:cubicBezTo>
                    <a:cubicBezTo>
                      <a:pt x="65" y="111"/>
                      <a:pt x="64" y="110"/>
                      <a:pt x="62" y="110"/>
                    </a:cubicBezTo>
                    <a:cubicBezTo>
                      <a:pt x="60" y="110"/>
                      <a:pt x="58" y="110"/>
                      <a:pt x="56" y="110"/>
                    </a:cubicBezTo>
                    <a:cubicBezTo>
                      <a:pt x="54" y="110"/>
                      <a:pt x="53" y="110"/>
                      <a:pt x="52" y="111"/>
                    </a:cubicBezTo>
                    <a:cubicBezTo>
                      <a:pt x="51" y="111"/>
                      <a:pt x="50" y="111"/>
                      <a:pt x="49" y="112"/>
                    </a:cubicBezTo>
                    <a:cubicBezTo>
                      <a:pt x="48" y="112"/>
                      <a:pt x="48" y="113"/>
                      <a:pt x="47" y="114"/>
                    </a:cubicBezTo>
                    <a:cubicBezTo>
                      <a:pt x="47" y="115"/>
                      <a:pt x="47" y="115"/>
                      <a:pt x="47" y="116"/>
                    </a:cubicBezTo>
                    <a:cubicBezTo>
                      <a:pt x="47" y="117"/>
                      <a:pt x="47" y="117"/>
                      <a:pt x="48" y="118"/>
                    </a:cubicBezTo>
                    <a:cubicBezTo>
                      <a:pt x="49" y="119"/>
                      <a:pt x="49" y="119"/>
                      <a:pt x="50" y="119"/>
                    </a:cubicBezTo>
                    <a:cubicBezTo>
                      <a:pt x="51" y="120"/>
                      <a:pt x="52" y="120"/>
                      <a:pt x="54" y="120"/>
                    </a:cubicBezTo>
                    <a:cubicBezTo>
                      <a:pt x="55" y="120"/>
                      <a:pt x="56" y="121"/>
                      <a:pt x="58" y="121"/>
                    </a:cubicBezTo>
                    <a:cubicBezTo>
                      <a:pt x="59" y="121"/>
                      <a:pt x="61" y="121"/>
                      <a:pt x="62" y="121"/>
                    </a:cubicBezTo>
                    <a:cubicBezTo>
                      <a:pt x="64" y="122"/>
                      <a:pt x="65" y="122"/>
                      <a:pt x="67" y="122"/>
                    </a:cubicBezTo>
                    <a:cubicBezTo>
                      <a:pt x="70" y="123"/>
                      <a:pt x="72" y="124"/>
                      <a:pt x="74" y="126"/>
                    </a:cubicBezTo>
                    <a:cubicBezTo>
                      <a:pt x="75" y="127"/>
                      <a:pt x="76" y="129"/>
                      <a:pt x="77" y="132"/>
                    </a:cubicBezTo>
                    <a:cubicBezTo>
                      <a:pt x="77" y="134"/>
                      <a:pt x="77" y="136"/>
                      <a:pt x="76" y="138"/>
                    </a:cubicBezTo>
                    <a:close/>
                    <a:moveTo>
                      <a:pt x="158" y="111"/>
                    </a:moveTo>
                    <a:cubicBezTo>
                      <a:pt x="156" y="112"/>
                      <a:pt x="156" y="112"/>
                      <a:pt x="156" y="112"/>
                    </a:cubicBezTo>
                    <a:cubicBezTo>
                      <a:pt x="146" y="116"/>
                      <a:pt x="134" y="119"/>
                      <a:pt x="123" y="119"/>
                    </a:cubicBezTo>
                    <a:cubicBezTo>
                      <a:pt x="119" y="119"/>
                      <a:pt x="116" y="118"/>
                      <a:pt x="112" y="118"/>
                    </a:cubicBezTo>
                    <a:cubicBezTo>
                      <a:pt x="108" y="98"/>
                      <a:pt x="85" y="82"/>
                      <a:pt x="57" y="82"/>
                    </a:cubicBezTo>
                    <a:cubicBezTo>
                      <a:pt x="56" y="82"/>
                      <a:pt x="56" y="82"/>
                      <a:pt x="56" y="82"/>
                    </a:cubicBezTo>
                    <a:cubicBezTo>
                      <a:pt x="54" y="77"/>
                      <a:pt x="53" y="72"/>
                      <a:pt x="53" y="66"/>
                    </a:cubicBezTo>
                    <a:cubicBezTo>
                      <a:pt x="53" y="37"/>
                      <a:pt x="84" y="14"/>
                      <a:pt x="123" y="14"/>
                    </a:cubicBezTo>
                    <a:cubicBezTo>
                      <a:pt x="161" y="14"/>
                      <a:pt x="193" y="37"/>
                      <a:pt x="193" y="66"/>
                    </a:cubicBezTo>
                    <a:cubicBezTo>
                      <a:pt x="193" y="75"/>
                      <a:pt x="190" y="84"/>
                      <a:pt x="184" y="92"/>
                    </a:cubicBezTo>
                    <a:cubicBezTo>
                      <a:pt x="182" y="95"/>
                      <a:pt x="182" y="95"/>
                      <a:pt x="182" y="95"/>
                    </a:cubicBezTo>
                    <a:cubicBezTo>
                      <a:pt x="193" y="119"/>
                      <a:pt x="193" y="119"/>
                      <a:pt x="193" y="119"/>
                    </a:cubicBezTo>
                    <a:lnTo>
                      <a:pt x="158"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grpSp>
        <p:grpSp>
          <p:nvGrpSpPr>
            <p:cNvPr id="9" name="组合 8"/>
            <p:cNvGrpSpPr/>
            <p:nvPr/>
          </p:nvGrpSpPr>
          <p:grpSpPr>
            <a:xfrm>
              <a:off x="6096000" y="2042783"/>
              <a:ext cx="4438600" cy="1673563"/>
              <a:chOff x="6096000" y="2042783"/>
              <a:chExt cx="4438600" cy="1673563"/>
            </a:xfrm>
          </p:grpSpPr>
          <p:sp>
            <p:nvSpPr>
              <p:cNvPr id="10" name="矩形 9"/>
              <p:cNvSpPr/>
              <p:nvPr/>
            </p:nvSpPr>
            <p:spPr>
              <a:xfrm>
                <a:off x="6096000" y="2042783"/>
                <a:ext cx="4438600" cy="1673563"/>
              </a:xfrm>
              <a:prstGeom prst="rect">
                <a:avLst/>
              </a:prstGeom>
              <a:solidFill>
                <a:schemeClr val="accent5">
                  <a:lumMod val="60000"/>
                  <a:lumOff val="40000"/>
                  <a:alpha val="91000"/>
                </a:schemeClr>
              </a:solidFill>
              <a:ln>
                <a:noFill/>
              </a:ln>
              <a:effectLst>
                <a:innerShdw blurRad="825500" dist="279400" dir="81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7" name="矩形 26"/>
              <p:cNvSpPr/>
              <p:nvPr/>
            </p:nvSpPr>
            <p:spPr>
              <a:xfrm>
                <a:off x="6324006" y="2212351"/>
                <a:ext cx="4210451" cy="1391932"/>
              </a:xfrm>
              <a:prstGeom prst="rect">
                <a:avLst/>
              </a:prstGeom>
            </p:spPr>
            <p:txBody>
              <a:bodyPr wrap="square">
                <a:spAutoFit/>
              </a:bodyPr>
              <a:lstStyle/>
              <a:p>
                <a:pPr fontAlgn="auto">
                  <a:lnSpc>
                    <a:spcPct val="100000"/>
                  </a:lnSpc>
                </a:pPr>
                <a:r>
                  <a:rPr lang="zh-CN" altLang="zh-CN" sz="2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党建带团建，推动群团组织、社会组织参与治理：</a:t>
                </a:r>
                <a:r>
                  <a:rPr lang="zh-CN" altLang="zh-CN" sz="2400" b="1" i="1" kern="100" dirty="0">
                    <a:solidFill>
                      <a:srgbClr val="C00000"/>
                    </a:solidFill>
                    <a:latin typeface="楷体" panose="02010609060101010101" charset="-122"/>
                    <a:ea typeface="楷体" panose="02010609060101010101" charset="-122"/>
                    <a:cs typeface="Times New Roman" panose="02020603050405020304" pitchFamily="18" charset="0"/>
                  </a:rPr>
                  <a:t>吸纳负责人为社区党建联席会成员</a:t>
                </a:r>
                <a:endParaRPr lang="zh-CN" altLang="zh-CN" sz="2400" b="1" i="1" kern="100" dirty="0">
                  <a:solidFill>
                    <a:srgbClr val="C00000"/>
                  </a:solidFill>
                  <a:latin typeface="楷体" panose="02010609060101010101" charset="-122"/>
                  <a:ea typeface="楷体" panose="02010609060101010101" charset="-122"/>
                  <a:cs typeface="Times New Roman" panose="02020603050405020304" pitchFamily="18" charset="0"/>
                </a:endParaRPr>
              </a:p>
            </p:txBody>
          </p:sp>
        </p:grpSp>
      </p:grpSp>
      <p:grpSp>
        <p:nvGrpSpPr>
          <p:cNvPr id="48" name="Group 21"/>
          <p:cNvGrpSpPr>
            <a:grpSpLocks noChangeAspect="1"/>
          </p:cNvGrpSpPr>
          <p:nvPr/>
        </p:nvGrpSpPr>
        <p:grpSpPr bwMode="auto">
          <a:xfrm>
            <a:off x="6379823" y="1561059"/>
            <a:ext cx="455023" cy="500634"/>
            <a:chOff x="3380" y="1654"/>
            <a:chExt cx="419" cy="461"/>
          </a:xfrm>
        </p:grpSpPr>
        <p:sp>
          <p:nvSpPr>
            <p:cNvPr id="50" name="Freeform 22"/>
            <p:cNvSpPr/>
            <p:nvPr/>
          </p:nvSpPr>
          <p:spPr bwMode="auto">
            <a:xfrm>
              <a:off x="3380" y="1698"/>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Lst>
              <a:ahLst/>
              <a:cxnLst>
                <a:cxn ang="0">
                  <a:pos x="T0" y="T1"/>
                </a:cxn>
                <a:cxn ang="0">
                  <a:pos x="T2" y="T3"/>
                </a:cxn>
                <a:cxn ang="0">
                  <a:pos x="T4" y="T5"/>
                </a:cxn>
                <a:cxn ang="0">
                  <a:pos x="T6" y="T7"/>
                </a:cxn>
                <a:cxn ang="0">
                  <a:pos x="T8" y="T9"/>
                </a:cxn>
                <a:cxn ang="0">
                  <a:pos x="T10" y="T11"/>
                </a:cxn>
              </a:cxnLst>
              <a:rect l="0" t="0" r="r" b="b"/>
              <a:pathLst>
                <a:path w="418" h="417">
                  <a:moveTo>
                    <a:pt x="418" y="325"/>
                  </a:moveTo>
                  <a:lnTo>
                    <a:pt x="302" y="417"/>
                  </a:lnTo>
                  <a:lnTo>
                    <a:pt x="0" y="417"/>
                  </a:lnTo>
                  <a:lnTo>
                    <a:pt x="0" y="0"/>
                  </a:lnTo>
                  <a:lnTo>
                    <a:pt x="418" y="0"/>
                  </a:lnTo>
                  <a:lnTo>
                    <a:pt x="418" y="32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3"/>
            <p:cNvSpPr/>
            <p:nvPr/>
          </p:nvSpPr>
          <p:spPr bwMode="auto">
            <a:xfrm>
              <a:off x="3380" y="1698"/>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Lst>
              <a:ahLst/>
              <a:cxnLst>
                <a:cxn ang="0">
                  <a:pos x="T0" y="T1"/>
                </a:cxn>
                <a:cxn ang="0">
                  <a:pos x="T2" y="T3"/>
                </a:cxn>
                <a:cxn ang="0">
                  <a:pos x="T4" y="T5"/>
                </a:cxn>
                <a:cxn ang="0">
                  <a:pos x="T6" y="T7"/>
                </a:cxn>
                <a:cxn ang="0">
                  <a:pos x="T8" y="T9"/>
                </a:cxn>
              </a:cxnLst>
              <a:rect l="0" t="0" r="r" b="b"/>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4"/>
            <p:cNvSpPr/>
            <p:nvPr/>
          </p:nvSpPr>
          <p:spPr bwMode="auto">
            <a:xfrm>
              <a:off x="3685" y="2024"/>
              <a:ext cx="114" cy="91"/>
            </a:xfrm>
            <a:custGeom>
              <a:avLst/>
              <a:gdLst>
                <a:gd name="T0" fmla="*/ 0 w 114"/>
                <a:gd name="T1" fmla="*/ 91 h 91"/>
                <a:gd name="T2" fmla="*/ 0 w 114"/>
                <a:gd name="T3" fmla="*/ 0 h 91"/>
                <a:gd name="T4" fmla="*/ 114 w 114"/>
                <a:gd name="T5" fmla="*/ 0 h 91"/>
                <a:gd name="T6" fmla="*/ 0 w 114"/>
                <a:gd name="T7" fmla="*/ 91 h 91"/>
              </a:gdLst>
              <a:ahLst/>
              <a:cxnLst>
                <a:cxn ang="0">
                  <a:pos x="T0" y="T1"/>
                </a:cxn>
                <a:cxn ang="0">
                  <a:pos x="T2" y="T3"/>
                </a:cxn>
                <a:cxn ang="0">
                  <a:pos x="T4" y="T5"/>
                </a:cxn>
                <a:cxn ang="0">
                  <a:pos x="T6" y="T7"/>
                </a:cxn>
              </a:cxnLst>
              <a:rect l="0" t="0" r="r" b="b"/>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5"/>
            <p:cNvSpPr>
              <a:spLocks noEditPoints="1"/>
            </p:cNvSpPr>
            <p:nvPr/>
          </p:nvSpPr>
          <p:spPr bwMode="auto">
            <a:xfrm>
              <a:off x="3455" y="1783"/>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6"/>
            <p:cNvSpPr/>
            <p:nvPr/>
          </p:nvSpPr>
          <p:spPr bwMode="auto">
            <a:xfrm>
              <a:off x="3448" y="1954"/>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7"/>
            <p:cNvSpPr/>
            <p:nvPr/>
          </p:nvSpPr>
          <p:spPr bwMode="auto">
            <a:xfrm>
              <a:off x="3602" y="1939"/>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Oval 28"/>
            <p:cNvSpPr>
              <a:spLocks noChangeArrowheads="1"/>
            </p:cNvSpPr>
            <p:nvPr/>
          </p:nvSpPr>
          <p:spPr bwMode="auto">
            <a:xfrm>
              <a:off x="3544" y="1654"/>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9" name="Group 31"/>
          <p:cNvGrpSpPr>
            <a:grpSpLocks noChangeAspect="1"/>
          </p:cNvGrpSpPr>
          <p:nvPr/>
        </p:nvGrpSpPr>
        <p:grpSpPr bwMode="auto">
          <a:xfrm>
            <a:off x="5720101" y="5428055"/>
            <a:ext cx="393449" cy="406724"/>
            <a:chOff x="666" y="2825"/>
            <a:chExt cx="978" cy="1011"/>
          </a:xfrm>
          <a:solidFill>
            <a:schemeClr val="accent1">
              <a:lumMod val="75000"/>
            </a:schemeClr>
          </a:solidFill>
        </p:grpSpPr>
        <p:sp>
          <p:nvSpPr>
            <p:cNvPr id="61" name="Freeform 32"/>
            <p:cNvSpPr/>
            <p:nvPr/>
          </p:nvSpPr>
          <p:spPr bwMode="auto">
            <a:xfrm>
              <a:off x="666" y="2825"/>
              <a:ext cx="857" cy="1011"/>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3"/>
            <p:cNvSpPr/>
            <p:nvPr/>
          </p:nvSpPr>
          <p:spPr bwMode="auto">
            <a:xfrm>
              <a:off x="1011" y="3531"/>
              <a:ext cx="102" cy="102"/>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Lst>
              <a:ahLst/>
              <a:cxnLst>
                <a:cxn ang="0">
                  <a:pos x="T0" y="T1"/>
                </a:cxn>
                <a:cxn ang="0">
                  <a:pos x="T2" y="T3"/>
                </a:cxn>
                <a:cxn ang="0">
                  <a:pos x="T4" y="T5"/>
                </a:cxn>
                <a:cxn ang="0">
                  <a:pos x="T6" y="T7"/>
                </a:cxn>
                <a:cxn ang="0">
                  <a:pos x="T8" y="T9"/>
                </a:cxn>
                <a:cxn ang="0">
                  <a:pos x="T10" y="T11"/>
                </a:cxn>
              </a:cxnLst>
              <a:rect l="0" t="0" r="r" b="b"/>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4"/>
            <p:cNvSpPr/>
            <p:nvPr/>
          </p:nvSpPr>
          <p:spPr bwMode="auto">
            <a:xfrm>
              <a:off x="1090" y="2998"/>
              <a:ext cx="554" cy="55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5"/>
            <p:cNvSpPr/>
            <p:nvPr/>
          </p:nvSpPr>
          <p:spPr bwMode="auto">
            <a:xfrm>
              <a:off x="849" y="3110"/>
              <a:ext cx="498" cy="84"/>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6"/>
            <p:cNvSpPr/>
            <p:nvPr/>
          </p:nvSpPr>
          <p:spPr bwMode="auto">
            <a:xfrm>
              <a:off x="849" y="3289"/>
              <a:ext cx="340" cy="8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
            <p:cNvSpPr/>
            <p:nvPr/>
          </p:nvSpPr>
          <p:spPr bwMode="auto">
            <a:xfrm>
              <a:off x="849" y="3467"/>
              <a:ext cx="181" cy="8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8"/>
            <p:cNvSpPr/>
            <p:nvPr/>
          </p:nvSpPr>
          <p:spPr bwMode="auto">
            <a:xfrm>
              <a:off x="666" y="2825"/>
              <a:ext cx="857" cy="1011"/>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9"/>
            <p:cNvSpPr/>
            <p:nvPr/>
          </p:nvSpPr>
          <p:spPr bwMode="auto">
            <a:xfrm>
              <a:off x="1011" y="3531"/>
              <a:ext cx="102" cy="102"/>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Lst>
              <a:ahLst/>
              <a:cxnLst>
                <a:cxn ang="0">
                  <a:pos x="T0" y="T1"/>
                </a:cxn>
                <a:cxn ang="0">
                  <a:pos x="T2" y="T3"/>
                </a:cxn>
                <a:cxn ang="0">
                  <a:pos x="T4" y="T5"/>
                </a:cxn>
                <a:cxn ang="0">
                  <a:pos x="T6" y="T7"/>
                </a:cxn>
                <a:cxn ang="0">
                  <a:pos x="T8" y="T9"/>
                </a:cxn>
                <a:cxn ang="0">
                  <a:pos x="T10" y="T11"/>
                </a:cxn>
              </a:cxnLst>
              <a:rect l="0" t="0" r="r" b="b"/>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0"/>
            <p:cNvSpPr/>
            <p:nvPr/>
          </p:nvSpPr>
          <p:spPr bwMode="auto">
            <a:xfrm>
              <a:off x="1090" y="2998"/>
              <a:ext cx="554" cy="55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1"/>
            <p:cNvSpPr/>
            <p:nvPr/>
          </p:nvSpPr>
          <p:spPr bwMode="auto">
            <a:xfrm>
              <a:off x="849" y="3110"/>
              <a:ext cx="498" cy="84"/>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2"/>
            <p:cNvSpPr/>
            <p:nvPr/>
          </p:nvSpPr>
          <p:spPr bwMode="auto">
            <a:xfrm>
              <a:off x="849" y="3289"/>
              <a:ext cx="340" cy="8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3"/>
            <p:cNvSpPr/>
            <p:nvPr/>
          </p:nvSpPr>
          <p:spPr bwMode="auto">
            <a:xfrm>
              <a:off x="849" y="3467"/>
              <a:ext cx="181" cy="8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Lst>
              <a:ahLst/>
              <a:cxnLst>
                <a:cxn ang="0">
                  <a:pos x="T0" y="T1"/>
                </a:cxn>
                <a:cxn ang="0">
                  <a:pos x="T2" y="T3"/>
                </a:cxn>
                <a:cxn ang="0">
                  <a:pos x="T4" y="T5"/>
                </a:cxn>
                <a:cxn ang="0">
                  <a:pos x="T6" y="T7"/>
                </a:cxn>
                <a:cxn ang="0">
                  <a:pos x="T8" y="T9"/>
                </a:cxn>
                <a:cxn ang="0">
                  <a:pos x="T10" y="T11"/>
                </a:cxn>
                <a:cxn ang="0">
                  <a:pos x="T12" y="T13"/>
                </a:cxn>
              </a:cxnLst>
              <a:rect l="0" t="0" r="r" b="b"/>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1+#ppt_w/2"/>
                                          </p:val>
                                        </p:tav>
                                        <p:tav tm="100000">
                                          <p:val>
                                            <p:strVal val="#ppt_x"/>
                                          </p:val>
                                        </p:tav>
                                      </p:tavLst>
                                    </p:anim>
                                    <p:anim calcmode="lin" valueType="num">
                                      <p:cBhvr additive="base">
                                        <p:cTn id="18" dur="500" fill="hold"/>
                                        <p:tgtEl>
                                          <p:spTgt spid="3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1+#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anim calcmode="lin" valueType="num">
                                      <p:cBhvr>
                                        <p:cTn id="32" dur="500" fill="hold"/>
                                        <p:tgtEl>
                                          <p:spTgt spid="59"/>
                                        </p:tgtEl>
                                        <p:attrNameLst>
                                          <p:attrName>ppt_x</p:attrName>
                                        </p:attrNameLst>
                                      </p:cBhvr>
                                      <p:tavLst>
                                        <p:tav tm="0">
                                          <p:val>
                                            <p:strVal val="#ppt_x"/>
                                          </p:val>
                                        </p:tav>
                                        <p:tav tm="100000">
                                          <p:val>
                                            <p:strVal val="#ppt_x"/>
                                          </p:val>
                                        </p:tav>
                                      </p:tavLst>
                                    </p:anim>
                                    <p:anim calcmode="lin" valueType="num">
                                      <p:cBhvr>
                                        <p:cTn id="33" dur="500" fill="hold"/>
                                        <p:tgtEl>
                                          <p:spTgt spid="5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anim calcmode="lin" valueType="num">
                                      <p:cBhvr>
                                        <p:cTn id="37" dur="500" fill="hold"/>
                                        <p:tgtEl>
                                          <p:spTgt spid="48"/>
                                        </p:tgtEl>
                                        <p:attrNameLst>
                                          <p:attrName>ppt_x</p:attrName>
                                        </p:attrNameLst>
                                      </p:cBhvr>
                                      <p:tavLst>
                                        <p:tav tm="0">
                                          <p:val>
                                            <p:strVal val="#ppt_x"/>
                                          </p:val>
                                        </p:tav>
                                        <p:tav tm="100000">
                                          <p:val>
                                            <p:strVal val="#ppt_x"/>
                                          </p:val>
                                        </p:tav>
                                      </p:tavLst>
                                    </p:anim>
                                    <p:anim calcmode="lin" valueType="num">
                                      <p:cBhvr>
                                        <p:cTn id="38" dur="5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xit" presetSubtype="8" fill="hold" nodeType="clickEffect">
                                  <p:stCondLst>
                                    <p:cond delay="0"/>
                                  </p:stCondLst>
                                  <p:childTnLst>
                                    <p:animEffect transition="out" filter="wipe(left)">
                                      <p:cBhvr>
                                        <p:cTn id="42" dur="500"/>
                                        <p:tgtEl>
                                          <p:spTgt spid="2"/>
                                        </p:tgtEl>
                                      </p:cBhvr>
                                    </p:animEffect>
                                    <p:set>
                                      <p:cBhvr>
                                        <p:cTn id="43" dur="1" fill="hold">
                                          <p:stCondLst>
                                            <p:cond delay="499"/>
                                          </p:stCondLst>
                                        </p:cTn>
                                        <p:tgtEl>
                                          <p:spTgt spid="2"/>
                                        </p:tgtEl>
                                        <p:attrNameLst>
                                          <p:attrName>style.visibility</p:attrName>
                                        </p:attrNameLst>
                                      </p:cBhvr>
                                      <p:to>
                                        <p:strVal val="hidden"/>
                                      </p:to>
                                    </p:set>
                                  </p:childTnLst>
                                </p:cTn>
                              </p:par>
                            </p:childTnLst>
                          </p:cTn>
                        </p:par>
                        <p:par>
                          <p:cTn id="44" fill="hold">
                            <p:stCondLst>
                              <p:cond delay="500"/>
                            </p:stCondLst>
                            <p:childTnLst>
                              <p:par>
                                <p:cTn id="45" presetID="22" presetClass="exit" presetSubtype="8" fill="hold" nodeType="afterEffect">
                                  <p:stCondLst>
                                    <p:cond delay="0"/>
                                  </p:stCondLst>
                                  <p:childTnLst>
                                    <p:animEffect transition="out" filter="wipe(left)">
                                      <p:cBhvr>
                                        <p:cTn id="46" dur="500"/>
                                        <p:tgtEl>
                                          <p:spTgt spid="34"/>
                                        </p:tgtEl>
                                      </p:cBhvr>
                                    </p:animEffect>
                                    <p:set>
                                      <p:cBhvr>
                                        <p:cTn id="47" dur="1" fill="hold">
                                          <p:stCondLst>
                                            <p:cond delay="499"/>
                                          </p:stCondLst>
                                        </p:cTn>
                                        <p:tgtEl>
                                          <p:spTgt spid="34"/>
                                        </p:tgtEl>
                                        <p:attrNameLst>
                                          <p:attrName>style.visibility</p:attrName>
                                        </p:attrNameLst>
                                      </p:cBhvr>
                                      <p:to>
                                        <p:strVal val="hidden"/>
                                      </p:to>
                                    </p:set>
                                  </p:childTnLst>
                                </p:cTn>
                              </p:par>
                              <p:par>
                                <p:cTn id="48" presetID="22" presetClass="exit" presetSubtype="8" fill="hold" nodeType="withEffect">
                                  <p:stCondLst>
                                    <p:cond delay="0"/>
                                  </p:stCondLst>
                                  <p:childTnLst>
                                    <p:animEffect transition="out" filter="wipe(left)">
                                      <p:cBhvr>
                                        <p:cTn id="49" dur="500"/>
                                        <p:tgtEl>
                                          <p:spTgt spid="35"/>
                                        </p:tgtEl>
                                      </p:cBhvr>
                                    </p:animEffect>
                                    <p:set>
                                      <p:cBhvr>
                                        <p:cTn id="50" dur="1" fill="hold">
                                          <p:stCondLst>
                                            <p:cond delay="499"/>
                                          </p:stCondLst>
                                        </p:cTn>
                                        <p:tgtEl>
                                          <p:spTgt spid="35"/>
                                        </p:tgtEl>
                                        <p:attrNameLst>
                                          <p:attrName>style.visibility</p:attrName>
                                        </p:attrNameLst>
                                      </p:cBhvr>
                                      <p:to>
                                        <p:strVal val="hidden"/>
                                      </p:to>
                                    </p:set>
                                  </p:childTnLst>
                                </p:cTn>
                              </p:par>
                              <p:par>
                                <p:cTn id="51" presetID="22" presetClass="exit" presetSubtype="8" fill="hold" nodeType="withEffect">
                                  <p:stCondLst>
                                    <p:cond delay="0"/>
                                  </p:stCondLst>
                                  <p:childTnLst>
                                    <p:animEffect transition="out" filter="wipe(left)">
                                      <p:cBhvr>
                                        <p:cTn id="52" dur="500"/>
                                        <p:tgtEl>
                                          <p:spTgt spid="42"/>
                                        </p:tgtEl>
                                      </p:cBhvr>
                                    </p:animEffect>
                                    <p:set>
                                      <p:cBhvr>
                                        <p:cTn id="53" dur="1" fill="hold">
                                          <p:stCondLst>
                                            <p:cond delay="499"/>
                                          </p:stCondLst>
                                        </p:cTn>
                                        <p:tgtEl>
                                          <p:spTgt spid="42"/>
                                        </p:tgtEl>
                                        <p:attrNameLst>
                                          <p:attrName>style.visibility</p:attrName>
                                        </p:attrNameLst>
                                      </p:cBhvr>
                                      <p:to>
                                        <p:strVal val="hidden"/>
                                      </p:to>
                                    </p:set>
                                  </p:childTnLst>
                                </p:cTn>
                              </p:par>
                              <p:par>
                                <p:cTn id="54" presetID="22" presetClass="exit" presetSubtype="8" fill="hold" nodeType="withEffect">
                                  <p:stCondLst>
                                    <p:cond delay="0"/>
                                  </p:stCondLst>
                                  <p:childTnLst>
                                    <p:animEffect transition="out" filter="wipe(left)">
                                      <p:cBhvr>
                                        <p:cTn id="55" dur="500"/>
                                        <p:tgtEl>
                                          <p:spTgt spid="36"/>
                                        </p:tgtEl>
                                      </p:cBhvr>
                                    </p:animEffect>
                                    <p:set>
                                      <p:cBhvr>
                                        <p:cTn id="56" dur="1" fill="hold">
                                          <p:stCondLst>
                                            <p:cond delay="499"/>
                                          </p:stCondLst>
                                        </p:cTn>
                                        <p:tgtEl>
                                          <p:spTgt spid="36"/>
                                        </p:tgtEl>
                                        <p:attrNameLst>
                                          <p:attrName>style.visibility</p:attrName>
                                        </p:attrNameLst>
                                      </p:cBhvr>
                                      <p:to>
                                        <p:strVal val="hidden"/>
                                      </p:to>
                                    </p:set>
                                  </p:childTnLst>
                                </p:cTn>
                              </p:par>
                              <p:par>
                                <p:cTn id="57" presetID="22" presetClass="exit" presetSubtype="8" fill="hold" nodeType="withEffect">
                                  <p:stCondLst>
                                    <p:cond delay="0"/>
                                  </p:stCondLst>
                                  <p:childTnLst>
                                    <p:animEffect transition="out" filter="wipe(left)">
                                      <p:cBhvr>
                                        <p:cTn id="58" dur="500"/>
                                        <p:tgtEl>
                                          <p:spTgt spid="59"/>
                                        </p:tgtEl>
                                      </p:cBhvr>
                                    </p:animEffect>
                                    <p:set>
                                      <p:cBhvr>
                                        <p:cTn id="59" dur="1" fill="hold">
                                          <p:stCondLst>
                                            <p:cond delay="499"/>
                                          </p:stCondLst>
                                        </p:cTn>
                                        <p:tgtEl>
                                          <p:spTgt spid="59"/>
                                        </p:tgtEl>
                                        <p:attrNameLst>
                                          <p:attrName>style.visibility</p:attrName>
                                        </p:attrNameLst>
                                      </p:cBhvr>
                                      <p:to>
                                        <p:strVal val="hidden"/>
                                      </p:to>
                                    </p:set>
                                  </p:childTnLst>
                                </p:cTn>
                              </p:par>
                              <p:par>
                                <p:cTn id="60" presetID="22" presetClass="exit" presetSubtype="8" fill="hold" nodeType="withEffect">
                                  <p:stCondLst>
                                    <p:cond delay="0"/>
                                  </p:stCondLst>
                                  <p:childTnLst>
                                    <p:animEffect transition="out" filter="wipe(left)">
                                      <p:cBhvr>
                                        <p:cTn id="61" dur="500"/>
                                        <p:tgtEl>
                                          <p:spTgt spid="48"/>
                                        </p:tgtEl>
                                      </p:cBhvr>
                                    </p:animEffect>
                                    <p:set>
                                      <p:cBhvr>
                                        <p:cTn id="6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6158230" cy="521970"/>
          </a:xfrm>
          <a:prstGeom prst="rect">
            <a:avLst/>
          </a:prstGeom>
          <a:noFill/>
        </p:spPr>
        <p:txBody>
          <a:bodyPr wrap="none" rtlCol="0">
            <a:spAutoFit/>
          </a:bodyPr>
          <a:lstStyle/>
          <a:p>
            <a:pPr algn="l"/>
            <a:r>
              <a:rPr lang="zh-CN" altLang="en-US" sz="2800" b="1" dirty="0">
                <a:latin typeface="方正正中黑简体" panose="02000000000000000000" pitchFamily="2" charset="-122"/>
                <a:ea typeface="方正正中黑简体" panose="02000000000000000000" pitchFamily="2" charset="-122"/>
              </a:rPr>
              <a:t>3.3 团结坝社区治理的成效、经验启示</a:t>
            </a:r>
            <a:endParaRPr lang="zh-CN" altLang="en-US" sz="2800" b="1" dirty="0">
              <a:latin typeface="方正正中黑简体" panose="02000000000000000000" pitchFamily="2" charset="-122"/>
              <a:ea typeface="方正正中黑简体" panose="02000000000000000000" pitchFamily="2" charset="-122"/>
            </a:endParaRPr>
          </a:p>
        </p:txBody>
      </p:sp>
      <p:grpSp>
        <p:nvGrpSpPr>
          <p:cNvPr id="7" name="组合 6"/>
          <p:cNvGrpSpPr/>
          <p:nvPr/>
        </p:nvGrpSpPr>
        <p:grpSpPr>
          <a:xfrm>
            <a:off x="1041366" y="1531717"/>
            <a:ext cx="10103202" cy="4856614"/>
            <a:chOff x="1033111" y="1494887"/>
            <a:chExt cx="10103202" cy="4856614"/>
          </a:xfrm>
        </p:grpSpPr>
        <p:sp>
          <p:nvSpPr>
            <p:cNvPr id="8" name="AutoShape 3"/>
            <p:cNvSpPr>
              <a:spLocks noChangeAspect="1" noChangeArrowheads="1" noTextEdit="1"/>
            </p:cNvSpPr>
            <p:nvPr/>
          </p:nvSpPr>
          <p:spPr bwMode="auto">
            <a:xfrm>
              <a:off x="1414916" y="1878467"/>
              <a:ext cx="2105025"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6" name="组合 5"/>
            <p:cNvGrpSpPr/>
            <p:nvPr/>
          </p:nvGrpSpPr>
          <p:grpSpPr>
            <a:xfrm>
              <a:off x="1033111" y="1494887"/>
              <a:ext cx="10103202" cy="4856614"/>
              <a:chOff x="1033111" y="1494887"/>
              <a:chExt cx="10103202" cy="4856614"/>
            </a:xfrm>
          </p:grpSpPr>
          <p:sp>
            <p:nvSpPr>
              <p:cNvPr id="44" name="文本框 43"/>
              <p:cNvSpPr txBox="1"/>
              <p:nvPr/>
            </p:nvSpPr>
            <p:spPr>
              <a:xfrm>
                <a:off x="4020458" y="1494887"/>
                <a:ext cx="3243580" cy="460375"/>
              </a:xfrm>
              <a:prstGeom prst="rect">
                <a:avLst/>
              </a:prstGeom>
              <a:noFill/>
            </p:spPr>
            <p:txBody>
              <a:bodyPr wrap="none" rtlCol="0">
                <a:spAutoFit/>
              </a:bodyPr>
              <a:lstStyle/>
              <a:p>
                <a:pPr algn="l"/>
                <a:r>
                  <a:rPr lang="zh-CN" altLang="en-US" sz="2400" b="1" dirty="0" smtClean="0">
                    <a:solidFill>
                      <a:schemeClr val="accent1">
                        <a:lumMod val="75000"/>
                      </a:schemeClr>
                    </a:solidFill>
                    <a:latin typeface="方正正中黑简体" panose="02000000000000000000" pitchFamily="2" charset="-122"/>
                    <a:ea typeface="方正正中黑简体" panose="02000000000000000000" pitchFamily="2" charset="-122"/>
                  </a:rPr>
                  <a:t>团结坝社区治理的成效</a:t>
                </a:r>
                <a:endParaRPr lang="zh-CN" altLang="en-US" sz="2400" b="1" dirty="0" smtClean="0">
                  <a:solidFill>
                    <a:schemeClr val="accent1">
                      <a:lumMod val="75000"/>
                    </a:schemeClr>
                  </a:solidFill>
                  <a:latin typeface="方正正中黑简体" panose="02000000000000000000" pitchFamily="2" charset="-122"/>
                  <a:ea typeface="方正正中黑简体" panose="02000000000000000000" pitchFamily="2" charset="-122"/>
                </a:endParaRPr>
              </a:p>
            </p:txBody>
          </p:sp>
          <p:sp>
            <p:nvSpPr>
              <p:cNvPr id="45" name="矩形 44"/>
              <p:cNvSpPr/>
              <p:nvPr/>
            </p:nvSpPr>
            <p:spPr>
              <a:xfrm>
                <a:off x="4079045" y="1936570"/>
                <a:ext cx="4019926"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003921" y="2001217"/>
                <a:ext cx="4168055" cy="1014730"/>
              </a:xfrm>
              <a:prstGeom prst="rect">
                <a:avLst/>
              </a:prstGeom>
            </p:spPr>
            <p:txBody>
              <a:bodyPr wrap="square">
                <a:spAutoFit/>
              </a:bodyPr>
              <a:lstStyle/>
              <a:p>
                <a:pPr>
                  <a:spcAft>
                    <a:spcPts val="0"/>
                  </a:spcAft>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凤凰涅槃，</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今天团结坝已经由以往的“问题社区”变为了一个各个社区争相学习的和谐社区。</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48" name="矩形 47"/>
              <p:cNvSpPr/>
              <p:nvPr/>
            </p:nvSpPr>
            <p:spPr>
              <a:xfrm>
                <a:off x="4000747" y="2939234"/>
                <a:ext cx="3807940" cy="1938020"/>
              </a:xfrm>
              <a:prstGeom prst="rect">
                <a:avLst/>
              </a:prstGeom>
            </p:spPr>
            <p:txBody>
              <a:bodyPr wrap="square">
                <a:spAutoFit/>
              </a:bodyPr>
              <a:lstStyle/>
              <a:p>
                <a:pPr marL="171450" indent="-171450">
                  <a:buClr>
                    <a:schemeClr val="accent1">
                      <a:lumMod val="75000"/>
                    </a:schemeClr>
                  </a:buClr>
                  <a:buFont typeface="Wingdings" panose="05000000000000000000" pitchFamily="2" charset="2"/>
                  <a:buChar char="p"/>
                </a:pPr>
                <a:r>
                  <a:rPr lang="zh-CN" altLang="zh-CN" sz="2400" kern="100" dirty="0">
                    <a:latin typeface="Times New Roman" panose="02020603050405020304" pitchFamily="18" charset="0"/>
                    <a:ea typeface="楷体" panose="02010609060101010101" charset="-122"/>
                    <a:cs typeface="Times New Roman" panose="02020603050405020304" pitchFamily="18" charset="0"/>
                  </a:rPr>
                  <a:t>改变了2005年时低保贫困多、下岗失业多、大病残疾多、中年失独多、吸毒人员多、空巢老人多、危房地灾多等艰难的局面。</a:t>
                </a:r>
                <a:endParaRPr lang="zh-CN" altLang="zh-CN" sz="2400" kern="100" dirty="0">
                  <a:latin typeface="Times New Roman" panose="02020603050405020304" pitchFamily="18" charset="0"/>
                  <a:ea typeface="楷体" panose="02010609060101010101" charset="-122"/>
                  <a:cs typeface="Times New Roman" panose="02020603050405020304" pitchFamily="18" charset="0"/>
                </a:endParaRPr>
              </a:p>
            </p:txBody>
          </p:sp>
          <p:sp>
            <p:nvSpPr>
              <p:cNvPr id="49" name="矩形 48"/>
              <p:cNvSpPr/>
              <p:nvPr/>
            </p:nvSpPr>
            <p:spPr>
              <a:xfrm>
                <a:off x="4000466" y="4854806"/>
                <a:ext cx="4072890" cy="706755"/>
              </a:xfrm>
              <a:prstGeom prst="rect">
                <a:avLst/>
              </a:prstGeom>
            </p:spPr>
            <p:txBody>
              <a:bodyPr wrap="square">
                <a:spAutoFit/>
              </a:bodyPr>
              <a:lstStyle/>
              <a:p>
                <a:pPr marL="171450" indent="-171450">
                  <a:buClr>
                    <a:schemeClr val="accent1">
                      <a:lumMod val="75000"/>
                    </a:schemeClr>
                  </a:buClr>
                  <a:buFont typeface="Wingdings" panose="05000000000000000000" pitchFamily="2" charset="2"/>
                  <a:buChar char="p"/>
                </a:pPr>
                <a:r>
                  <a:rPr lang="zh-CN" altLang="zh-CN" sz="2000" b="1" kern="100" dirty="0">
                    <a:solidFill>
                      <a:srgbClr val="002060"/>
                    </a:solidFill>
                    <a:latin typeface="仿宋" panose="02010609060101010101" charset="-122"/>
                    <a:ea typeface="仿宋" panose="02010609060101010101" charset="-122"/>
                    <a:cs typeface="Times New Roman" panose="02020603050405020304" pitchFamily="18" charset="0"/>
                  </a:rPr>
                  <a:t>改变了团结坝社区干部工作作风，也改变了团结坝社区的面貌。</a:t>
                </a:r>
                <a:endParaRPr lang="zh-CN" altLang="zh-CN" sz="2000" b="1" kern="100" dirty="0">
                  <a:solidFill>
                    <a:srgbClr val="002060"/>
                  </a:solidFill>
                  <a:latin typeface="仿宋" panose="02010609060101010101" charset="-122"/>
                  <a:ea typeface="仿宋" panose="02010609060101010101" charset="-122"/>
                  <a:cs typeface="Times New Roman" panose="02020603050405020304" pitchFamily="18" charset="0"/>
                </a:endParaRPr>
              </a:p>
            </p:txBody>
          </p:sp>
          <p:sp>
            <p:nvSpPr>
              <p:cNvPr id="50" name="矩形 49"/>
              <p:cNvSpPr/>
              <p:nvPr/>
            </p:nvSpPr>
            <p:spPr>
              <a:xfrm>
                <a:off x="4000466" y="5521556"/>
                <a:ext cx="4072890" cy="829945"/>
              </a:xfrm>
              <a:prstGeom prst="rect">
                <a:avLst/>
              </a:prstGeom>
            </p:spPr>
            <p:txBody>
              <a:bodyPr wrap="square">
                <a:spAutoFit/>
              </a:bodyPr>
              <a:lstStyle/>
              <a:p>
                <a:pPr marL="171450" indent="-171450" algn="l">
                  <a:buClr>
                    <a:schemeClr val="accent1">
                      <a:lumMod val="75000"/>
                    </a:schemeClr>
                  </a:buClr>
                  <a:buFont typeface="Wingdings" panose="05000000000000000000" pitchFamily="2" charset="2"/>
                  <a:buChar char="p"/>
                </a:pPr>
                <a:r>
                  <a:rPr lang="zh-CN" altLang="zh-CN" sz="2400" kern="100" dirty="0">
                    <a:latin typeface="Times New Roman" panose="02020603050405020304" pitchFamily="18" charset="0"/>
                    <a:ea typeface="楷体" panose="02010609060101010101" charset="-122"/>
                    <a:cs typeface="Times New Roman" panose="02020603050405020304" pitchFamily="18" charset="0"/>
                  </a:rPr>
                  <a:t>团结坝社区已经成为一张和谐的名片。</a:t>
                </a:r>
                <a:endParaRPr lang="zh-CN" altLang="zh-CN" sz="2400" kern="100" dirty="0">
                  <a:latin typeface="Times New Roman" panose="02020603050405020304" pitchFamily="18" charset="0"/>
                  <a:ea typeface="楷体" panose="02010609060101010101" charset="-122"/>
                  <a:cs typeface="Times New Roman" panose="02020603050405020304" pitchFamily="18" charset="0"/>
                </a:endParaRPr>
              </a:p>
            </p:txBody>
          </p:sp>
          <p:sp>
            <p:nvSpPr>
              <p:cNvPr id="26" name="矩形 25"/>
              <p:cNvSpPr/>
              <p:nvPr/>
            </p:nvSpPr>
            <p:spPr>
              <a:xfrm>
                <a:off x="4073117" y="6283441"/>
                <a:ext cx="4019926"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8" name="组合 1097"/>
              <p:cNvGrpSpPr/>
              <p:nvPr/>
            </p:nvGrpSpPr>
            <p:grpSpPr>
              <a:xfrm>
                <a:off x="1033111" y="1660756"/>
                <a:ext cx="2333429" cy="4557849"/>
                <a:chOff x="6149222" y="273242"/>
                <a:chExt cx="3432175" cy="6704013"/>
              </a:xfrm>
            </p:grpSpPr>
            <p:sp>
              <p:nvSpPr>
                <p:cNvPr id="24" name="AutoShape 60"/>
                <p:cNvSpPr>
                  <a:spLocks noChangeAspect="1" noChangeArrowheads="1" noTextEdit="1"/>
                </p:cNvSpPr>
                <p:nvPr/>
              </p:nvSpPr>
              <p:spPr bwMode="auto">
                <a:xfrm>
                  <a:off x="6149222" y="273242"/>
                  <a:ext cx="3432175" cy="670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Freeform 62"/>
                <p:cNvSpPr/>
                <p:nvPr/>
              </p:nvSpPr>
              <p:spPr bwMode="auto">
                <a:xfrm>
                  <a:off x="6149222" y="276417"/>
                  <a:ext cx="3432175" cy="6700838"/>
                </a:xfrm>
                <a:custGeom>
                  <a:avLst/>
                  <a:gdLst>
                    <a:gd name="T0" fmla="*/ 912 w 912"/>
                    <a:gd name="T1" fmla="*/ 1660 h 1784"/>
                    <a:gd name="T2" fmla="*/ 781 w 912"/>
                    <a:gd name="T3" fmla="*/ 1784 h 1784"/>
                    <a:gd name="T4" fmla="*/ 131 w 912"/>
                    <a:gd name="T5" fmla="*/ 1784 h 1784"/>
                    <a:gd name="T6" fmla="*/ 0 w 912"/>
                    <a:gd name="T7" fmla="*/ 1660 h 1784"/>
                    <a:gd name="T8" fmla="*/ 0 w 912"/>
                    <a:gd name="T9" fmla="*/ 124 h 1784"/>
                    <a:gd name="T10" fmla="*/ 131 w 912"/>
                    <a:gd name="T11" fmla="*/ 0 h 1784"/>
                    <a:gd name="T12" fmla="*/ 781 w 912"/>
                    <a:gd name="T13" fmla="*/ 0 h 1784"/>
                    <a:gd name="T14" fmla="*/ 912 w 912"/>
                    <a:gd name="T15" fmla="*/ 124 h 1784"/>
                    <a:gd name="T16" fmla="*/ 912 w 912"/>
                    <a:gd name="T17" fmla="*/ 1660 h 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1784">
                      <a:moveTo>
                        <a:pt x="912" y="1660"/>
                      </a:moveTo>
                      <a:cubicBezTo>
                        <a:pt x="912" y="1728"/>
                        <a:pt x="853" y="1784"/>
                        <a:pt x="781" y="1784"/>
                      </a:cubicBezTo>
                      <a:cubicBezTo>
                        <a:pt x="131" y="1784"/>
                        <a:pt x="131" y="1784"/>
                        <a:pt x="131" y="1784"/>
                      </a:cubicBezTo>
                      <a:cubicBezTo>
                        <a:pt x="59" y="1784"/>
                        <a:pt x="0" y="1728"/>
                        <a:pt x="0" y="1660"/>
                      </a:cubicBezTo>
                      <a:cubicBezTo>
                        <a:pt x="0" y="124"/>
                        <a:pt x="0" y="124"/>
                        <a:pt x="0" y="124"/>
                      </a:cubicBezTo>
                      <a:cubicBezTo>
                        <a:pt x="0" y="55"/>
                        <a:pt x="59" y="0"/>
                        <a:pt x="131" y="0"/>
                      </a:cubicBezTo>
                      <a:cubicBezTo>
                        <a:pt x="781" y="0"/>
                        <a:pt x="781" y="0"/>
                        <a:pt x="781" y="0"/>
                      </a:cubicBezTo>
                      <a:cubicBezTo>
                        <a:pt x="853" y="0"/>
                        <a:pt x="912" y="55"/>
                        <a:pt x="912" y="124"/>
                      </a:cubicBezTo>
                      <a:cubicBezTo>
                        <a:pt x="912" y="1660"/>
                        <a:pt x="912" y="1660"/>
                        <a:pt x="912" y="1660"/>
                      </a:cubicBezTo>
                    </a:path>
                  </a:pathLst>
                </a:custGeom>
                <a:solidFill>
                  <a:srgbClr val="A8A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3"/>
                <p:cNvSpPr/>
                <p:nvPr/>
              </p:nvSpPr>
              <p:spPr bwMode="auto">
                <a:xfrm>
                  <a:off x="6152397" y="281180"/>
                  <a:ext cx="3425825" cy="6688138"/>
                </a:xfrm>
                <a:custGeom>
                  <a:avLst/>
                  <a:gdLst>
                    <a:gd name="T0" fmla="*/ 910 w 910"/>
                    <a:gd name="T1" fmla="*/ 1657 h 1781"/>
                    <a:gd name="T2" fmla="*/ 779 w 910"/>
                    <a:gd name="T3" fmla="*/ 1781 h 1781"/>
                    <a:gd name="T4" fmla="*/ 131 w 910"/>
                    <a:gd name="T5" fmla="*/ 1781 h 1781"/>
                    <a:gd name="T6" fmla="*/ 0 w 910"/>
                    <a:gd name="T7" fmla="*/ 1657 h 1781"/>
                    <a:gd name="T8" fmla="*/ 0 w 910"/>
                    <a:gd name="T9" fmla="*/ 124 h 1781"/>
                    <a:gd name="T10" fmla="*/ 131 w 910"/>
                    <a:gd name="T11" fmla="*/ 0 h 1781"/>
                    <a:gd name="T12" fmla="*/ 779 w 910"/>
                    <a:gd name="T13" fmla="*/ 0 h 1781"/>
                    <a:gd name="T14" fmla="*/ 910 w 910"/>
                    <a:gd name="T15" fmla="*/ 124 h 1781"/>
                    <a:gd name="T16" fmla="*/ 910 w 910"/>
                    <a:gd name="T17" fmla="*/ 1657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0" h="1781">
                      <a:moveTo>
                        <a:pt x="910" y="1657"/>
                      </a:moveTo>
                      <a:cubicBezTo>
                        <a:pt x="910" y="1726"/>
                        <a:pt x="851" y="1781"/>
                        <a:pt x="779" y="1781"/>
                      </a:cubicBezTo>
                      <a:cubicBezTo>
                        <a:pt x="131" y="1781"/>
                        <a:pt x="131" y="1781"/>
                        <a:pt x="131" y="1781"/>
                      </a:cubicBezTo>
                      <a:cubicBezTo>
                        <a:pt x="59" y="1781"/>
                        <a:pt x="0" y="1726"/>
                        <a:pt x="0" y="1657"/>
                      </a:cubicBezTo>
                      <a:cubicBezTo>
                        <a:pt x="0" y="124"/>
                        <a:pt x="0" y="124"/>
                        <a:pt x="0" y="124"/>
                      </a:cubicBezTo>
                      <a:cubicBezTo>
                        <a:pt x="0" y="56"/>
                        <a:pt x="59" y="0"/>
                        <a:pt x="131" y="0"/>
                      </a:cubicBezTo>
                      <a:cubicBezTo>
                        <a:pt x="779" y="0"/>
                        <a:pt x="779" y="0"/>
                        <a:pt x="779" y="0"/>
                      </a:cubicBezTo>
                      <a:cubicBezTo>
                        <a:pt x="851" y="0"/>
                        <a:pt x="910" y="56"/>
                        <a:pt x="910" y="124"/>
                      </a:cubicBezTo>
                      <a:cubicBezTo>
                        <a:pt x="910" y="1657"/>
                        <a:pt x="910" y="1657"/>
                        <a:pt x="910" y="1657"/>
                      </a:cubicBezTo>
                    </a:path>
                  </a:pathLst>
                </a:custGeom>
                <a:solidFill>
                  <a:srgbClr val="B0B1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4"/>
                <p:cNvSpPr/>
                <p:nvPr/>
              </p:nvSpPr>
              <p:spPr bwMode="auto">
                <a:xfrm>
                  <a:off x="6160335" y="284355"/>
                  <a:ext cx="3409950" cy="6681788"/>
                </a:xfrm>
                <a:custGeom>
                  <a:avLst/>
                  <a:gdLst>
                    <a:gd name="T0" fmla="*/ 906 w 906"/>
                    <a:gd name="T1" fmla="*/ 1655 h 1779"/>
                    <a:gd name="T2" fmla="*/ 776 w 906"/>
                    <a:gd name="T3" fmla="*/ 1779 h 1779"/>
                    <a:gd name="T4" fmla="*/ 130 w 906"/>
                    <a:gd name="T5" fmla="*/ 1779 h 1779"/>
                    <a:gd name="T6" fmla="*/ 0 w 906"/>
                    <a:gd name="T7" fmla="*/ 1655 h 1779"/>
                    <a:gd name="T8" fmla="*/ 0 w 906"/>
                    <a:gd name="T9" fmla="*/ 124 h 1779"/>
                    <a:gd name="T10" fmla="*/ 130 w 906"/>
                    <a:gd name="T11" fmla="*/ 0 h 1779"/>
                    <a:gd name="T12" fmla="*/ 776 w 906"/>
                    <a:gd name="T13" fmla="*/ 0 h 1779"/>
                    <a:gd name="T14" fmla="*/ 906 w 906"/>
                    <a:gd name="T15" fmla="*/ 124 h 1779"/>
                    <a:gd name="T16" fmla="*/ 906 w 906"/>
                    <a:gd name="T17" fmla="*/ 1655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1779">
                      <a:moveTo>
                        <a:pt x="906" y="1655"/>
                      </a:moveTo>
                      <a:cubicBezTo>
                        <a:pt x="906" y="1724"/>
                        <a:pt x="848" y="1779"/>
                        <a:pt x="776" y="1779"/>
                      </a:cubicBezTo>
                      <a:cubicBezTo>
                        <a:pt x="130" y="1779"/>
                        <a:pt x="130" y="1779"/>
                        <a:pt x="130" y="1779"/>
                      </a:cubicBezTo>
                      <a:cubicBezTo>
                        <a:pt x="58" y="1779"/>
                        <a:pt x="0" y="1724"/>
                        <a:pt x="0" y="1655"/>
                      </a:cubicBezTo>
                      <a:cubicBezTo>
                        <a:pt x="0" y="124"/>
                        <a:pt x="0" y="124"/>
                        <a:pt x="0" y="124"/>
                      </a:cubicBezTo>
                      <a:cubicBezTo>
                        <a:pt x="0" y="56"/>
                        <a:pt x="58" y="0"/>
                        <a:pt x="130" y="0"/>
                      </a:cubicBezTo>
                      <a:cubicBezTo>
                        <a:pt x="776" y="0"/>
                        <a:pt x="776" y="0"/>
                        <a:pt x="776" y="0"/>
                      </a:cubicBezTo>
                      <a:cubicBezTo>
                        <a:pt x="848" y="0"/>
                        <a:pt x="906" y="56"/>
                        <a:pt x="906" y="124"/>
                      </a:cubicBezTo>
                      <a:cubicBezTo>
                        <a:pt x="906" y="1655"/>
                        <a:pt x="906" y="1655"/>
                        <a:pt x="906" y="1655"/>
                      </a:cubicBezTo>
                    </a:path>
                  </a:pathLst>
                </a:custGeom>
                <a:solidFill>
                  <a:srgbClr val="B9B9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0" name="Freeform 65"/>
                <p:cNvSpPr/>
                <p:nvPr/>
              </p:nvSpPr>
              <p:spPr bwMode="auto">
                <a:xfrm>
                  <a:off x="6165097" y="292292"/>
                  <a:ext cx="3402013" cy="6670675"/>
                </a:xfrm>
                <a:custGeom>
                  <a:avLst/>
                  <a:gdLst>
                    <a:gd name="T0" fmla="*/ 904 w 904"/>
                    <a:gd name="T1" fmla="*/ 1652 h 1776"/>
                    <a:gd name="T2" fmla="*/ 774 w 904"/>
                    <a:gd name="T3" fmla="*/ 1776 h 1776"/>
                    <a:gd name="T4" fmla="*/ 130 w 904"/>
                    <a:gd name="T5" fmla="*/ 1776 h 1776"/>
                    <a:gd name="T6" fmla="*/ 0 w 904"/>
                    <a:gd name="T7" fmla="*/ 1652 h 1776"/>
                    <a:gd name="T8" fmla="*/ 0 w 904"/>
                    <a:gd name="T9" fmla="*/ 123 h 1776"/>
                    <a:gd name="T10" fmla="*/ 130 w 904"/>
                    <a:gd name="T11" fmla="*/ 0 h 1776"/>
                    <a:gd name="T12" fmla="*/ 774 w 904"/>
                    <a:gd name="T13" fmla="*/ 0 h 1776"/>
                    <a:gd name="T14" fmla="*/ 904 w 904"/>
                    <a:gd name="T15" fmla="*/ 123 h 1776"/>
                    <a:gd name="T16" fmla="*/ 904 w 904"/>
                    <a:gd name="T17" fmla="*/ 165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4" h="1776">
                      <a:moveTo>
                        <a:pt x="904" y="1652"/>
                      </a:moveTo>
                      <a:cubicBezTo>
                        <a:pt x="904" y="1720"/>
                        <a:pt x="846" y="1776"/>
                        <a:pt x="774" y="1776"/>
                      </a:cubicBezTo>
                      <a:cubicBezTo>
                        <a:pt x="130" y="1776"/>
                        <a:pt x="130" y="1776"/>
                        <a:pt x="130" y="1776"/>
                      </a:cubicBezTo>
                      <a:cubicBezTo>
                        <a:pt x="58" y="1776"/>
                        <a:pt x="0" y="1720"/>
                        <a:pt x="0" y="1652"/>
                      </a:cubicBezTo>
                      <a:cubicBezTo>
                        <a:pt x="0" y="123"/>
                        <a:pt x="0" y="123"/>
                        <a:pt x="0" y="123"/>
                      </a:cubicBezTo>
                      <a:cubicBezTo>
                        <a:pt x="0" y="55"/>
                        <a:pt x="58" y="0"/>
                        <a:pt x="130" y="0"/>
                      </a:cubicBezTo>
                      <a:cubicBezTo>
                        <a:pt x="774" y="0"/>
                        <a:pt x="774" y="0"/>
                        <a:pt x="774" y="0"/>
                      </a:cubicBezTo>
                      <a:cubicBezTo>
                        <a:pt x="846" y="0"/>
                        <a:pt x="904" y="55"/>
                        <a:pt x="904" y="123"/>
                      </a:cubicBezTo>
                      <a:cubicBezTo>
                        <a:pt x="904" y="1652"/>
                        <a:pt x="904" y="1652"/>
                        <a:pt x="904" y="1652"/>
                      </a:cubicBezTo>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1" name="Freeform 66"/>
                <p:cNvSpPr/>
                <p:nvPr/>
              </p:nvSpPr>
              <p:spPr bwMode="auto">
                <a:xfrm>
                  <a:off x="6168272" y="295467"/>
                  <a:ext cx="3394075" cy="6659563"/>
                </a:xfrm>
                <a:custGeom>
                  <a:avLst/>
                  <a:gdLst>
                    <a:gd name="T0" fmla="*/ 902 w 902"/>
                    <a:gd name="T1" fmla="*/ 1650 h 1773"/>
                    <a:gd name="T2" fmla="*/ 772 w 902"/>
                    <a:gd name="T3" fmla="*/ 1773 h 1773"/>
                    <a:gd name="T4" fmla="*/ 130 w 902"/>
                    <a:gd name="T5" fmla="*/ 1773 h 1773"/>
                    <a:gd name="T6" fmla="*/ 0 w 902"/>
                    <a:gd name="T7" fmla="*/ 1650 h 1773"/>
                    <a:gd name="T8" fmla="*/ 0 w 902"/>
                    <a:gd name="T9" fmla="*/ 124 h 1773"/>
                    <a:gd name="T10" fmla="*/ 130 w 902"/>
                    <a:gd name="T11" fmla="*/ 0 h 1773"/>
                    <a:gd name="T12" fmla="*/ 772 w 902"/>
                    <a:gd name="T13" fmla="*/ 0 h 1773"/>
                    <a:gd name="T14" fmla="*/ 902 w 902"/>
                    <a:gd name="T15" fmla="*/ 124 h 1773"/>
                    <a:gd name="T16" fmla="*/ 902 w 902"/>
                    <a:gd name="T17" fmla="*/ 1650 h 1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2" h="1773">
                      <a:moveTo>
                        <a:pt x="902" y="1650"/>
                      </a:moveTo>
                      <a:cubicBezTo>
                        <a:pt x="902" y="1718"/>
                        <a:pt x="844" y="1773"/>
                        <a:pt x="772" y="1773"/>
                      </a:cubicBezTo>
                      <a:cubicBezTo>
                        <a:pt x="130" y="1773"/>
                        <a:pt x="130" y="1773"/>
                        <a:pt x="130" y="1773"/>
                      </a:cubicBezTo>
                      <a:cubicBezTo>
                        <a:pt x="58" y="1773"/>
                        <a:pt x="0" y="1718"/>
                        <a:pt x="0" y="1650"/>
                      </a:cubicBezTo>
                      <a:cubicBezTo>
                        <a:pt x="0" y="124"/>
                        <a:pt x="0" y="124"/>
                        <a:pt x="0" y="124"/>
                      </a:cubicBezTo>
                      <a:cubicBezTo>
                        <a:pt x="0" y="55"/>
                        <a:pt x="58" y="0"/>
                        <a:pt x="130" y="0"/>
                      </a:cubicBezTo>
                      <a:cubicBezTo>
                        <a:pt x="772" y="0"/>
                        <a:pt x="772" y="0"/>
                        <a:pt x="772" y="0"/>
                      </a:cubicBezTo>
                      <a:cubicBezTo>
                        <a:pt x="844" y="0"/>
                        <a:pt x="902" y="55"/>
                        <a:pt x="902" y="124"/>
                      </a:cubicBezTo>
                      <a:cubicBezTo>
                        <a:pt x="902" y="1650"/>
                        <a:pt x="902" y="1650"/>
                        <a:pt x="902" y="165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2" name="Freeform 67"/>
                <p:cNvSpPr/>
                <p:nvPr/>
              </p:nvSpPr>
              <p:spPr bwMode="auto">
                <a:xfrm>
                  <a:off x="6176210" y="300230"/>
                  <a:ext cx="3378200" cy="6650038"/>
                </a:xfrm>
                <a:custGeom>
                  <a:avLst/>
                  <a:gdLst>
                    <a:gd name="T0" fmla="*/ 898 w 898"/>
                    <a:gd name="T1" fmla="*/ 1648 h 1771"/>
                    <a:gd name="T2" fmla="*/ 769 w 898"/>
                    <a:gd name="T3" fmla="*/ 1771 h 1771"/>
                    <a:gd name="T4" fmla="*/ 129 w 898"/>
                    <a:gd name="T5" fmla="*/ 1771 h 1771"/>
                    <a:gd name="T6" fmla="*/ 0 w 898"/>
                    <a:gd name="T7" fmla="*/ 1648 h 1771"/>
                    <a:gd name="T8" fmla="*/ 0 w 898"/>
                    <a:gd name="T9" fmla="*/ 124 h 1771"/>
                    <a:gd name="T10" fmla="*/ 129 w 898"/>
                    <a:gd name="T11" fmla="*/ 0 h 1771"/>
                    <a:gd name="T12" fmla="*/ 769 w 898"/>
                    <a:gd name="T13" fmla="*/ 0 h 1771"/>
                    <a:gd name="T14" fmla="*/ 898 w 898"/>
                    <a:gd name="T15" fmla="*/ 124 h 1771"/>
                    <a:gd name="T16" fmla="*/ 898 w 898"/>
                    <a:gd name="T17" fmla="*/ 1648 h 1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8" h="1771">
                      <a:moveTo>
                        <a:pt x="898" y="1648"/>
                      </a:moveTo>
                      <a:cubicBezTo>
                        <a:pt x="898" y="1716"/>
                        <a:pt x="841" y="1771"/>
                        <a:pt x="769" y="1771"/>
                      </a:cubicBezTo>
                      <a:cubicBezTo>
                        <a:pt x="129" y="1771"/>
                        <a:pt x="129" y="1771"/>
                        <a:pt x="129" y="1771"/>
                      </a:cubicBezTo>
                      <a:cubicBezTo>
                        <a:pt x="57" y="1771"/>
                        <a:pt x="0" y="1716"/>
                        <a:pt x="0" y="1648"/>
                      </a:cubicBezTo>
                      <a:cubicBezTo>
                        <a:pt x="0" y="124"/>
                        <a:pt x="0" y="124"/>
                        <a:pt x="0" y="124"/>
                      </a:cubicBezTo>
                      <a:cubicBezTo>
                        <a:pt x="0" y="56"/>
                        <a:pt x="57" y="0"/>
                        <a:pt x="129" y="0"/>
                      </a:cubicBezTo>
                      <a:cubicBezTo>
                        <a:pt x="769" y="0"/>
                        <a:pt x="769" y="0"/>
                        <a:pt x="769" y="0"/>
                      </a:cubicBezTo>
                      <a:cubicBezTo>
                        <a:pt x="841" y="0"/>
                        <a:pt x="898" y="56"/>
                        <a:pt x="898" y="124"/>
                      </a:cubicBezTo>
                      <a:cubicBezTo>
                        <a:pt x="898" y="1648"/>
                        <a:pt x="898" y="1648"/>
                        <a:pt x="898" y="1648"/>
                      </a:cubicBezTo>
                    </a:path>
                  </a:pathLst>
                </a:cu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3" name="Freeform 68"/>
                <p:cNvSpPr/>
                <p:nvPr/>
              </p:nvSpPr>
              <p:spPr bwMode="auto">
                <a:xfrm>
                  <a:off x="6179385" y="306580"/>
                  <a:ext cx="3371850" cy="6640513"/>
                </a:xfrm>
                <a:custGeom>
                  <a:avLst/>
                  <a:gdLst>
                    <a:gd name="T0" fmla="*/ 896 w 896"/>
                    <a:gd name="T1" fmla="*/ 1645 h 1768"/>
                    <a:gd name="T2" fmla="*/ 767 w 896"/>
                    <a:gd name="T3" fmla="*/ 1768 h 1768"/>
                    <a:gd name="T4" fmla="*/ 129 w 896"/>
                    <a:gd name="T5" fmla="*/ 1768 h 1768"/>
                    <a:gd name="T6" fmla="*/ 0 w 896"/>
                    <a:gd name="T7" fmla="*/ 1645 h 1768"/>
                    <a:gd name="T8" fmla="*/ 0 w 896"/>
                    <a:gd name="T9" fmla="*/ 123 h 1768"/>
                    <a:gd name="T10" fmla="*/ 129 w 896"/>
                    <a:gd name="T11" fmla="*/ 0 h 1768"/>
                    <a:gd name="T12" fmla="*/ 767 w 896"/>
                    <a:gd name="T13" fmla="*/ 0 h 1768"/>
                    <a:gd name="T14" fmla="*/ 896 w 896"/>
                    <a:gd name="T15" fmla="*/ 123 h 1768"/>
                    <a:gd name="T16" fmla="*/ 896 w 896"/>
                    <a:gd name="T17" fmla="*/ 1645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1768">
                      <a:moveTo>
                        <a:pt x="896" y="1645"/>
                      </a:moveTo>
                      <a:cubicBezTo>
                        <a:pt x="896" y="1713"/>
                        <a:pt x="838" y="1768"/>
                        <a:pt x="767" y="1768"/>
                      </a:cubicBezTo>
                      <a:cubicBezTo>
                        <a:pt x="129" y="1768"/>
                        <a:pt x="129" y="1768"/>
                        <a:pt x="129" y="1768"/>
                      </a:cubicBezTo>
                      <a:cubicBezTo>
                        <a:pt x="58" y="1768"/>
                        <a:pt x="0" y="1713"/>
                        <a:pt x="0" y="1645"/>
                      </a:cubicBezTo>
                      <a:cubicBezTo>
                        <a:pt x="0" y="123"/>
                        <a:pt x="0" y="123"/>
                        <a:pt x="0" y="123"/>
                      </a:cubicBezTo>
                      <a:cubicBezTo>
                        <a:pt x="0" y="55"/>
                        <a:pt x="58" y="0"/>
                        <a:pt x="129" y="0"/>
                      </a:cubicBezTo>
                      <a:cubicBezTo>
                        <a:pt x="767" y="0"/>
                        <a:pt x="767" y="0"/>
                        <a:pt x="767" y="0"/>
                      </a:cubicBezTo>
                      <a:cubicBezTo>
                        <a:pt x="838" y="0"/>
                        <a:pt x="896" y="55"/>
                        <a:pt x="896" y="123"/>
                      </a:cubicBezTo>
                      <a:cubicBezTo>
                        <a:pt x="896" y="1645"/>
                        <a:pt x="896" y="1645"/>
                        <a:pt x="896" y="1645"/>
                      </a:cubicBezTo>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4" name="Freeform 69"/>
                <p:cNvSpPr/>
                <p:nvPr/>
              </p:nvSpPr>
              <p:spPr bwMode="auto">
                <a:xfrm>
                  <a:off x="6182560" y="311342"/>
                  <a:ext cx="3365500" cy="6627813"/>
                </a:xfrm>
                <a:custGeom>
                  <a:avLst/>
                  <a:gdLst>
                    <a:gd name="T0" fmla="*/ 894 w 894"/>
                    <a:gd name="T1" fmla="*/ 1643 h 1765"/>
                    <a:gd name="T2" fmla="*/ 765 w 894"/>
                    <a:gd name="T3" fmla="*/ 1765 h 1765"/>
                    <a:gd name="T4" fmla="*/ 129 w 894"/>
                    <a:gd name="T5" fmla="*/ 1765 h 1765"/>
                    <a:gd name="T6" fmla="*/ 0 w 894"/>
                    <a:gd name="T7" fmla="*/ 1643 h 1765"/>
                    <a:gd name="T8" fmla="*/ 0 w 894"/>
                    <a:gd name="T9" fmla="*/ 123 h 1765"/>
                    <a:gd name="T10" fmla="*/ 129 w 894"/>
                    <a:gd name="T11" fmla="*/ 0 h 1765"/>
                    <a:gd name="T12" fmla="*/ 765 w 894"/>
                    <a:gd name="T13" fmla="*/ 0 h 1765"/>
                    <a:gd name="T14" fmla="*/ 894 w 894"/>
                    <a:gd name="T15" fmla="*/ 123 h 1765"/>
                    <a:gd name="T16" fmla="*/ 894 w 894"/>
                    <a:gd name="T17" fmla="*/ 1643 h 1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4" h="1765">
                      <a:moveTo>
                        <a:pt x="894" y="1643"/>
                      </a:moveTo>
                      <a:cubicBezTo>
                        <a:pt x="894" y="1710"/>
                        <a:pt x="836" y="1765"/>
                        <a:pt x="765" y="1765"/>
                      </a:cubicBezTo>
                      <a:cubicBezTo>
                        <a:pt x="129" y="1765"/>
                        <a:pt x="129" y="1765"/>
                        <a:pt x="129" y="1765"/>
                      </a:cubicBezTo>
                      <a:cubicBezTo>
                        <a:pt x="58" y="1765"/>
                        <a:pt x="0" y="1710"/>
                        <a:pt x="0" y="1643"/>
                      </a:cubicBezTo>
                      <a:cubicBezTo>
                        <a:pt x="0" y="123"/>
                        <a:pt x="0" y="123"/>
                        <a:pt x="0" y="123"/>
                      </a:cubicBezTo>
                      <a:cubicBezTo>
                        <a:pt x="0" y="55"/>
                        <a:pt x="58" y="0"/>
                        <a:pt x="129" y="0"/>
                      </a:cubicBezTo>
                      <a:cubicBezTo>
                        <a:pt x="765" y="0"/>
                        <a:pt x="765" y="0"/>
                        <a:pt x="765" y="0"/>
                      </a:cubicBezTo>
                      <a:cubicBezTo>
                        <a:pt x="836" y="0"/>
                        <a:pt x="894" y="55"/>
                        <a:pt x="894" y="123"/>
                      </a:cubicBezTo>
                      <a:cubicBezTo>
                        <a:pt x="894" y="1643"/>
                        <a:pt x="894" y="1643"/>
                        <a:pt x="894" y="1643"/>
                      </a:cubicBezTo>
                    </a:path>
                  </a:pathLst>
                </a:custGeom>
                <a:solidFill>
                  <a:srgbClr val="E2E2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5" name="Freeform 70"/>
                <p:cNvSpPr/>
                <p:nvPr/>
              </p:nvSpPr>
              <p:spPr bwMode="auto">
                <a:xfrm>
                  <a:off x="6190497" y="314517"/>
                  <a:ext cx="3349625" cy="6621463"/>
                </a:xfrm>
                <a:custGeom>
                  <a:avLst/>
                  <a:gdLst>
                    <a:gd name="T0" fmla="*/ 890 w 890"/>
                    <a:gd name="T1" fmla="*/ 1640 h 1763"/>
                    <a:gd name="T2" fmla="*/ 762 w 890"/>
                    <a:gd name="T3" fmla="*/ 1763 h 1763"/>
                    <a:gd name="T4" fmla="*/ 127 w 890"/>
                    <a:gd name="T5" fmla="*/ 1763 h 1763"/>
                    <a:gd name="T6" fmla="*/ 0 w 890"/>
                    <a:gd name="T7" fmla="*/ 1640 h 1763"/>
                    <a:gd name="T8" fmla="*/ 0 w 890"/>
                    <a:gd name="T9" fmla="*/ 123 h 1763"/>
                    <a:gd name="T10" fmla="*/ 127 w 890"/>
                    <a:gd name="T11" fmla="*/ 0 h 1763"/>
                    <a:gd name="T12" fmla="*/ 762 w 890"/>
                    <a:gd name="T13" fmla="*/ 0 h 1763"/>
                    <a:gd name="T14" fmla="*/ 890 w 890"/>
                    <a:gd name="T15" fmla="*/ 123 h 1763"/>
                    <a:gd name="T16" fmla="*/ 890 w 890"/>
                    <a:gd name="T17" fmla="*/ 1640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0" h="1763">
                      <a:moveTo>
                        <a:pt x="890" y="1640"/>
                      </a:moveTo>
                      <a:cubicBezTo>
                        <a:pt x="890" y="1708"/>
                        <a:pt x="833" y="1763"/>
                        <a:pt x="762" y="1763"/>
                      </a:cubicBezTo>
                      <a:cubicBezTo>
                        <a:pt x="127" y="1763"/>
                        <a:pt x="127" y="1763"/>
                        <a:pt x="127" y="1763"/>
                      </a:cubicBezTo>
                      <a:cubicBezTo>
                        <a:pt x="57" y="1763"/>
                        <a:pt x="0" y="1708"/>
                        <a:pt x="0" y="1640"/>
                      </a:cubicBezTo>
                      <a:cubicBezTo>
                        <a:pt x="0" y="123"/>
                        <a:pt x="0" y="123"/>
                        <a:pt x="0" y="123"/>
                      </a:cubicBezTo>
                      <a:cubicBezTo>
                        <a:pt x="0" y="55"/>
                        <a:pt x="57" y="0"/>
                        <a:pt x="127" y="0"/>
                      </a:cubicBezTo>
                      <a:cubicBezTo>
                        <a:pt x="762" y="0"/>
                        <a:pt x="762" y="0"/>
                        <a:pt x="762" y="0"/>
                      </a:cubicBezTo>
                      <a:cubicBezTo>
                        <a:pt x="833" y="0"/>
                        <a:pt x="890" y="55"/>
                        <a:pt x="890" y="123"/>
                      </a:cubicBezTo>
                      <a:cubicBezTo>
                        <a:pt x="890" y="1640"/>
                        <a:pt x="890" y="1640"/>
                        <a:pt x="890" y="1640"/>
                      </a:cubicBezTo>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5" name="Freeform 74"/>
                <p:cNvSpPr/>
                <p:nvPr/>
              </p:nvSpPr>
              <p:spPr bwMode="auto">
                <a:xfrm>
                  <a:off x="7541460" y="779655"/>
                  <a:ext cx="661988" cy="131763"/>
                </a:xfrm>
                <a:custGeom>
                  <a:avLst/>
                  <a:gdLst>
                    <a:gd name="T0" fmla="*/ 176 w 176"/>
                    <a:gd name="T1" fmla="*/ 17 h 35"/>
                    <a:gd name="T2" fmla="*/ 158 w 176"/>
                    <a:gd name="T3" fmla="*/ 35 h 35"/>
                    <a:gd name="T4" fmla="*/ 18 w 176"/>
                    <a:gd name="T5" fmla="*/ 35 h 35"/>
                    <a:gd name="T6" fmla="*/ 0 w 176"/>
                    <a:gd name="T7" fmla="*/ 17 h 35"/>
                    <a:gd name="T8" fmla="*/ 18 w 176"/>
                    <a:gd name="T9" fmla="*/ 0 h 35"/>
                    <a:gd name="T10" fmla="*/ 158 w 176"/>
                    <a:gd name="T11" fmla="*/ 0 h 35"/>
                    <a:gd name="T12" fmla="*/ 176 w 176"/>
                    <a:gd name="T13" fmla="*/ 17 h 35"/>
                  </a:gdLst>
                  <a:ahLst/>
                  <a:cxnLst>
                    <a:cxn ang="0">
                      <a:pos x="T0" y="T1"/>
                    </a:cxn>
                    <a:cxn ang="0">
                      <a:pos x="T2" y="T3"/>
                    </a:cxn>
                    <a:cxn ang="0">
                      <a:pos x="T4" y="T5"/>
                    </a:cxn>
                    <a:cxn ang="0">
                      <a:pos x="T6" y="T7"/>
                    </a:cxn>
                    <a:cxn ang="0">
                      <a:pos x="T8" y="T9"/>
                    </a:cxn>
                    <a:cxn ang="0">
                      <a:pos x="T10" y="T11"/>
                    </a:cxn>
                    <a:cxn ang="0">
                      <a:pos x="T12" y="T13"/>
                    </a:cxn>
                  </a:cxnLst>
                  <a:rect l="0" t="0" r="r" b="b"/>
                  <a:pathLst>
                    <a:path w="176" h="35">
                      <a:moveTo>
                        <a:pt x="176" y="17"/>
                      </a:moveTo>
                      <a:cubicBezTo>
                        <a:pt x="176" y="27"/>
                        <a:pt x="168" y="35"/>
                        <a:pt x="158" y="35"/>
                      </a:cubicBezTo>
                      <a:cubicBezTo>
                        <a:pt x="18" y="35"/>
                        <a:pt x="18" y="35"/>
                        <a:pt x="18" y="35"/>
                      </a:cubicBezTo>
                      <a:cubicBezTo>
                        <a:pt x="8" y="35"/>
                        <a:pt x="0" y="27"/>
                        <a:pt x="0" y="17"/>
                      </a:cubicBezTo>
                      <a:cubicBezTo>
                        <a:pt x="0" y="8"/>
                        <a:pt x="8" y="0"/>
                        <a:pt x="18" y="0"/>
                      </a:cubicBezTo>
                      <a:cubicBezTo>
                        <a:pt x="158" y="0"/>
                        <a:pt x="158" y="0"/>
                        <a:pt x="158" y="0"/>
                      </a:cubicBezTo>
                      <a:cubicBezTo>
                        <a:pt x="168" y="0"/>
                        <a:pt x="176" y="8"/>
                        <a:pt x="176"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6" name="Freeform 75"/>
                <p:cNvSpPr/>
                <p:nvPr/>
              </p:nvSpPr>
              <p:spPr bwMode="auto">
                <a:xfrm>
                  <a:off x="7546222" y="784417"/>
                  <a:ext cx="650875" cy="119063"/>
                </a:xfrm>
                <a:custGeom>
                  <a:avLst/>
                  <a:gdLst>
                    <a:gd name="T0" fmla="*/ 17 w 173"/>
                    <a:gd name="T1" fmla="*/ 0 h 32"/>
                    <a:gd name="T2" fmla="*/ 156 w 173"/>
                    <a:gd name="T3" fmla="*/ 0 h 32"/>
                    <a:gd name="T4" fmla="*/ 173 w 173"/>
                    <a:gd name="T5" fmla="*/ 16 h 32"/>
                    <a:gd name="T6" fmla="*/ 156 w 173"/>
                    <a:gd name="T7" fmla="*/ 32 h 32"/>
                    <a:gd name="T8" fmla="*/ 17 w 173"/>
                    <a:gd name="T9" fmla="*/ 32 h 32"/>
                    <a:gd name="T10" fmla="*/ 0 w 173"/>
                    <a:gd name="T11" fmla="*/ 16 h 32"/>
                    <a:gd name="T12" fmla="*/ 17 w 17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73" h="32">
                      <a:moveTo>
                        <a:pt x="17" y="0"/>
                      </a:moveTo>
                      <a:cubicBezTo>
                        <a:pt x="156" y="0"/>
                        <a:pt x="156" y="0"/>
                        <a:pt x="156" y="0"/>
                      </a:cubicBezTo>
                      <a:cubicBezTo>
                        <a:pt x="166" y="0"/>
                        <a:pt x="173" y="8"/>
                        <a:pt x="173" y="16"/>
                      </a:cubicBezTo>
                      <a:cubicBezTo>
                        <a:pt x="173" y="25"/>
                        <a:pt x="166" y="32"/>
                        <a:pt x="156" y="32"/>
                      </a:cubicBezTo>
                      <a:cubicBezTo>
                        <a:pt x="17" y="32"/>
                        <a:pt x="17" y="32"/>
                        <a:pt x="17" y="32"/>
                      </a:cubicBezTo>
                      <a:cubicBezTo>
                        <a:pt x="8" y="32"/>
                        <a:pt x="0" y="25"/>
                        <a:pt x="0" y="16"/>
                      </a:cubicBezTo>
                      <a:cubicBezTo>
                        <a:pt x="0" y="8"/>
                        <a:pt x="8" y="0"/>
                        <a:pt x="17" y="0"/>
                      </a:cubicBezTo>
                      <a:close/>
                    </a:path>
                  </a:pathLst>
                </a:custGeom>
                <a:solidFill>
                  <a:srgbClr val="E8E7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7" name="Freeform 76"/>
                <p:cNvSpPr/>
                <p:nvPr/>
              </p:nvSpPr>
              <p:spPr bwMode="auto">
                <a:xfrm>
                  <a:off x="7549397" y="792355"/>
                  <a:ext cx="642938" cy="107950"/>
                </a:xfrm>
                <a:custGeom>
                  <a:avLst/>
                  <a:gdLst>
                    <a:gd name="T0" fmla="*/ 16 w 171"/>
                    <a:gd name="T1" fmla="*/ 0 h 29"/>
                    <a:gd name="T2" fmla="*/ 155 w 171"/>
                    <a:gd name="T3" fmla="*/ 0 h 29"/>
                    <a:gd name="T4" fmla="*/ 171 w 171"/>
                    <a:gd name="T5" fmla="*/ 14 h 29"/>
                    <a:gd name="T6" fmla="*/ 155 w 171"/>
                    <a:gd name="T7" fmla="*/ 29 h 29"/>
                    <a:gd name="T8" fmla="*/ 16 w 171"/>
                    <a:gd name="T9" fmla="*/ 29 h 29"/>
                    <a:gd name="T10" fmla="*/ 0 w 171"/>
                    <a:gd name="T11" fmla="*/ 14 h 29"/>
                    <a:gd name="T12" fmla="*/ 16 w 17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71" h="29">
                      <a:moveTo>
                        <a:pt x="16" y="0"/>
                      </a:moveTo>
                      <a:cubicBezTo>
                        <a:pt x="155" y="0"/>
                        <a:pt x="155" y="0"/>
                        <a:pt x="155" y="0"/>
                      </a:cubicBezTo>
                      <a:cubicBezTo>
                        <a:pt x="164" y="0"/>
                        <a:pt x="171" y="6"/>
                        <a:pt x="171" y="14"/>
                      </a:cubicBezTo>
                      <a:cubicBezTo>
                        <a:pt x="171" y="23"/>
                        <a:pt x="164" y="29"/>
                        <a:pt x="155" y="29"/>
                      </a:cubicBezTo>
                      <a:cubicBezTo>
                        <a:pt x="16" y="29"/>
                        <a:pt x="16" y="29"/>
                        <a:pt x="16" y="29"/>
                      </a:cubicBezTo>
                      <a:cubicBezTo>
                        <a:pt x="7" y="29"/>
                        <a:pt x="0" y="23"/>
                        <a:pt x="0" y="14"/>
                      </a:cubicBezTo>
                      <a:cubicBezTo>
                        <a:pt x="0" y="6"/>
                        <a:pt x="7" y="0"/>
                        <a:pt x="16" y="0"/>
                      </a:cubicBezTo>
                      <a:close/>
                    </a:path>
                  </a:pathLst>
                </a:custGeom>
                <a:solidFill>
                  <a:srgbClr val="D0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8" name="Freeform 77"/>
                <p:cNvSpPr/>
                <p:nvPr/>
              </p:nvSpPr>
              <p:spPr bwMode="auto">
                <a:xfrm>
                  <a:off x="7552572" y="795530"/>
                  <a:ext cx="633413" cy="101600"/>
                </a:xfrm>
                <a:custGeom>
                  <a:avLst/>
                  <a:gdLst>
                    <a:gd name="T0" fmla="*/ 15 w 168"/>
                    <a:gd name="T1" fmla="*/ 0 h 27"/>
                    <a:gd name="T2" fmla="*/ 154 w 168"/>
                    <a:gd name="T3" fmla="*/ 0 h 27"/>
                    <a:gd name="T4" fmla="*/ 168 w 168"/>
                    <a:gd name="T5" fmla="*/ 13 h 27"/>
                    <a:gd name="T6" fmla="*/ 154 w 168"/>
                    <a:gd name="T7" fmla="*/ 27 h 27"/>
                    <a:gd name="T8" fmla="*/ 15 w 168"/>
                    <a:gd name="T9" fmla="*/ 27 h 27"/>
                    <a:gd name="T10" fmla="*/ 0 w 168"/>
                    <a:gd name="T11" fmla="*/ 13 h 27"/>
                    <a:gd name="T12" fmla="*/ 15 w 168"/>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68" h="27">
                      <a:moveTo>
                        <a:pt x="15" y="0"/>
                      </a:moveTo>
                      <a:cubicBezTo>
                        <a:pt x="154" y="0"/>
                        <a:pt x="154" y="0"/>
                        <a:pt x="154" y="0"/>
                      </a:cubicBezTo>
                      <a:cubicBezTo>
                        <a:pt x="162" y="0"/>
                        <a:pt x="168" y="6"/>
                        <a:pt x="168" y="13"/>
                      </a:cubicBezTo>
                      <a:cubicBezTo>
                        <a:pt x="168" y="21"/>
                        <a:pt x="162" y="27"/>
                        <a:pt x="154" y="27"/>
                      </a:cubicBezTo>
                      <a:cubicBezTo>
                        <a:pt x="15" y="27"/>
                        <a:pt x="15" y="27"/>
                        <a:pt x="15" y="27"/>
                      </a:cubicBezTo>
                      <a:cubicBezTo>
                        <a:pt x="7" y="27"/>
                        <a:pt x="0" y="21"/>
                        <a:pt x="0" y="13"/>
                      </a:cubicBezTo>
                      <a:cubicBezTo>
                        <a:pt x="0" y="6"/>
                        <a:pt x="7" y="0"/>
                        <a:pt x="15" y="0"/>
                      </a:cubicBezTo>
                      <a:close/>
                    </a:path>
                  </a:pathLst>
                </a:custGeom>
                <a:solidFill>
                  <a:srgbClr val="B9B5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0" name="Freeform 78"/>
                <p:cNvSpPr/>
                <p:nvPr/>
              </p:nvSpPr>
              <p:spPr bwMode="auto">
                <a:xfrm>
                  <a:off x="7557335" y="798705"/>
                  <a:ext cx="623888" cy="90488"/>
                </a:xfrm>
                <a:custGeom>
                  <a:avLst/>
                  <a:gdLst>
                    <a:gd name="T0" fmla="*/ 13 w 166"/>
                    <a:gd name="T1" fmla="*/ 0 h 24"/>
                    <a:gd name="T2" fmla="*/ 153 w 166"/>
                    <a:gd name="T3" fmla="*/ 0 h 24"/>
                    <a:gd name="T4" fmla="*/ 166 w 166"/>
                    <a:gd name="T5" fmla="*/ 12 h 24"/>
                    <a:gd name="T6" fmla="*/ 153 w 166"/>
                    <a:gd name="T7" fmla="*/ 24 h 24"/>
                    <a:gd name="T8" fmla="*/ 13 w 166"/>
                    <a:gd name="T9" fmla="*/ 24 h 24"/>
                    <a:gd name="T10" fmla="*/ 0 w 166"/>
                    <a:gd name="T11" fmla="*/ 12 h 24"/>
                    <a:gd name="T12" fmla="*/ 13 w 16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6" h="24">
                      <a:moveTo>
                        <a:pt x="13" y="0"/>
                      </a:moveTo>
                      <a:cubicBezTo>
                        <a:pt x="153" y="0"/>
                        <a:pt x="153" y="0"/>
                        <a:pt x="153" y="0"/>
                      </a:cubicBezTo>
                      <a:cubicBezTo>
                        <a:pt x="160" y="0"/>
                        <a:pt x="166" y="6"/>
                        <a:pt x="166" y="12"/>
                      </a:cubicBezTo>
                      <a:cubicBezTo>
                        <a:pt x="166" y="19"/>
                        <a:pt x="160" y="24"/>
                        <a:pt x="153" y="24"/>
                      </a:cubicBezTo>
                      <a:cubicBezTo>
                        <a:pt x="13" y="24"/>
                        <a:pt x="13" y="24"/>
                        <a:pt x="13" y="24"/>
                      </a:cubicBezTo>
                      <a:cubicBezTo>
                        <a:pt x="6" y="24"/>
                        <a:pt x="0" y="19"/>
                        <a:pt x="0" y="12"/>
                      </a:cubicBezTo>
                      <a:cubicBezTo>
                        <a:pt x="0" y="6"/>
                        <a:pt x="6" y="0"/>
                        <a:pt x="13" y="0"/>
                      </a:cubicBezTo>
                      <a:close/>
                    </a:path>
                  </a:pathLst>
                </a:custGeom>
                <a:solidFill>
                  <a:srgbClr val="A49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1" name="Freeform 79"/>
                <p:cNvSpPr/>
                <p:nvPr/>
              </p:nvSpPr>
              <p:spPr bwMode="auto">
                <a:xfrm>
                  <a:off x="7560510" y="806642"/>
                  <a:ext cx="612775" cy="79375"/>
                </a:xfrm>
                <a:custGeom>
                  <a:avLst/>
                  <a:gdLst>
                    <a:gd name="T0" fmla="*/ 12 w 163"/>
                    <a:gd name="T1" fmla="*/ 0 h 21"/>
                    <a:gd name="T2" fmla="*/ 151 w 163"/>
                    <a:gd name="T3" fmla="*/ 0 h 21"/>
                    <a:gd name="T4" fmla="*/ 163 w 163"/>
                    <a:gd name="T5" fmla="*/ 10 h 21"/>
                    <a:gd name="T6" fmla="*/ 151 w 163"/>
                    <a:gd name="T7" fmla="*/ 21 h 21"/>
                    <a:gd name="T8" fmla="*/ 12 w 163"/>
                    <a:gd name="T9" fmla="*/ 21 h 21"/>
                    <a:gd name="T10" fmla="*/ 0 w 163"/>
                    <a:gd name="T11" fmla="*/ 10 h 21"/>
                    <a:gd name="T12" fmla="*/ 12 w 163"/>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63" h="21">
                      <a:moveTo>
                        <a:pt x="12" y="0"/>
                      </a:moveTo>
                      <a:cubicBezTo>
                        <a:pt x="151" y="0"/>
                        <a:pt x="151" y="0"/>
                        <a:pt x="151" y="0"/>
                      </a:cubicBezTo>
                      <a:cubicBezTo>
                        <a:pt x="158" y="0"/>
                        <a:pt x="163" y="5"/>
                        <a:pt x="163" y="10"/>
                      </a:cubicBezTo>
                      <a:cubicBezTo>
                        <a:pt x="163" y="16"/>
                        <a:pt x="158" y="21"/>
                        <a:pt x="151" y="21"/>
                      </a:cubicBezTo>
                      <a:cubicBezTo>
                        <a:pt x="12" y="21"/>
                        <a:pt x="12" y="21"/>
                        <a:pt x="12" y="21"/>
                      </a:cubicBezTo>
                      <a:cubicBezTo>
                        <a:pt x="6" y="21"/>
                        <a:pt x="0" y="16"/>
                        <a:pt x="0" y="10"/>
                      </a:cubicBezTo>
                      <a:cubicBezTo>
                        <a:pt x="0" y="5"/>
                        <a:pt x="6" y="0"/>
                        <a:pt x="12" y="0"/>
                      </a:cubicBezTo>
                      <a:close/>
                    </a:path>
                  </a:pathLst>
                </a:custGeom>
                <a:solidFill>
                  <a:srgbClr val="8F8A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2" name="Freeform 80"/>
                <p:cNvSpPr/>
                <p:nvPr/>
              </p:nvSpPr>
              <p:spPr bwMode="auto">
                <a:xfrm>
                  <a:off x="7568447" y="809817"/>
                  <a:ext cx="601663" cy="71438"/>
                </a:xfrm>
                <a:custGeom>
                  <a:avLst/>
                  <a:gdLst>
                    <a:gd name="T0" fmla="*/ 10 w 160"/>
                    <a:gd name="T1" fmla="*/ 0 h 19"/>
                    <a:gd name="T2" fmla="*/ 149 w 160"/>
                    <a:gd name="T3" fmla="*/ 0 h 19"/>
                    <a:gd name="T4" fmla="*/ 160 w 160"/>
                    <a:gd name="T5" fmla="*/ 9 h 19"/>
                    <a:gd name="T6" fmla="*/ 149 w 160"/>
                    <a:gd name="T7" fmla="*/ 19 h 19"/>
                    <a:gd name="T8" fmla="*/ 10 w 160"/>
                    <a:gd name="T9" fmla="*/ 19 h 19"/>
                    <a:gd name="T10" fmla="*/ 0 w 160"/>
                    <a:gd name="T11" fmla="*/ 9 h 19"/>
                    <a:gd name="T12" fmla="*/ 10 w 16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60" h="19">
                      <a:moveTo>
                        <a:pt x="10" y="0"/>
                      </a:moveTo>
                      <a:cubicBezTo>
                        <a:pt x="149" y="0"/>
                        <a:pt x="149" y="0"/>
                        <a:pt x="149" y="0"/>
                      </a:cubicBezTo>
                      <a:cubicBezTo>
                        <a:pt x="155" y="0"/>
                        <a:pt x="160" y="4"/>
                        <a:pt x="160" y="9"/>
                      </a:cubicBezTo>
                      <a:cubicBezTo>
                        <a:pt x="160" y="15"/>
                        <a:pt x="155" y="19"/>
                        <a:pt x="149" y="19"/>
                      </a:cubicBezTo>
                      <a:cubicBezTo>
                        <a:pt x="10" y="19"/>
                        <a:pt x="10" y="19"/>
                        <a:pt x="10" y="19"/>
                      </a:cubicBezTo>
                      <a:cubicBezTo>
                        <a:pt x="4" y="19"/>
                        <a:pt x="0" y="15"/>
                        <a:pt x="0" y="9"/>
                      </a:cubicBezTo>
                      <a:cubicBezTo>
                        <a:pt x="0" y="4"/>
                        <a:pt x="4" y="0"/>
                        <a:pt x="10" y="0"/>
                      </a:cubicBezTo>
                      <a:close/>
                    </a:path>
                  </a:pathLst>
                </a:custGeom>
                <a:solidFill>
                  <a:srgbClr val="7A76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3" name="Freeform 81"/>
                <p:cNvSpPr/>
                <p:nvPr/>
              </p:nvSpPr>
              <p:spPr bwMode="auto">
                <a:xfrm>
                  <a:off x="7571622" y="814580"/>
                  <a:ext cx="590550" cy="60325"/>
                </a:xfrm>
                <a:custGeom>
                  <a:avLst/>
                  <a:gdLst>
                    <a:gd name="T0" fmla="*/ 9 w 157"/>
                    <a:gd name="T1" fmla="*/ 0 h 16"/>
                    <a:gd name="T2" fmla="*/ 148 w 157"/>
                    <a:gd name="T3" fmla="*/ 0 h 16"/>
                    <a:gd name="T4" fmla="*/ 157 w 157"/>
                    <a:gd name="T5" fmla="*/ 8 h 16"/>
                    <a:gd name="T6" fmla="*/ 148 w 157"/>
                    <a:gd name="T7" fmla="*/ 16 h 16"/>
                    <a:gd name="T8" fmla="*/ 9 w 157"/>
                    <a:gd name="T9" fmla="*/ 16 h 16"/>
                    <a:gd name="T10" fmla="*/ 0 w 157"/>
                    <a:gd name="T11" fmla="*/ 8 h 16"/>
                    <a:gd name="T12" fmla="*/ 9 w 15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7" h="16">
                      <a:moveTo>
                        <a:pt x="9" y="0"/>
                      </a:moveTo>
                      <a:cubicBezTo>
                        <a:pt x="148" y="0"/>
                        <a:pt x="148" y="0"/>
                        <a:pt x="148" y="0"/>
                      </a:cubicBezTo>
                      <a:cubicBezTo>
                        <a:pt x="153" y="0"/>
                        <a:pt x="157" y="4"/>
                        <a:pt x="157" y="8"/>
                      </a:cubicBezTo>
                      <a:cubicBezTo>
                        <a:pt x="157" y="13"/>
                        <a:pt x="153" y="16"/>
                        <a:pt x="148" y="16"/>
                      </a:cubicBezTo>
                      <a:cubicBezTo>
                        <a:pt x="9" y="16"/>
                        <a:pt x="9" y="16"/>
                        <a:pt x="9" y="16"/>
                      </a:cubicBezTo>
                      <a:cubicBezTo>
                        <a:pt x="4" y="16"/>
                        <a:pt x="0" y="13"/>
                        <a:pt x="0" y="8"/>
                      </a:cubicBezTo>
                      <a:cubicBezTo>
                        <a:pt x="0" y="4"/>
                        <a:pt x="4" y="0"/>
                        <a:pt x="9" y="0"/>
                      </a:cubicBezTo>
                      <a:close/>
                    </a:path>
                  </a:pathLst>
                </a:custGeom>
                <a:solidFill>
                  <a:srgbClr val="6763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7" name="Freeform 82"/>
                <p:cNvSpPr/>
                <p:nvPr/>
              </p:nvSpPr>
              <p:spPr bwMode="auto">
                <a:xfrm>
                  <a:off x="7576385" y="820930"/>
                  <a:ext cx="579438" cy="49213"/>
                </a:xfrm>
                <a:custGeom>
                  <a:avLst/>
                  <a:gdLst>
                    <a:gd name="T0" fmla="*/ 7 w 154"/>
                    <a:gd name="T1" fmla="*/ 0 h 13"/>
                    <a:gd name="T2" fmla="*/ 147 w 154"/>
                    <a:gd name="T3" fmla="*/ 0 h 13"/>
                    <a:gd name="T4" fmla="*/ 154 w 154"/>
                    <a:gd name="T5" fmla="*/ 6 h 13"/>
                    <a:gd name="T6" fmla="*/ 147 w 154"/>
                    <a:gd name="T7" fmla="*/ 13 h 13"/>
                    <a:gd name="T8" fmla="*/ 7 w 154"/>
                    <a:gd name="T9" fmla="*/ 13 h 13"/>
                    <a:gd name="T10" fmla="*/ 0 w 154"/>
                    <a:gd name="T11" fmla="*/ 6 h 13"/>
                    <a:gd name="T12" fmla="*/ 7 w 15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4" h="13">
                      <a:moveTo>
                        <a:pt x="7" y="0"/>
                      </a:moveTo>
                      <a:cubicBezTo>
                        <a:pt x="147" y="0"/>
                        <a:pt x="147" y="0"/>
                        <a:pt x="147" y="0"/>
                      </a:cubicBezTo>
                      <a:cubicBezTo>
                        <a:pt x="151" y="0"/>
                        <a:pt x="154" y="3"/>
                        <a:pt x="154" y="6"/>
                      </a:cubicBezTo>
                      <a:cubicBezTo>
                        <a:pt x="154" y="10"/>
                        <a:pt x="151" y="13"/>
                        <a:pt x="147" y="13"/>
                      </a:cubicBezTo>
                      <a:cubicBezTo>
                        <a:pt x="7" y="13"/>
                        <a:pt x="7" y="13"/>
                        <a:pt x="7" y="13"/>
                      </a:cubicBezTo>
                      <a:cubicBezTo>
                        <a:pt x="3" y="13"/>
                        <a:pt x="0" y="10"/>
                        <a:pt x="0" y="6"/>
                      </a:cubicBezTo>
                      <a:cubicBezTo>
                        <a:pt x="0" y="3"/>
                        <a:pt x="3" y="0"/>
                        <a:pt x="7" y="0"/>
                      </a:cubicBezTo>
                      <a:close/>
                    </a:path>
                  </a:pathLst>
                </a:custGeom>
                <a:solidFill>
                  <a:srgbClr val="5553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83"/>
                <p:cNvSpPr/>
                <p:nvPr/>
              </p:nvSpPr>
              <p:spPr bwMode="auto">
                <a:xfrm>
                  <a:off x="7579560" y="825692"/>
                  <a:ext cx="571500" cy="41275"/>
                </a:xfrm>
                <a:custGeom>
                  <a:avLst/>
                  <a:gdLst>
                    <a:gd name="T0" fmla="*/ 6 w 152"/>
                    <a:gd name="T1" fmla="*/ 11 h 11"/>
                    <a:gd name="T2" fmla="*/ 0 w 152"/>
                    <a:gd name="T3" fmla="*/ 5 h 11"/>
                    <a:gd name="T4" fmla="*/ 6 w 152"/>
                    <a:gd name="T5" fmla="*/ 0 h 11"/>
                    <a:gd name="T6" fmla="*/ 146 w 152"/>
                    <a:gd name="T7" fmla="*/ 0 h 11"/>
                    <a:gd name="T8" fmla="*/ 152 w 152"/>
                    <a:gd name="T9" fmla="*/ 5 h 11"/>
                    <a:gd name="T10" fmla="*/ 146 w 152"/>
                    <a:gd name="T11" fmla="*/ 11 h 11"/>
                    <a:gd name="T12" fmla="*/ 6 w 15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52" h="11">
                      <a:moveTo>
                        <a:pt x="6" y="11"/>
                      </a:moveTo>
                      <a:cubicBezTo>
                        <a:pt x="3" y="11"/>
                        <a:pt x="0" y="8"/>
                        <a:pt x="0" y="5"/>
                      </a:cubicBezTo>
                      <a:cubicBezTo>
                        <a:pt x="0" y="3"/>
                        <a:pt x="3" y="0"/>
                        <a:pt x="6" y="0"/>
                      </a:cubicBezTo>
                      <a:cubicBezTo>
                        <a:pt x="146" y="0"/>
                        <a:pt x="146" y="0"/>
                        <a:pt x="146" y="0"/>
                      </a:cubicBezTo>
                      <a:cubicBezTo>
                        <a:pt x="149" y="0"/>
                        <a:pt x="152" y="3"/>
                        <a:pt x="152" y="5"/>
                      </a:cubicBezTo>
                      <a:cubicBezTo>
                        <a:pt x="152" y="8"/>
                        <a:pt x="149" y="11"/>
                        <a:pt x="146" y="11"/>
                      </a:cubicBezTo>
                      <a:lnTo>
                        <a:pt x="6" y="11"/>
                      </a:lnTo>
                      <a:close/>
                    </a:path>
                  </a:pathLst>
                </a:custGeom>
                <a:solidFill>
                  <a:srgbClr val="4344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428" name="图片 427"/>
                <p:cNvPicPr>
                  <a:picLocks noChangeAspect="1" noChangeArrowheads="1"/>
                </p:cNvPicPr>
                <p:nvPr/>
              </p:nvPicPr>
              <p:blipFill>
                <a:blip r:embed="rId1" cstate="screen"/>
                <a:srcRect/>
                <a:stretch>
                  <a:fillRect/>
                </a:stretch>
              </p:blipFill>
              <p:spPr bwMode="auto">
                <a:xfrm>
                  <a:off x="7600497" y="6248325"/>
                  <a:ext cx="415665" cy="416876"/>
                </a:xfrm>
                <a:custGeom>
                  <a:avLst/>
                  <a:gdLst>
                    <a:gd name="connsiteX0" fmla="*/ 208438 w 415665"/>
                    <a:gd name="connsiteY0" fmla="*/ 0 h 416876"/>
                    <a:gd name="connsiteX1" fmla="*/ 412642 w 415665"/>
                    <a:gd name="connsiteY1" fmla="*/ 166431 h 416876"/>
                    <a:gd name="connsiteX2" fmla="*/ 415665 w 415665"/>
                    <a:gd name="connsiteY2" fmla="*/ 196425 h 416876"/>
                    <a:gd name="connsiteX3" fmla="*/ 415665 w 415665"/>
                    <a:gd name="connsiteY3" fmla="*/ 220451 h 416876"/>
                    <a:gd name="connsiteX4" fmla="*/ 412642 w 415665"/>
                    <a:gd name="connsiteY4" fmla="*/ 250446 h 416876"/>
                    <a:gd name="connsiteX5" fmla="*/ 208438 w 415665"/>
                    <a:gd name="connsiteY5" fmla="*/ 416876 h 416876"/>
                    <a:gd name="connsiteX6" fmla="*/ 0 w 415665"/>
                    <a:gd name="connsiteY6" fmla="*/ 208438 h 416876"/>
                    <a:gd name="connsiteX7" fmla="*/ 208438 w 415665"/>
                    <a:gd name="connsiteY7" fmla="*/ 0 h 41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65" h="416876">
                      <a:moveTo>
                        <a:pt x="208438" y="0"/>
                      </a:moveTo>
                      <a:cubicBezTo>
                        <a:pt x="309166" y="0"/>
                        <a:pt x="393205" y="71449"/>
                        <a:pt x="412642" y="166431"/>
                      </a:cubicBezTo>
                      <a:lnTo>
                        <a:pt x="415665" y="196425"/>
                      </a:lnTo>
                      <a:lnTo>
                        <a:pt x="415665" y="220451"/>
                      </a:lnTo>
                      <a:lnTo>
                        <a:pt x="412642" y="250446"/>
                      </a:lnTo>
                      <a:cubicBezTo>
                        <a:pt x="393205" y="345427"/>
                        <a:pt x="309166" y="416876"/>
                        <a:pt x="208438" y="416876"/>
                      </a:cubicBezTo>
                      <a:cubicBezTo>
                        <a:pt x="93321" y="416876"/>
                        <a:pt x="0" y="323555"/>
                        <a:pt x="0" y="208438"/>
                      </a:cubicBezTo>
                      <a:cubicBezTo>
                        <a:pt x="0" y="93321"/>
                        <a:pt x="93321" y="0"/>
                        <a:pt x="208438" y="0"/>
                      </a:cubicBezTo>
                      <a:close/>
                    </a:path>
                  </a:pathLst>
                </a:custGeom>
                <a:solidFill>
                  <a:schemeClr val="tx1"/>
                </a:solidFill>
                <a:ln>
                  <a:noFill/>
                </a:ln>
              </p:spPr>
            </p:pic>
          </p:grpSp>
          <p:grpSp>
            <p:nvGrpSpPr>
              <p:cNvPr id="433" name="组合 432"/>
              <p:cNvGrpSpPr/>
              <p:nvPr/>
            </p:nvGrpSpPr>
            <p:grpSpPr>
              <a:xfrm>
                <a:off x="8818356" y="1660757"/>
                <a:ext cx="2317957" cy="4527627"/>
                <a:chOff x="6149222" y="273242"/>
                <a:chExt cx="3432175" cy="6704013"/>
              </a:xfrm>
            </p:grpSpPr>
            <p:sp>
              <p:nvSpPr>
                <p:cNvPr id="435" name="AutoShape 60"/>
                <p:cNvSpPr>
                  <a:spLocks noChangeAspect="1" noChangeArrowheads="1" noTextEdit="1"/>
                </p:cNvSpPr>
                <p:nvPr/>
              </p:nvSpPr>
              <p:spPr bwMode="auto">
                <a:xfrm>
                  <a:off x="6149222" y="273242"/>
                  <a:ext cx="3432175" cy="670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6" name="Freeform 62"/>
                <p:cNvSpPr/>
                <p:nvPr/>
              </p:nvSpPr>
              <p:spPr bwMode="auto">
                <a:xfrm>
                  <a:off x="6149222" y="276417"/>
                  <a:ext cx="3432175" cy="6700838"/>
                </a:xfrm>
                <a:custGeom>
                  <a:avLst/>
                  <a:gdLst>
                    <a:gd name="T0" fmla="*/ 912 w 912"/>
                    <a:gd name="T1" fmla="*/ 1660 h 1784"/>
                    <a:gd name="T2" fmla="*/ 781 w 912"/>
                    <a:gd name="T3" fmla="*/ 1784 h 1784"/>
                    <a:gd name="T4" fmla="*/ 131 w 912"/>
                    <a:gd name="T5" fmla="*/ 1784 h 1784"/>
                    <a:gd name="T6" fmla="*/ 0 w 912"/>
                    <a:gd name="T7" fmla="*/ 1660 h 1784"/>
                    <a:gd name="T8" fmla="*/ 0 w 912"/>
                    <a:gd name="T9" fmla="*/ 124 h 1784"/>
                    <a:gd name="T10" fmla="*/ 131 w 912"/>
                    <a:gd name="T11" fmla="*/ 0 h 1784"/>
                    <a:gd name="T12" fmla="*/ 781 w 912"/>
                    <a:gd name="T13" fmla="*/ 0 h 1784"/>
                    <a:gd name="T14" fmla="*/ 912 w 912"/>
                    <a:gd name="T15" fmla="*/ 124 h 1784"/>
                    <a:gd name="T16" fmla="*/ 912 w 912"/>
                    <a:gd name="T17" fmla="*/ 1660 h 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1784">
                      <a:moveTo>
                        <a:pt x="912" y="1660"/>
                      </a:moveTo>
                      <a:cubicBezTo>
                        <a:pt x="912" y="1728"/>
                        <a:pt x="853" y="1784"/>
                        <a:pt x="781" y="1784"/>
                      </a:cubicBezTo>
                      <a:cubicBezTo>
                        <a:pt x="131" y="1784"/>
                        <a:pt x="131" y="1784"/>
                        <a:pt x="131" y="1784"/>
                      </a:cubicBezTo>
                      <a:cubicBezTo>
                        <a:pt x="59" y="1784"/>
                        <a:pt x="0" y="1728"/>
                        <a:pt x="0" y="1660"/>
                      </a:cubicBezTo>
                      <a:cubicBezTo>
                        <a:pt x="0" y="124"/>
                        <a:pt x="0" y="124"/>
                        <a:pt x="0" y="124"/>
                      </a:cubicBezTo>
                      <a:cubicBezTo>
                        <a:pt x="0" y="55"/>
                        <a:pt x="59" y="0"/>
                        <a:pt x="131" y="0"/>
                      </a:cubicBezTo>
                      <a:cubicBezTo>
                        <a:pt x="781" y="0"/>
                        <a:pt x="781" y="0"/>
                        <a:pt x="781" y="0"/>
                      </a:cubicBezTo>
                      <a:cubicBezTo>
                        <a:pt x="853" y="0"/>
                        <a:pt x="912" y="55"/>
                        <a:pt x="912" y="124"/>
                      </a:cubicBezTo>
                      <a:cubicBezTo>
                        <a:pt x="912" y="1660"/>
                        <a:pt x="912" y="1660"/>
                        <a:pt x="912" y="1660"/>
                      </a:cubicBezTo>
                    </a:path>
                  </a:pathLst>
                </a:custGeom>
                <a:solidFill>
                  <a:srgbClr val="A8A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63"/>
                <p:cNvSpPr/>
                <p:nvPr/>
              </p:nvSpPr>
              <p:spPr bwMode="auto">
                <a:xfrm>
                  <a:off x="6152397" y="281180"/>
                  <a:ext cx="3425825" cy="6688138"/>
                </a:xfrm>
                <a:custGeom>
                  <a:avLst/>
                  <a:gdLst>
                    <a:gd name="T0" fmla="*/ 910 w 910"/>
                    <a:gd name="T1" fmla="*/ 1657 h 1781"/>
                    <a:gd name="T2" fmla="*/ 779 w 910"/>
                    <a:gd name="T3" fmla="*/ 1781 h 1781"/>
                    <a:gd name="T4" fmla="*/ 131 w 910"/>
                    <a:gd name="T5" fmla="*/ 1781 h 1781"/>
                    <a:gd name="T6" fmla="*/ 0 w 910"/>
                    <a:gd name="T7" fmla="*/ 1657 h 1781"/>
                    <a:gd name="T8" fmla="*/ 0 w 910"/>
                    <a:gd name="T9" fmla="*/ 124 h 1781"/>
                    <a:gd name="T10" fmla="*/ 131 w 910"/>
                    <a:gd name="T11" fmla="*/ 0 h 1781"/>
                    <a:gd name="T12" fmla="*/ 779 w 910"/>
                    <a:gd name="T13" fmla="*/ 0 h 1781"/>
                    <a:gd name="T14" fmla="*/ 910 w 910"/>
                    <a:gd name="T15" fmla="*/ 124 h 1781"/>
                    <a:gd name="T16" fmla="*/ 910 w 910"/>
                    <a:gd name="T17" fmla="*/ 1657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0" h="1781">
                      <a:moveTo>
                        <a:pt x="910" y="1657"/>
                      </a:moveTo>
                      <a:cubicBezTo>
                        <a:pt x="910" y="1726"/>
                        <a:pt x="851" y="1781"/>
                        <a:pt x="779" y="1781"/>
                      </a:cubicBezTo>
                      <a:cubicBezTo>
                        <a:pt x="131" y="1781"/>
                        <a:pt x="131" y="1781"/>
                        <a:pt x="131" y="1781"/>
                      </a:cubicBezTo>
                      <a:cubicBezTo>
                        <a:pt x="59" y="1781"/>
                        <a:pt x="0" y="1726"/>
                        <a:pt x="0" y="1657"/>
                      </a:cubicBezTo>
                      <a:cubicBezTo>
                        <a:pt x="0" y="124"/>
                        <a:pt x="0" y="124"/>
                        <a:pt x="0" y="124"/>
                      </a:cubicBezTo>
                      <a:cubicBezTo>
                        <a:pt x="0" y="56"/>
                        <a:pt x="59" y="0"/>
                        <a:pt x="131" y="0"/>
                      </a:cubicBezTo>
                      <a:cubicBezTo>
                        <a:pt x="779" y="0"/>
                        <a:pt x="779" y="0"/>
                        <a:pt x="779" y="0"/>
                      </a:cubicBezTo>
                      <a:cubicBezTo>
                        <a:pt x="851" y="0"/>
                        <a:pt x="910" y="56"/>
                        <a:pt x="910" y="124"/>
                      </a:cubicBezTo>
                      <a:cubicBezTo>
                        <a:pt x="910" y="1657"/>
                        <a:pt x="910" y="1657"/>
                        <a:pt x="910" y="1657"/>
                      </a:cubicBezTo>
                    </a:path>
                  </a:pathLst>
                </a:custGeom>
                <a:solidFill>
                  <a:srgbClr val="B0B1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64"/>
                <p:cNvSpPr/>
                <p:nvPr/>
              </p:nvSpPr>
              <p:spPr bwMode="auto">
                <a:xfrm>
                  <a:off x="6160335" y="284355"/>
                  <a:ext cx="3409950" cy="6681788"/>
                </a:xfrm>
                <a:custGeom>
                  <a:avLst/>
                  <a:gdLst>
                    <a:gd name="T0" fmla="*/ 906 w 906"/>
                    <a:gd name="T1" fmla="*/ 1655 h 1779"/>
                    <a:gd name="T2" fmla="*/ 776 w 906"/>
                    <a:gd name="T3" fmla="*/ 1779 h 1779"/>
                    <a:gd name="T4" fmla="*/ 130 w 906"/>
                    <a:gd name="T5" fmla="*/ 1779 h 1779"/>
                    <a:gd name="T6" fmla="*/ 0 w 906"/>
                    <a:gd name="T7" fmla="*/ 1655 h 1779"/>
                    <a:gd name="T8" fmla="*/ 0 w 906"/>
                    <a:gd name="T9" fmla="*/ 124 h 1779"/>
                    <a:gd name="T10" fmla="*/ 130 w 906"/>
                    <a:gd name="T11" fmla="*/ 0 h 1779"/>
                    <a:gd name="T12" fmla="*/ 776 w 906"/>
                    <a:gd name="T13" fmla="*/ 0 h 1779"/>
                    <a:gd name="T14" fmla="*/ 906 w 906"/>
                    <a:gd name="T15" fmla="*/ 124 h 1779"/>
                    <a:gd name="T16" fmla="*/ 906 w 906"/>
                    <a:gd name="T17" fmla="*/ 1655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1779">
                      <a:moveTo>
                        <a:pt x="906" y="1655"/>
                      </a:moveTo>
                      <a:cubicBezTo>
                        <a:pt x="906" y="1724"/>
                        <a:pt x="848" y="1779"/>
                        <a:pt x="776" y="1779"/>
                      </a:cubicBezTo>
                      <a:cubicBezTo>
                        <a:pt x="130" y="1779"/>
                        <a:pt x="130" y="1779"/>
                        <a:pt x="130" y="1779"/>
                      </a:cubicBezTo>
                      <a:cubicBezTo>
                        <a:pt x="58" y="1779"/>
                        <a:pt x="0" y="1724"/>
                        <a:pt x="0" y="1655"/>
                      </a:cubicBezTo>
                      <a:cubicBezTo>
                        <a:pt x="0" y="124"/>
                        <a:pt x="0" y="124"/>
                        <a:pt x="0" y="124"/>
                      </a:cubicBezTo>
                      <a:cubicBezTo>
                        <a:pt x="0" y="56"/>
                        <a:pt x="58" y="0"/>
                        <a:pt x="130" y="0"/>
                      </a:cubicBezTo>
                      <a:cubicBezTo>
                        <a:pt x="776" y="0"/>
                        <a:pt x="776" y="0"/>
                        <a:pt x="776" y="0"/>
                      </a:cubicBezTo>
                      <a:cubicBezTo>
                        <a:pt x="848" y="0"/>
                        <a:pt x="906" y="56"/>
                        <a:pt x="906" y="124"/>
                      </a:cubicBezTo>
                      <a:cubicBezTo>
                        <a:pt x="906" y="1655"/>
                        <a:pt x="906" y="1655"/>
                        <a:pt x="906" y="1655"/>
                      </a:cubicBezTo>
                    </a:path>
                  </a:pathLst>
                </a:custGeom>
                <a:solidFill>
                  <a:srgbClr val="B9B9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65"/>
                <p:cNvSpPr/>
                <p:nvPr/>
              </p:nvSpPr>
              <p:spPr bwMode="auto">
                <a:xfrm>
                  <a:off x="6165097" y="292292"/>
                  <a:ext cx="3402013" cy="6670675"/>
                </a:xfrm>
                <a:custGeom>
                  <a:avLst/>
                  <a:gdLst>
                    <a:gd name="T0" fmla="*/ 904 w 904"/>
                    <a:gd name="T1" fmla="*/ 1652 h 1776"/>
                    <a:gd name="T2" fmla="*/ 774 w 904"/>
                    <a:gd name="T3" fmla="*/ 1776 h 1776"/>
                    <a:gd name="T4" fmla="*/ 130 w 904"/>
                    <a:gd name="T5" fmla="*/ 1776 h 1776"/>
                    <a:gd name="T6" fmla="*/ 0 w 904"/>
                    <a:gd name="T7" fmla="*/ 1652 h 1776"/>
                    <a:gd name="T8" fmla="*/ 0 w 904"/>
                    <a:gd name="T9" fmla="*/ 123 h 1776"/>
                    <a:gd name="T10" fmla="*/ 130 w 904"/>
                    <a:gd name="T11" fmla="*/ 0 h 1776"/>
                    <a:gd name="T12" fmla="*/ 774 w 904"/>
                    <a:gd name="T13" fmla="*/ 0 h 1776"/>
                    <a:gd name="T14" fmla="*/ 904 w 904"/>
                    <a:gd name="T15" fmla="*/ 123 h 1776"/>
                    <a:gd name="T16" fmla="*/ 904 w 904"/>
                    <a:gd name="T17" fmla="*/ 165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4" h="1776">
                      <a:moveTo>
                        <a:pt x="904" y="1652"/>
                      </a:moveTo>
                      <a:cubicBezTo>
                        <a:pt x="904" y="1720"/>
                        <a:pt x="846" y="1776"/>
                        <a:pt x="774" y="1776"/>
                      </a:cubicBezTo>
                      <a:cubicBezTo>
                        <a:pt x="130" y="1776"/>
                        <a:pt x="130" y="1776"/>
                        <a:pt x="130" y="1776"/>
                      </a:cubicBezTo>
                      <a:cubicBezTo>
                        <a:pt x="58" y="1776"/>
                        <a:pt x="0" y="1720"/>
                        <a:pt x="0" y="1652"/>
                      </a:cubicBezTo>
                      <a:cubicBezTo>
                        <a:pt x="0" y="123"/>
                        <a:pt x="0" y="123"/>
                        <a:pt x="0" y="123"/>
                      </a:cubicBezTo>
                      <a:cubicBezTo>
                        <a:pt x="0" y="55"/>
                        <a:pt x="58" y="0"/>
                        <a:pt x="130" y="0"/>
                      </a:cubicBezTo>
                      <a:cubicBezTo>
                        <a:pt x="774" y="0"/>
                        <a:pt x="774" y="0"/>
                        <a:pt x="774" y="0"/>
                      </a:cubicBezTo>
                      <a:cubicBezTo>
                        <a:pt x="846" y="0"/>
                        <a:pt x="904" y="55"/>
                        <a:pt x="904" y="123"/>
                      </a:cubicBezTo>
                      <a:cubicBezTo>
                        <a:pt x="904" y="1652"/>
                        <a:pt x="904" y="1652"/>
                        <a:pt x="904" y="1652"/>
                      </a:cubicBezTo>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66"/>
                <p:cNvSpPr/>
                <p:nvPr/>
              </p:nvSpPr>
              <p:spPr bwMode="auto">
                <a:xfrm>
                  <a:off x="6168272" y="295467"/>
                  <a:ext cx="3394075" cy="6659563"/>
                </a:xfrm>
                <a:custGeom>
                  <a:avLst/>
                  <a:gdLst>
                    <a:gd name="T0" fmla="*/ 902 w 902"/>
                    <a:gd name="T1" fmla="*/ 1650 h 1773"/>
                    <a:gd name="T2" fmla="*/ 772 w 902"/>
                    <a:gd name="T3" fmla="*/ 1773 h 1773"/>
                    <a:gd name="T4" fmla="*/ 130 w 902"/>
                    <a:gd name="T5" fmla="*/ 1773 h 1773"/>
                    <a:gd name="T6" fmla="*/ 0 w 902"/>
                    <a:gd name="T7" fmla="*/ 1650 h 1773"/>
                    <a:gd name="T8" fmla="*/ 0 w 902"/>
                    <a:gd name="T9" fmla="*/ 124 h 1773"/>
                    <a:gd name="T10" fmla="*/ 130 w 902"/>
                    <a:gd name="T11" fmla="*/ 0 h 1773"/>
                    <a:gd name="T12" fmla="*/ 772 w 902"/>
                    <a:gd name="T13" fmla="*/ 0 h 1773"/>
                    <a:gd name="T14" fmla="*/ 902 w 902"/>
                    <a:gd name="T15" fmla="*/ 124 h 1773"/>
                    <a:gd name="T16" fmla="*/ 902 w 902"/>
                    <a:gd name="T17" fmla="*/ 1650 h 1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2" h="1773">
                      <a:moveTo>
                        <a:pt x="902" y="1650"/>
                      </a:moveTo>
                      <a:cubicBezTo>
                        <a:pt x="902" y="1718"/>
                        <a:pt x="844" y="1773"/>
                        <a:pt x="772" y="1773"/>
                      </a:cubicBezTo>
                      <a:cubicBezTo>
                        <a:pt x="130" y="1773"/>
                        <a:pt x="130" y="1773"/>
                        <a:pt x="130" y="1773"/>
                      </a:cubicBezTo>
                      <a:cubicBezTo>
                        <a:pt x="58" y="1773"/>
                        <a:pt x="0" y="1718"/>
                        <a:pt x="0" y="1650"/>
                      </a:cubicBezTo>
                      <a:cubicBezTo>
                        <a:pt x="0" y="124"/>
                        <a:pt x="0" y="124"/>
                        <a:pt x="0" y="124"/>
                      </a:cubicBezTo>
                      <a:cubicBezTo>
                        <a:pt x="0" y="55"/>
                        <a:pt x="58" y="0"/>
                        <a:pt x="130" y="0"/>
                      </a:cubicBezTo>
                      <a:cubicBezTo>
                        <a:pt x="772" y="0"/>
                        <a:pt x="772" y="0"/>
                        <a:pt x="772" y="0"/>
                      </a:cubicBezTo>
                      <a:cubicBezTo>
                        <a:pt x="844" y="0"/>
                        <a:pt x="902" y="55"/>
                        <a:pt x="902" y="124"/>
                      </a:cubicBezTo>
                      <a:cubicBezTo>
                        <a:pt x="902" y="1650"/>
                        <a:pt x="902" y="1650"/>
                        <a:pt x="902" y="165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74"/>
                <p:cNvSpPr/>
                <p:nvPr/>
              </p:nvSpPr>
              <p:spPr bwMode="auto">
                <a:xfrm>
                  <a:off x="7541460" y="779655"/>
                  <a:ext cx="661988" cy="131763"/>
                </a:xfrm>
                <a:custGeom>
                  <a:avLst/>
                  <a:gdLst>
                    <a:gd name="T0" fmla="*/ 176 w 176"/>
                    <a:gd name="T1" fmla="*/ 17 h 35"/>
                    <a:gd name="T2" fmla="*/ 158 w 176"/>
                    <a:gd name="T3" fmla="*/ 35 h 35"/>
                    <a:gd name="T4" fmla="*/ 18 w 176"/>
                    <a:gd name="T5" fmla="*/ 35 h 35"/>
                    <a:gd name="T6" fmla="*/ 0 w 176"/>
                    <a:gd name="T7" fmla="*/ 17 h 35"/>
                    <a:gd name="T8" fmla="*/ 18 w 176"/>
                    <a:gd name="T9" fmla="*/ 0 h 35"/>
                    <a:gd name="T10" fmla="*/ 158 w 176"/>
                    <a:gd name="T11" fmla="*/ 0 h 35"/>
                    <a:gd name="T12" fmla="*/ 176 w 176"/>
                    <a:gd name="T13" fmla="*/ 17 h 35"/>
                  </a:gdLst>
                  <a:ahLst/>
                  <a:cxnLst>
                    <a:cxn ang="0">
                      <a:pos x="T0" y="T1"/>
                    </a:cxn>
                    <a:cxn ang="0">
                      <a:pos x="T2" y="T3"/>
                    </a:cxn>
                    <a:cxn ang="0">
                      <a:pos x="T4" y="T5"/>
                    </a:cxn>
                    <a:cxn ang="0">
                      <a:pos x="T6" y="T7"/>
                    </a:cxn>
                    <a:cxn ang="0">
                      <a:pos x="T8" y="T9"/>
                    </a:cxn>
                    <a:cxn ang="0">
                      <a:pos x="T10" y="T11"/>
                    </a:cxn>
                    <a:cxn ang="0">
                      <a:pos x="T12" y="T13"/>
                    </a:cxn>
                  </a:cxnLst>
                  <a:rect l="0" t="0" r="r" b="b"/>
                  <a:pathLst>
                    <a:path w="176" h="35">
                      <a:moveTo>
                        <a:pt x="176" y="17"/>
                      </a:moveTo>
                      <a:cubicBezTo>
                        <a:pt x="176" y="27"/>
                        <a:pt x="168" y="35"/>
                        <a:pt x="158" y="35"/>
                      </a:cubicBezTo>
                      <a:cubicBezTo>
                        <a:pt x="18" y="35"/>
                        <a:pt x="18" y="35"/>
                        <a:pt x="18" y="35"/>
                      </a:cubicBezTo>
                      <a:cubicBezTo>
                        <a:pt x="8" y="35"/>
                        <a:pt x="0" y="27"/>
                        <a:pt x="0" y="17"/>
                      </a:cubicBezTo>
                      <a:cubicBezTo>
                        <a:pt x="0" y="8"/>
                        <a:pt x="8" y="0"/>
                        <a:pt x="18" y="0"/>
                      </a:cubicBezTo>
                      <a:cubicBezTo>
                        <a:pt x="158" y="0"/>
                        <a:pt x="158" y="0"/>
                        <a:pt x="158" y="0"/>
                      </a:cubicBezTo>
                      <a:cubicBezTo>
                        <a:pt x="168" y="0"/>
                        <a:pt x="176" y="8"/>
                        <a:pt x="176"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75"/>
                <p:cNvSpPr/>
                <p:nvPr/>
              </p:nvSpPr>
              <p:spPr bwMode="auto">
                <a:xfrm>
                  <a:off x="7546222" y="784417"/>
                  <a:ext cx="650875" cy="119063"/>
                </a:xfrm>
                <a:custGeom>
                  <a:avLst/>
                  <a:gdLst>
                    <a:gd name="T0" fmla="*/ 17 w 173"/>
                    <a:gd name="T1" fmla="*/ 0 h 32"/>
                    <a:gd name="T2" fmla="*/ 156 w 173"/>
                    <a:gd name="T3" fmla="*/ 0 h 32"/>
                    <a:gd name="T4" fmla="*/ 173 w 173"/>
                    <a:gd name="T5" fmla="*/ 16 h 32"/>
                    <a:gd name="T6" fmla="*/ 156 w 173"/>
                    <a:gd name="T7" fmla="*/ 32 h 32"/>
                    <a:gd name="T8" fmla="*/ 17 w 173"/>
                    <a:gd name="T9" fmla="*/ 32 h 32"/>
                    <a:gd name="T10" fmla="*/ 0 w 173"/>
                    <a:gd name="T11" fmla="*/ 16 h 32"/>
                    <a:gd name="T12" fmla="*/ 17 w 17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73" h="32">
                      <a:moveTo>
                        <a:pt x="17" y="0"/>
                      </a:moveTo>
                      <a:cubicBezTo>
                        <a:pt x="156" y="0"/>
                        <a:pt x="156" y="0"/>
                        <a:pt x="156" y="0"/>
                      </a:cubicBezTo>
                      <a:cubicBezTo>
                        <a:pt x="166" y="0"/>
                        <a:pt x="173" y="8"/>
                        <a:pt x="173" y="16"/>
                      </a:cubicBezTo>
                      <a:cubicBezTo>
                        <a:pt x="173" y="25"/>
                        <a:pt x="166" y="32"/>
                        <a:pt x="156" y="32"/>
                      </a:cubicBezTo>
                      <a:cubicBezTo>
                        <a:pt x="17" y="32"/>
                        <a:pt x="17" y="32"/>
                        <a:pt x="17" y="32"/>
                      </a:cubicBezTo>
                      <a:cubicBezTo>
                        <a:pt x="8" y="32"/>
                        <a:pt x="0" y="25"/>
                        <a:pt x="0" y="16"/>
                      </a:cubicBezTo>
                      <a:cubicBezTo>
                        <a:pt x="0" y="8"/>
                        <a:pt x="8" y="0"/>
                        <a:pt x="17" y="0"/>
                      </a:cubicBezTo>
                      <a:close/>
                    </a:path>
                  </a:pathLst>
                </a:custGeom>
                <a:solidFill>
                  <a:srgbClr val="E8E7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76"/>
                <p:cNvSpPr/>
                <p:nvPr/>
              </p:nvSpPr>
              <p:spPr bwMode="auto">
                <a:xfrm>
                  <a:off x="7549397" y="792355"/>
                  <a:ext cx="642938" cy="107950"/>
                </a:xfrm>
                <a:custGeom>
                  <a:avLst/>
                  <a:gdLst>
                    <a:gd name="T0" fmla="*/ 16 w 171"/>
                    <a:gd name="T1" fmla="*/ 0 h 29"/>
                    <a:gd name="T2" fmla="*/ 155 w 171"/>
                    <a:gd name="T3" fmla="*/ 0 h 29"/>
                    <a:gd name="T4" fmla="*/ 171 w 171"/>
                    <a:gd name="T5" fmla="*/ 14 h 29"/>
                    <a:gd name="T6" fmla="*/ 155 w 171"/>
                    <a:gd name="T7" fmla="*/ 29 h 29"/>
                    <a:gd name="T8" fmla="*/ 16 w 171"/>
                    <a:gd name="T9" fmla="*/ 29 h 29"/>
                    <a:gd name="T10" fmla="*/ 0 w 171"/>
                    <a:gd name="T11" fmla="*/ 14 h 29"/>
                    <a:gd name="T12" fmla="*/ 16 w 17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71" h="29">
                      <a:moveTo>
                        <a:pt x="16" y="0"/>
                      </a:moveTo>
                      <a:cubicBezTo>
                        <a:pt x="155" y="0"/>
                        <a:pt x="155" y="0"/>
                        <a:pt x="155" y="0"/>
                      </a:cubicBezTo>
                      <a:cubicBezTo>
                        <a:pt x="164" y="0"/>
                        <a:pt x="171" y="6"/>
                        <a:pt x="171" y="14"/>
                      </a:cubicBezTo>
                      <a:cubicBezTo>
                        <a:pt x="171" y="23"/>
                        <a:pt x="164" y="29"/>
                        <a:pt x="155" y="29"/>
                      </a:cubicBezTo>
                      <a:cubicBezTo>
                        <a:pt x="16" y="29"/>
                        <a:pt x="16" y="29"/>
                        <a:pt x="16" y="29"/>
                      </a:cubicBezTo>
                      <a:cubicBezTo>
                        <a:pt x="7" y="29"/>
                        <a:pt x="0" y="23"/>
                        <a:pt x="0" y="14"/>
                      </a:cubicBezTo>
                      <a:cubicBezTo>
                        <a:pt x="0" y="6"/>
                        <a:pt x="7" y="0"/>
                        <a:pt x="16" y="0"/>
                      </a:cubicBezTo>
                      <a:close/>
                    </a:path>
                  </a:pathLst>
                </a:custGeom>
                <a:solidFill>
                  <a:srgbClr val="D0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77"/>
                <p:cNvSpPr/>
                <p:nvPr/>
              </p:nvSpPr>
              <p:spPr bwMode="auto">
                <a:xfrm>
                  <a:off x="7552572" y="795530"/>
                  <a:ext cx="633413" cy="101600"/>
                </a:xfrm>
                <a:custGeom>
                  <a:avLst/>
                  <a:gdLst>
                    <a:gd name="T0" fmla="*/ 15 w 168"/>
                    <a:gd name="T1" fmla="*/ 0 h 27"/>
                    <a:gd name="T2" fmla="*/ 154 w 168"/>
                    <a:gd name="T3" fmla="*/ 0 h 27"/>
                    <a:gd name="T4" fmla="*/ 168 w 168"/>
                    <a:gd name="T5" fmla="*/ 13 h 27"/>
                    <a:gd name="T6" fmla="*/ 154 w 168"/>
                    <a:gd name="T7" fmla="*/ 27 h 27"/>
                    <a:gd name="T8" fmla="*/ 15 w 168"/>
                    <a:gd name="T9" fmla="*/ 27 h 27"/>
                    <a:gd name="T10" fmla="*/ 0 w 168"/>
                    <a:gd name="T11" fmla="*/ 13 h 27"/>
                    <a:gd name="T12" fmla="*/ 15 w 168"/>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68" h="27">
                      <a:moveTo>
                        <a:pt x="15" y="0"/>
                      </a:moveTo>
                      <a:cubicBezTo>
                        <a:pt x="154" y="0"/>
                        <a:pt x="154" y="0"/>
                        <a:pt x="154" y="0"/>
                      </a:cubicBezTo>
                      <a:cubicBezTo>
                        <a:pt x="162" y="0"/>
                        <a:pt x="168" y="6"/>
                        <a:pt x="168" y="13"/>
                      </a:cubicBezTo>
                      <a:cubicBezTo>
                        <a:pt x="168" y="21"/>
                        <a:pt x="162" y="27"/>
                        <a:pt x="154" y="27"/>
                      </a:cubicBezTo>
                      <a:cubicBezTo>
                        <a:pt x="15" y="27"/>
                        <a:pt x="15" y="27"/>
                        <a:pt x="15" y="27"/>
                      </a:cubicBezTo>
                      <a:cubicBezTo>
                        <a:pt x="7" y="27"/>
                        <a:pt x="0" y="21"/>
                        <a:pt x="0" y="13"/>
                      </a:cubicBezTo>
                      <a:cubicBezTo>
                        <a:pt x="0" y="6"/>
                        <a:pt x="7" y="0"/>
                        <a:pt x="15" y="0"/>
                      </a:cubicBezTo>
                      <a:close/>
                    </a:path>
                  </a:pathLst>
                </a:custGeom>
                <a:solidFill>
                  <a:srgbClr val="B9B5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78"/>
                <p:cNvSpPr/>
                <p:nvPr/>
              </p:nvSpPr>
              <p:spPr bwMode="auto">
                <a:xfrm>
                  <a:off x="7557335" y="798705"/>
                  <a:ext cx="623888" cy="90488"/>
                </a:xfrm>
                <a:custGeom>
                  <a:avLst/>
                  <a:gdLst>
                    <a:gd name="T0" fmla="*/ 13 w 166"/>
                    <a:gd name="T1" fmla="*/ 0 h 24"/>
                    <a:gd name="T2" fmla="*/ 153 w 166"/>
                    <a:gd name="T3" fmla="*/ 0 h 24"/>
                    <a:gd name="T4" fmla="*/ 166 w 166"/>
                    <a:gd name="T5" fmla="*/ 12 h 24"/>
                    <a:gd name="T6" fmla="*/ 153 w 166"/>
                    <a:gd name="T7" fmla="*/ 24 h 24"/>
                    <a:gd name="T8" fmla="*/ 13 w 166"/>
                    <a:gd name="T9" fmla="*/ 24 h 24"/>
                    <a:gd name="T10" fmla="*/ 0 w 166"/>
                    <a:gd name="T11" fmla="*/ 12 h 24"/>
                    <a:gd name="T12" fmla="*/ 13 w 16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6" h="24">
                      <a:moveTo>
                        <a:pt x="13" y="0"/>
                      </a:moveTo>
                      <a:cubicBezTo>
                        <a:pt x="153" y="0"/>
                        <a:pt x="153" y="0"/>
                        <a:pt x="153" y="0"/>
                      </a:cubicBezTo>
                      <a:cubicBezTo>
                        <a:pt x="160" y="0"/>
                        <a:pt x="166" y="6"/>
                        <a:pt x="166" y="12"/>
                      </a:cubicBezTo>
                      <a:cubicBezTo>
                        <a:pt x="166" y="19"/>
                        <a:pt x="160" y="24"/>
                        <a:pt x="153" y="24"/>
                      </a:cubicBezTo>
                      <a:cubicBezTo>
                        <a:pt x="13" y="24"/>
                        <a:pt x="13" y="24"/>
                        <a:pt x="13" y="24"/>
                      </a:cubicBezTo>
                      <a:cubicBezTo>
                        <a:pt x="6" y="24"/>
                        <a:pt x="0" y="19"/>
                        <a:pt x="0" y="12"/>
                      </a:cubicBezTo>
                      <a:cubicBezTo>
                        <a:pt x="0" y="6"/>
                        <a:pt x="6" y="0"/>
                        <a:pt x="13" y="0"/>
                      </a:cubicBezTo>
                      <a:close/>
                    </a:path>
                  </a:pathLst>
                </a:custGeom>
                <a:solidFill>
                  <a:srgbClr val="A49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79"/>
                <p:cNvSpPr/>
                <p:nvPr/>
              </p:nvSpPr>
              <p:spPr bwMode="auto">
                <a:xfrm>
                  <a:off x="7560510" y="806642"/>
                  <a:ext cx="612775" cy="79375"/>
                </a:xfrm>
                <a:custGeom>
                  <a:avLst/>
                  <a:gdLst>
                    <a:gd name="T0" fmla="*/ 12 w 163"/>
                    <a:gd name="T1" fmla="*/ 0 h 21"/>
                    <a:gd name="T2" fmla="*/ 151 w 163"/>
                    <a:gd name="T3" fmla="*/ 0 h 21"/>
                    <a:gd name="T4" fmla="*/ 163 w 163"/>
                    <a:gd name="T5" fmla="*/ 10 h 21"/>
                    <a:gd name="T6" fmla="*/ 151 w 163"/>
                    <a:gd name="T7" fmla="*/ 21 h 21"/>
                    <a:gd name="T8" fmla="*/ 12 w 163"/>
                    <a:gd name="T9" fmla="*/ 21 h 21"/>
                    <a:gd name="T10" fmla="*/ 0 w 163"/>
                    <a:gd name="T11" fmla="*/ 10 h 21"/>
                    <a:gd name="T12" fmla="*/ 12 w 163"/>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63" h="21">
                      <a:moveTo>
                        <a:pt x="12" y="0"/>
                      </a:moveTo>
                      <a:cubicBezTo>
                        <a:pt x="151" y="0"/>
                        <a:pt x="151" y="0"/>
                        <a:pt x="151" y="0"/>
                      </a:cubicBezTo>
                      <a:cubicBezTo>
                        <a:pt x="158" y="0"/>
                        <a:pt x="163" y="5"/>
                        <a:pt x="163" y="10"/>
                      </a:cubicBezTo>
                      <a:cubicBezTo>
                        <a:pt x="163" y="16"/>
                        <a:pt x="158" y="21"/>
                        <a:pt x="151" y="21"/>
                      </a:cubicBezTo>
                      <a:cubicBezTo>
                        <a:pt x="12" y="21"/>
                        <a:pt x="12" y="21"/>
                        <a:pt x="12" y="21"/>
                      </a:cubicBezTo>
                      <a:cubicBezTo>
                        <a:pt x="6" y="21"/>
                        <a:pt x="0" y="16"/>
                        <a:pt x="0" y="10"/>
                      </a:cubicBezTo>
                      <a:cubicBezTo>
                        <a:pt x="0" y="5"/>
                        <a:pt x="6" y="0"/>
                        <a:pt x="12" y="0"/>
                      </a:cubicBezTo>
                      <a:close/>
                    </a:path>
                  </a:pathLst>
                </a:custGeom>
                <a:solidFill>
                  <a:srgbClr val="8F8A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80"/>
                <p:cNvSpPr/>
                <p:nvPr/>
              </p:nvSpPr>
              <p:spPr bwMode="auto">
                <a:xfrm>
                  <a:off x="7568447" y="809817"/>
                  <a:ext cx="601663" cy="71438"/>
                </a:xfrm>
                <a:custGeom>
                  <a:avLst/>
                  <a:gdLst>
                    <a:gd name="T0" fmla="*/ 10 w 160"/>
                    <a:gd name="T1" fmla="*/ 0 h 19"/>
                    <a:gd name="T2" fmla="*/ 149 w 160"/>
                    <a:gd name="T3" fmla="*/ 0 h 19"/>
                    <a:gd name="T4" fmla="*/ 160 w 160"/>
                    <a:gd name="T5" fmla="*/ 9 h 19"/>
                    <a:gd name="T6" fmla="*/ 149 w 160"/>
                    <a:gd name="T7" fmla="*/ 19 h 19"/>
                    <a:gd name="T8" fmla="*/ 10 w 160"/>
                    <a:gd name="T9" fmla="*/ 19 h 19"/>
                    <a:gd name="T10" fmla="*/ 0 w 160"/>
                    <a:gd name="T11" fmla="*/ 9 h 19"/>
                    <a:gd name="T12" fmla="*/ 10 w 16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60" h="19">
                      <a:moveTo>
                        <a:pt x="10" y="0"/>
                      </a:moveTo>
                      <a:cubicBezTo>
                        <a:pt x="149" y="0"/>
                        <a:pt x="149" y="0"/>
                        <a:pt x="149" y="0"/>
                      </a:cubicBezTo>
                      <a:cubicBezTo>
                        <a:pt x="155" y="0"/>
                        <a:pt x="160" y="4"/>
                        <a:pt x="160" y="9"/>
                      </a:cubicBezTo>
                      <a:cubicBezTo>
                        <a:pt x="160" y="15"/>
                        <a:pt x="155" y="19"/>
                        <a:pt x="149" y="19"/>
                      </a:cubicBezTo>
                      <a:cubicBezTo>
                        <a:pt x="10" y="19"/>
                        <a:pt x="10" y="19"/>
                        <a:pt x="10" y="19"/>
                      </a:cubicBezTo>
                      <a:cubicBezTo>
                        <a:pt x="4" y="19"/>
                        <a:pt x="0" y="15"/>
                        <a:pt x="0" y="9"/>
                      </a:cubicBezTo>
                      <a:cubicBezTo>
                        <a:pt x="0" y="4"/>
                        <a:pt x="4" y="0"/>
                        <a:pt x="10" y="0"/>
                      </a:cubicBezTo>
                      <a:close/>
                    </a:path>
                  </a:pathLst>
                </a:custGeom>
                <a:solidFill>
                  <a:srgbClr val="7A76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81"/>
                <p:cNvSpPr/>
                <p:nvPr/>
              </p:nvSpPr>
              <p:spPr bwMode="auto">
                <a:xfrm>
                  <a:off x="7571622" y="814580"/>
                  <a:ext cx="590550" cy="60325"/>
                </a:xfrm>
                <a:custGeom>
                  <a:avLst/>
                  <a:gdLst>
                    <a:gd name="T0" fmla="*/ 9 w 157"/>
                    <a:gd name="T1" fmla="*/ 0 h 16"/>
                    <a:gd name="T2" fmla="*/ 148 w 157"/>
                    <a:gd name="T3" fmla="*/ 0 h 16"/>
                    <a:gd name="T4" fmla="*/ 157 w 157"/>
                    <a:gd name="T5" fmla="*/ 8 h 16"/>
                    <a:gd name="T6" fmla="*/ 148 w 157"/>
                    <a:gd name="T7" fmla="*/ 16 h 16"/>
                    <a:gd name="T8" fmla="*/ 9 w 157"/>
                    <a:gd name="T9" fmla="*/ 16 h 16"/>
                    <a:gd name="T10" fmla="*/ 0 w 157"/>
                    <a:gd name="T11" fmla="*/ 8 h 16"/>
                    <a:gd name="T12" fmla="*/ 9 w 15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7" h="16">
                      <a:moveTo>
                        <a:pt x="9" y="0"/>
                      </a:moveTo>
                      <a:cubicBezTo>
                        <a:pt x="148" y="0"/>
                        <a:pt x="148" y="0"/>
                        <a:pt x="148" y="0"/>
                      </a:cubicBezTo>
                      <a:cubicBezTo>
                        <a:pt x="153" y="0"/>
                        <a:pt x="157" y="4"/>
                        <a:pt x="157" y="8"/>
                      </a:cubicBezTo>
                      <a:cubicBezTo>
                        <a:pt x="157" y="13"/>
                        <a:pt x="153" y="16"/>
                        <a:pt x="148" y="16"/>
                      </a:cubicBezTo>
                      <a:cubicBezTo>
                        <a:pt x="9" y="16"/>
                        <a:pt x="9" y="16"/>
                        <a:pt x="9" y="16"/>
                      </a:cubicBezTo>
                      <a:cubicBezTo>
                        <a:pt x="4" y="16"/>
                        <a:pt x="0" y="13"/>
                        <a:pt x="0" y="8"/>
                      </a:cubicBezTo>
                      <a:cubicBezTo>
                        <a:pt x="0" y="4"/>
                        <a:pt x="4" y="0"/>
                        <a:pt x="9" y="0"/>
                      </a:cubicBezTo>
                      <a:close/>
                    </a:path>
                  </a:pathLst>
                </a:custGeom>
                <a:solidFill>
                  <a:srgbClr val="6763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82"/>
                <p:cNvSpPr/>
                <p:nvPr/>
              </p:nvSpPr>
              <p:spPr bwMode="auto">
                <a:xfrm>
                  <a:off x="7576385" y="820930"/>
                  <a:ext cx="579438" cy="49213"/>
                </a:xfrm>
                <a:custGeom>
                  <a:avLst/>
                  <a:gdLst>
                    <a:gd name="T0" fmla="*/ 7 w 154"/>
                    <a:gd name="T1" fmla="*/ 0 h 13"/>
                    <a:gd name="T2" fmla="*/ 147 w 154"/>
                    <a:gd name="T3" fmla="*/ 0 h 13"/>
                    <a:gd name="T4" fmla="*/ 154 w 154"/>
                    <a:gd name="T5" fmla="*/ 6 h 13"/>
                    <a:gd name="T6" fmla="*/ 147 w 154"/>
                    <a:gd name="T7" fmla="*/ 13 h 13"/>
                    <a:gd name="T8" fmla="*/ 7 w 154"/>
                    <a:gd name="T9" fmla="*/ 13 h 13"/>
                    <a:gd name="T10" fmla="*/ 0 w 154"/>
                    <a:gd name="T11" fmla="*/ 6 h 13"/>
                    <a:gd name="T12" fmla="*/ 7 w 15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4" h="13">
                      <a:moveTo>
                        <a:pt x="7" y="0"/>
                      </a:moveTo>
                      <a:cubicBezTo>
                        <a:pt x="147" y="0"/>
                        <a:pt x="147" y="0"/>
                        <a:pt x="147" y="0"/>
                      </a:cubicBezTo>
                      <a:cubicBezTo>
                        <a:pt x="151" y="0"/>
                        <a:pt x="154" y="3"/>
                        <a:pt x="154" y="6"/>
                      </a:cubicBezTo>
                      <a:cubicBezTo>
                        <a:pt x="154" y="10"/>
                        <a:pt x="151" y="13"/>
                        <a:pt x="147" y="13"/>
                      </a:cubicBezTo>
                      <a:cubicBezTo>
                        <a:pt x="7" y="13"/>
                        <a:pt x="7" y="13"/>
                        <a:pt x="7" y="13"/>
                      </a:cubicBezTo>
                      <a:cubicBezTo>
                        <a:pt x="3" y="13"/>
                        <a:pt x="0" y="10"/>
                        <a:pt x="0" y="6"/>
                      </a:cubicBezTo>
                      <a:cubicBezTo>
                        <a:pt x="0" y="3"/>
                        <a:pt x="3" y="0"/>
                        <a:pt x="7" y="0"/>
                      </a:cubicBezTo>
                      <a:close/>
                    </a:path>
                  </a:pathLst>
                </a:custGeom>
                <a:solidFill>
                  <a:srgbClr val="5553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83"/>
                <p:cNvSpPr/>
                <p:nvPr/>
              </p:nvSpPr>
              <p:spPr bwMode="auto">
                <a:xfrm>
                  <a:off x="7579560" y="825692"/>
                  <a:ext cx="571500" cy="41275"/>
                </a:xfrm>
                <a:custGeom>
                  <a:avLst/>
                  <a:gdLst>
                    <a:gd name="T0" fmla="*/ 6 w 152"/>
                    <a:gd name="T1" fmla="*/ 11 h 11"/>
                    <a:gd name="T2" fmla="*/ 0 w 152"/>
                    <a:gd name="T3" fmla="*/ 5 h 11"/>
                    <a:gd name="T4" fmla="*/ 6 w 152"/>
                    <a:gd name="T5" fmla="*/ 0 h 11"/>
                    <a:gd name="T6" fmla="*/ 146 w 152"/>
                    <a:gd name="T7" fmla="*/ 0 h 11"/>
                    <a:gd name="T8" fmla="*/ 152 w 152"/>
                    <a:gd name="T9" fmla="*/ 5 h 11"/>
                    <a:gd name="T10" fmla="*/ 146 w 152"/>
                    <a:gd name="T11" fmla="*/ 11 h 11"/>
                    <a:gd name="T12" fmla="*/ 6 w 15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52" h="11">
                      <a:moveTo>
                        <a:pt x="6" y="11"/>
                      </a:moveTo>
                      <a:cubicBezTo>
                        <a:pt x="3" y="11"/>
                        <a:pt x="0" y="8"/>
                        <a:pt x="0" y="5"/>
                      </a:cubicBezTo>
                      <a:cubicBezTo>
                        <a:pt x="0" y="3"/>
                        <a:pt x="3" y="0"/>
                        <a:pt x="6" y="0"/>
                      </a:cubicBezTo>
                      <a:cubicBezTo>
                        <a:pt x="146" y="0"/>
                        <a:pt x="146" y="0"/>
                        <a:pt x="146" y="0"/>
                      </a:cubicBezTo>
                      <a:cubicBezTo>
                        <a:pt x="149" y="0"/>
                        <a:pt x="152" y="3"/>
                        <a:pt x="152" y="5"/>
                      </a:cubicBezTo>
                      <a:cubicBezTo>
                        <a:pt x="152" y="8"/>
                        <a:pt x="149" y="11"/>
                        <a:pt x="146" y="11"/>
                      </a:cubicBezTo>
                      <a:lnTo>
                        <a:pt x="6" y="11"/>
                      </a:lnTo>
                      <a:close/>
                    </a:path>
                  </a:pathLst>
                </a:custGeom>
                <a:solidFill>
                  <a:srgbClr val="4344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456" name="图片 455"/>
                <p:cNvPicPr>
                  <a:picLocks noChangeAspect="1" noChangeArrowheads="1"/>
                </p:cNvPicPr>
                <p:nvPr/>
              </p:nvPicPr>
              <p:blipFill>
                <a:blip r:embed="rId1" cstate="screen"/>
                <a:srcRect/>
                <a:stretch>
                  <a:fillRect/>
                </a:stretch>
              </p:blipFill>
              <p:spPr bwMode="auto">
                <a:xfrm>
                  <a:off x="7600497" y="6248325"/>
                  <a:ext cx="415665" cy="416876"/>
                </a:xfrm>
                <a:custGeom>
                  <a:avLst/>
                  <a:gdLst>
                    <a:gd name="connsiteX0" fmla="*/ 208438 w 415665"/>
                    <a:gd name="connsiteY0" fmla="*/ 0 h 416876"/>
                    <a:gd name="connsiteX1" fmla="*/ 412642 w 415665"/>
                    <a:gd name="connsiteY1" fmla="*/ 166431 h 416876"/>
                    <a:gd name="connsiteX2" fmla="*/ 415665 w 415665"/>
                    <a:gd name="connsiteY2" fmla="*/ 196425 h 416876"/>
                    <a:gd name="connsiteX3" fmla="*/ 415665 w 415665"/>
                    <a:gd name="connsiteY3" fmla="*/ 220451 h 416876"/>
                    <a:gd name="connsiteX4" fmla="*/ 412642 w 415665"/>
                    <a:gd name="connsiteY4" fmla="*/ 250446 h 416876"/>
                    <a:gd name="connsiteX5" fmla="*/ 208438 w 415665"/>
                    <a:gd name="connsiteY5" fmla="*/ 416876 h 416876"/>
                    <a:gd name="connsiteX6" fmla="*/ 0 w 415665"/>
                    <a:gd name="connsiteY6" fmla="*/ 208438 h 416876"/>
                    <a:gd name="connsiteX7" fmla="*/ 208438 w 415665"/>
                    <a:gd name="connsiteY7" fmla="*/ 0 h 41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65" h="416876">
                      <a:moveTo>
                        <a:pt x="208438" y="0"/>
                      </a:moveTo>
                      <a:cubicBezTo>
                        <a:pt x="309166" y="0"/>
                        <a:pt x="393205" y="71449"/>
                        <a:pt x="412642" y="166431"/>
                      </a:cubicBezTo>
                      <a:lnTo>
                        <a:pt x="415665" y="196425"/>
                      </a:lnTo>
                      <a:lnTo>
                        <a:pt x="415665" y="220451"/>
                      </a:lnTo>
                      <a:lnTo>
                        <a:pt x="412642" y="250446"/>
                      </a:lnTo>
                      <a:cubicBezTo>
                        <a:pt x="393205" y="345427"/>
                        <a:pt x="309166" y="416876"/>
                        <a:pt x="208438" y="416876"/>
                      </a:cubicBezTo>
                      <a:cubicBezTo>
                        <a:pt x="93321" y="416876"/>
                        <a:pt x="0" y="323555"/>
                        <a:pt x="0" y="208438"/>
                      </a:cubicBezTo>
                      <a:cubicBezTo>
                        <a:pt x="0" y="93321"/>
                        <a:pt x="93321" y="0"/>
                        <a:pt x="208438" y="0"/>
                      </a:cubicBezTo>
                      <a:close/>
                    </a:path>
                  </a:pathLst>
                </a:custGeom>
                <a:solidFill>
                  <a:schemeClr val="tx1"/>
                </a:solidFill>
                <a:ln>
                  <a:noFill/>
                </a:ln>
              </p:spPr>
            </p:pic>
          </p:grpSp>
        </p:grpSp>
      </p:grpSp>
      <p:pic>
        <p:nvPicPr>
          <p:cNvPr id="17410" name="图片 5" descr="IMG20180928085546.jpg"/>
          <p:cNvPicPr>
            <a:picLocks noChangeAspect="1"/>
          </p:cNvPicPr>
          <p:nvPr/>
        </p:nvPicPr>
        <p:blipFill>
          <a:blip r:embed="rId2"/>
          <a:stretch>
            <a:fillRect/>
          </a:stretch>
        </p:blipFill>
        <p:spPr>
          <a:xfrm>
            <a:off x="1066165" y="3138805"/>
            <a:ext cx="2278380" cy="1725295"/>
          </a:xfrm>
          <a:prstGeom prst="rect">
            <a:avLst/>
          </a:prstGeom>
          <a:noFill/>
          <a:ln w="9525">
            <a:noFill/>
          </a:ln>
        </p:spPr>
      </p:pic>
      <p:pic>
        <p:nvPicPr>
          <p:cNvPr id="17411" name="图片 6" descr="IMG20180928085623.jpg"/>
          <p:cNvPicPr>
            <a:picLocks noChangeAspect="1"/>
          </p:cNvPicPr>
          <p:nvPr/>
        </p:nvPicPr>
        <p:blipFill>
          <a:blip r:embed="rId3"/>
          <a:stretch>
            <a:fillRect/>
          </a:stretch>
        </p:blipFill>
        <p:spPr>
          <a:xfrm>
            <a:off x="8917305" y="2122170"/>
            <a:ext cx="2139950" cy="353504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xit" presetSubtype="2" fill="hold" nodeType="clickEffect">
                                  <p:stCondLst>
                                    <p:cond delay="0"/>
                                  </p:stCondLst>
                                  <p:childTnLst>
                                    <p:anim calcmode="lin" valueType="num">
                                      <p:cBhvr additive="base">
                                        <p:cTn id="20" dur="500"/>
                                        <p:tgtEl>
                                          <p:spTgt spid="2"/>
                                        </p:tgtEl>
                                        <p:attrNameLst>
                                          <p:attrName>ppt_x</p:attrName>
                                        </p:attrNameLst>
                                      </p:cBhvr>
                                      <p:tavLst>
                                        <p:tav tm="0">
                                          <p:val>
                                            <p:strVal val="ppt_x"/>
                                          </p:val>
                                        </p:tav>
                                        <p:tav tm="100000">
                                          <p:val>
                                            <p:strVal val="1+ppt_w/2"/>
                                          </p:val>
                                        </p:tav>
                                      </p:tavLst>
                                    </p:anim>
                                    <p:anim calcmode="lin" valueType="num">
                                      <p:cBhvr additive="base">
                                        <p:cTn id="21" dur="500"/>
                                        <p:tgtEl>
                                          <p:spTgt spid="2"/>
                                        </p:tgtEl>
                                        <p:attrNameLst>
                                          <p:attrName>ppt_y</p:attrName>
                                        </p:attrNameLst>
                                      </p:cBhvr>
                                      <p:tavLst>
                                        <p:tav tm="0">
                                          <p:val>
                                            <p:strVal val="ppt_y"/>
                                          </p:val>
                                        </p:tav>
                                        <p:tav tm="100000">
                                          <p:val>
                                            <p:strVal val="ppt_y"/>
                                          </p:val>
                                        </p:tav>
                                      </p:tavLst>
                                    </p:anim>
                                    <p:set>
                                      <p:cBhvr>
                                        <p:cTn id="22" dur="1" fill="hold">
                                          <p:stCondLst>
                                            <p:cond delay="499"/>
                                          </p:stCondLst>
                                        </p:cTn>
                                        <p:tgtEl>
                                          <p:spTgt spid="2"/>
                                        </p:tgtEl>
                                        <p:attrNameLst>
                                          <p:attrName>style.visibility</p:attrName>
                                        </p:attrNameLst>
                                      </p:cBhvr>
                                      <p:to>
                                        <p:strVal val="hidden"/>
                                      </p:to>
                                    </p:set>
                                  </p:childTnLst>
                                </p:cTn>
                              </p:par>
                              <p:par>
                                <p:cTn id="23" presetID="2" presetClass="exit" presetSubtype="2" fill="hold" grpId="1" nodeType="withEffect">
                                  <p:stCondLst>
                                    <p:cond delay="0"/>
                                  </p:stCondLst>
                                  <p:childTnLst>
                                    <p:anim calcmode="lin" valueType="num">
                                      <p:cBhvr additive="base">
                                        <p:cTn id="24" dur="500"/>
                                        <p:tgtEl>
                                          <p:spTgt spid="5"/>
                                        </p:tgtEl>
                                        <p:attrNameLst>
                                          <p:attrName>ppt_x</p:attrName>
                                        </p:attrNameLst>
                                      </p:cBhvr>
                                      <p:tavLst>
                                        <p:tav tm="0">
                                          <p:val>
                                            <p:strVal val="ppt_x"/>
                                          </p:val>
                                        </p:tav>
                                        <p:tav tm="100000">
                                          <p:val>
                                            <p:strVal val="1+ppt_w/2"/>
                                          </p:val>
                                        </p:tav>
                                      </p:tavLst>
                                    </p:anim>
                                    <p:anim calcmode="lin" valueType="num">
                                      <p:cBhvr additive="base">
                                        <p:cTn id="25" dur="500"/>
                                        <p:tgtEl>
                                          <p:spTgt spid="5"/>
                                        </p:tgtEl>
                                        <p:attrNameLst>
                                          <p:attrName>ppt_y</p:attrName>
                                        </p:attrNameLst>
                                      </p:cBhvr>
                                      <p:tavLst>
                                        <p:tav tm="0">
                                          <p:val>
                                            <p:strVal val="ppt_y"/>
                                          </p:val>
                                        </p:tav>
                                        <p:tav tm="100000">
                                          <p:val>
                                            <p:strVal val="ppt_y"/>
                                          </p:val>
                                        </p:tav>
                                      </p:tavLst>
                                    </p:anim>
                                    <p:set>
                                      <p:cBhvr>
                                        <p:cTn id="26" dur="1" fill="hold">
                                          <p:stCondLst>
                                            <p:cond delay="499"/>
                                          </p:stCondLst>
                                        </p:cTn>
                                        <p:tgtEl>
                                          <p:spTgt spid="5"/>
                                        </p:tgtEl>
                                        <p:attrNameLst>
                                          <p:attrName>style.visibility</p:attrName>
                                        </p:attrNameLst>
                                      </p:cBhvr>
                                      <p:to>
                                        <p:strVal val="hidden"/>
                                      </p:to>
                                    </p:set>
                                  </p:childTnLst>
                                </p:cTn>
                              </p:par>
                            </p:childTnLst>
                          </p:cTn>
                        </p:par>
                        <p:par>
                          <p:cTn id="27" fill="hold">
                            <p:stCondLst>
                              <p:cond delay="500"/>
                            </p:stCondLst>
                            <p:childTnLst>
                              <p:par>
                                <p:cTn id="28" presetID="2" presetClass="exit" presetSubtype="2" fill="hold" nodeType="afterEffect">
                                  <p:stCondLst>
                                    <p:cond delay="0"/>
                                  </p:stCondLst>
                                  <p:childTnLst>
                                    <p:anim calcmode="lin" valueType="num">
                                      <p:cBhvr additive="base">
                                        <p:cTn id="29" dur="500"/>
                                        <p:tgtEl>
                                          <p:spTgt spid="7"/>
                                        </p:tgtEl>
                                        <p:attrNameLst>
                                          <p:attrName>ppt_x</p:attrName>
                                        </p:attrNameLst>
                                      </p:cBhvr>
                                      <p:tavLst>
                                        <p:tav tm="0">
                                          <p:val>
                                            <p:strVal val="ppt_x"/>
                                          </p:val>
                                        </p:tav>
                                        <p:tav tm="100000">
                                          <p:val>
                                            <p:strVal val="1+ppt_w/2"/>
                                          </p:val>
                                        </p:tav>
                                      </p:tavLst>
                                    </p:anim>
                                    <p:anim calcmode="lin" valueType="num">
                                      <p:cBhvr additive="base">
                                        <p:cTn id="30" dur="500"/>
                                        <p:tgtEl>
                                          <p:spTgt spid="7"/>
                                        </p:tgtEl>
                                        <p:attrNameLst>
                                          <p:attrName>ppt_y</p:attrName>
                                        </p:attrNameLst>
                                      </p:cBhvr>
                                      <p:tavLst>
                                        <p:tav tm="0">
                                          <p:val>
                                            <p:strVal val="ppt_y"/>
                                          </p:val>
                                        </p:tav>
                                        <p:tav tm="100000">
                                          <p:val>
                                            <p:strVal val="ppt_y"/>
                                          </p:val>
                                        </p:tav>
                                      </p:tavLst>
                                    </p:anim>
                                    <p:set>
                                      <p:cBhvr>
                                        <p:cTn id="3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4472940" cy="521970"/>
          </a:xfrm>
          <a:prstGeom prst="rect">
            <a:avLst/>
          </a:prstGeom>
          <a:noFill/>
        </p:spPr>
        <p:txBody>
          <a:bodyPr wrap="none" rtlCol="0">
            <a:spAutoFit/>
          </a:bodyPr>
          <a:lstStyle/>
          <a:p>
            <a:pPr algn="l"/>
            <a:r>
              <a:rPr lang="zh-CN" altLang="en-US" sz="2800" b="1" dirty="0">
                <a:latin typeface="方正正中黑简体" panose="02000000000000000000" pitchFamily="2" charset="-122"/>
                <a:ea typeface="方正正中黑简体" panose="02000000000000000000" pitchFamily="2" charset="-122"/>
              </a:rPr>
              <a:t>团结坝社区治理的经验启示</a:t>
            </a:r>
            <a:endParaRPr lang="zh-CN" altLang="en-US" sz="2800" b="1" dirty="0">
              <a:latin typeface="方正正中黑简体" panose="02000000000000000000" pitchFamily="2" charset="-122"/>
              <a:ea typeface="方正正中黑简体" panose="02000000000000000000" pitchFamily="2" charset="-122"/>
            </a:endParaRPr>
          </a:p>
        </p:txBody>
      </p:sp>
      <p:grpSp>
        <p:nvGrpSpPr>
          <p:cNvPr id="7" name="组合 6"/>
          <p:cNvGrpSpPr/>
          <p:nvPr/>
        </p:nvGrpSpPr>
        <p:grpSpPr>
          <a:xfrm>
            <a:off x="2100727" y="1753057"/>
            <a:ext cx="8165809" cy="674406"/>
            <a:chOff x="2100727" y="1753057"/>
            <a:chExt cx="8165809" cy="674406"/>
          </a:xfrm>
        </p:grpSpPr>
        <p:grpSp>
          <p:nvGrpSpPr>
            <p:cNvPr id="8" name="Group 4"/>
            <p:cNvGrpSpPr>
              <a:grpSpLocks noChangeAspect="1"/>
            </p:cNvGrpSpPr>
            <p:nvPr/>
          </p:nvGrpSpPr>
          <p:grpSpPr bwMode="auto">
            <a:xfrm>
              <a:off x="2100727" y="1753057"/>
              <a:ext cx="634516" cy="566108"/>
              <a:chOff x="3520" y="1874"/>
              <a:chExt cx="640" cy="571"/>
            </a:xfrm>
          </p:grpSpPr>
          <p:sp>
            <p:nvSpPr>
              <p:cNvPr id="13" name="Freeform 8"/>
              <p:cNvSpPr/>
              <p:nvPr/>
            </p:nvSpPr>
            <p:spPr bwMode="auto">
              <a:xfrm>
                <a:off x="3705" y="1874"/>
                <a:ext cx="270" cy="98"/>
              </a:xfrm>
              <a:custGeom>
                <a:avLst/>
                <a:gdLst>
                  <a:gd name="T0" fmla="*/ 24 w 113"/>
                  <a:gd name="T1" fmla="*/ 41 h 41"/>
                  <a:gd name="T2" fmla="*/ 41 w 113"/>
                  <a:gd name="T3" fmla="*/ 21 h 41"/>
                  <a:gd name="T4" fmla="*/ 44 w 113"/>
                  <a:gd name="T5" fmla="*/ 20 h 41"/>
                  <a:gd name="T6" fmla="*/ 57 w 113"/>
                  <a:gd name="T7" fmla="*/ 18 h 41"/>
                  <a:gd name="T8" fmla="*/ 89 w 113"/>
                  <a:gd name="T9" fmla="*/ 41 h 41"/>
                  <a:gd name="T10" fmla="*/ 113 w 113"/>
                  <a:gd name="T11" fmla="*/ 41 h 41"/>
                  <a:gd name="T12" fmla="*/ 57 w 113"/>
                  <a:gd name="T13" fmla="*/ 0 h 41"/>
                  <a:gd name="T14" fmla="*/ 0 w 113"/>
                  <a:gd name="T15" fmla="*/ 41 h 41"/>
                  <a:gd name="T16" fmla="*/ 24 w 113"/>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41">
                    <a:moveTo>
                      <a:pt x="24" y="41"/>
                    </a:moveTo>
                    <a:cubicBezTo>
                      <a:pt x="25" y="32"/>
                      <a:pt x="32" y="25"/>
                      <a:pt x="41" y="21"/>
                    </a:cubicBezTo>
                    <a:cubicBezTo>
                      <a:pt x="42" y="21"/>
                      <a:pt x="43" y="21"/>
                      <a:pt x="44" y="20"/>
                    </a:cubicBezTo>
                    <a:cubicBezTo>
                      <a:pt x="48" y="19"/>
                      <a:pt x="52" y="18"/>
                      <a:pt x="57" y="18"/>
                    </a:cubicBezTo>
                    <a:cubicBezTo>
                      <a:pt x="73" y="18"/>
                      <a:pt x="87" y="28"/>
                      <a:pt x="89" y="41"/>
                    </a:cubicBezTo>
                    <a:cubicBezTo>
                      <a:pt x="113" y="41"/>
                      <a:pt x="113" y="41"/>
                      <a:pt x="113" y="41"/>
                    </a:cubicBezTo>
                    <a:cubicBezTo>
                      <a:pt x="110" y="18"/>
                      <a:pt x="86" y="0"/>
                      <a:pt x="57" y="0"/>
                    </a:cubicBezTo>
                    <a:cubicBezTo>
                      <a:pt x="27" y="0"/>
                      <a:pt x="3" y="18"/>
                      <a:pt x="0" y="41"/>
                    </a:cubicBezTo>
                    <a:lnTo>
                      <a:pt x="24" y="41"/>
                    </a:lnTo>
                    <a:close/>
                  </a:path>
                </a:pathLst>
              </a:custGeom>
              <a:solidFill>
                <a:srgbClr val="1E4A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3520" y="1989"/>
                <a:ext cx="640" cy="456"/>
              </a:xfrm>
              <a:custGeom>
                <a:avLst/>
                <a:gdLst>
                  <a:gd name="T0" fmla="*/ 269 w 269"/>
                  <a:gd name="T1" fmla="*/ 169 h 192"/>
                  <a:gd name="T2" fmla="*/ 247 w 269"/>
                  <a:gd name="T3" fmla="*/ 192 h 192"/>
                  <a:gd name="T4" fmla="*/ 22 w 269"/>
                  <a:gd name="T5" fmla="*/ 192 h 192"/>
                  <a:gd name="T6" fmla="*/ 0 w 269"/>
                  <a:gd name="T7" fmla="*/ 169 h 192"/>
                  <a:gd name="T8" fmla="*/ 0 w 269"/>
                  <a:gd name="T9" fmla="*/ 22 h 192"/>
                  <a:gd name="T10" fmla="*/ 22 w 269"/>
                  <a:gd name="T11" fmla="*/ 0 h 192"/>
                  <a:gd name="T12" fmla="*/ 247 w 269"/>
                  <a:gd name="T13" fmla="*/ 0 h 192"/>
                  <a:gd name="T14" fmla="*/ 269 w 269"/>
                  <a:gd name="T15" fmla="*/ 22 h 192"/>
                  <a:gd name="T16" fmla="*/ 269 w 269"/>
                  <a:gd name="T17" fmla="*/ 16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192">
                    <a:moveTo>
                      <a:pt x="269" y="169"/>
                    </a:moveTo>
                    <a:cubicBezTo>
                      <a:pt x="269" y="182"/>
                      <a:pt x="259" y="192"/>
                      <a:pt x="247" y="192"/>
                    </a:cubicBezTo>
                    <a:cubicBezTo>
                      <a:pt x="22" y="192"/>
                      <a:pt x="22" y="192"/>
                      <a:pt x="22" y="192"/>
                    </a:cubicBezTo>
                    <a:cubicBezTo>
                      <a:pt x="10" y="192"/>
                      <a:pt x="0" y="182"/>
                      <a:pt x="0" y="169"/>
                    </a:cubicBezTo>
                    <a:cubicBezTo>
                      <a:pt x="0" y="22"/>
                      <a:pt x="0" y="22"/>
                      <a:pt x="0" y="22"/>
                    </a:cubicBezTo>
                    <a:cubicBezTo>
                      <a:pt x="0" y="10"/>
                      <a:pt x="10" y="0"/>
                      <a:pt x="22" y="0"/>
                    </a:cubicBezTo>
                    <a:cubicBezTo>
                      <a:pt x="247" y="0"/>
                      <a:pt x="247" y="0"/>
                      <a:pt x="247" y="0"/>
                    </a:cubicBezTo>
                    <a:cubicBezTo>
                      <a:pt x="259" y="0"/>
                      <a:pt x="269" y="10"/>
                      <a:pt x="269" y="22"/>
                    </a:cubicBezTo>
                    <a:lnTo>
                      <a:pt x="269" y="169"/>
                    </a:lnTo>
                    <a:close/>
                  </a:path>
                </a:pathLst>
              </a:custGeom>
              <a:solidFill>
                <a:srgbClr val="016C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3520" y="1962"/>
                <a:ext cx="640" cy="246"/>
              </a:xfrm>
              <a:custGeom>
                <a:avLst/>
                <a:gdLst>
                  <a:gd name="T0" fmla="*/ 247 w 269"/>
                  <a:gd name="T1" fmla="*/ 0 h 103"/>
                  <a:gd name="T2" fmla="*/ 22 w 269"/>
                  <a:gd name="T3" fmla="*/ 0 h 103"/>
                  <a:gd name="T4" fmla="*/ 0 w 269"/>
                  <a:gd name="T5" fmla="*/ 22 h 103"/>
                  <a:gd name="T6" fmla="*/ 0 w 269"/>
                  <a:gd name="T7" fmla="*/ 83 h 103"/>
                  <a:gd name="T8" fmla="*/ 116 w 269"/>
                  <a:gd name="T9" fmla="*/ 103 h 103"/>
                  <a:gd name="T10" fmla="*/ 151 w 269"/>
                  <a:gd name="T11" fmla="*/ 103 h 103"/>
                  <a:gd name="T12" fmla="*/ 269 w 269"/>
                  <a:gd name="T13" fmla="*/ 83 h 103"/>
                  <a:gd name="T14" fmla="*/ 269 w 269"/>
                  <a:gd name="T15" fmla="*/ 22 h 103"/>
                  <a:gd name="T16" fmla="*/ 247 w 269"/>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103">
                    <a:moveTo>
                      <a:pt x="247" y="0"/>
                    </a:moveTo>
                    <a:cubicBezTo>
                      <a:pt x="22" y="0"/>
                      <a:pt x="22" y="0"/>
                      <a:pt x="22" y="0"/>
                    </a:cubicBezTo>
                    <a:cubicBezTo>
                      <a:pt x="10" y="0"/>
                      <a:pt x="0" y="10"/>
                      <a:pt x="0" y="22"/>
                    </a:cubicBezTo>
                    <a:cubicBezTo>
                      <a:pt x="0" y="83"/>
                      <a:pt x="0" y="83"/>
                      <a:pt x="0" y="83"/>
                    </a:cubicBezTo>
                    <a:cubicBezTo>
                      <a:pt x="116" y="103"/>
                      <a:pt x="116" y="103"/>
                      <a:pt x="116" y="103"/>
                    </a:cubicBezTo>
                    <a:cubicBezTo>
                      <a:pt x="151" y="103"/>
                      <a:pt x="151" y="103"/>
                      <a:pt x="151" y="103"/>
                    </a:cubicBezTo>
                    <a:cubicBezTo>
                      <a:pt x="269" y="83"/>
                      <a:pt x="269" y="83"/>
                      <a:pt x="269" y="83"/>
                    </a:cubicBezTo>
                    <a:cubicBezTo>
                      <a:pt x="269" y="22"/>
                      <a:pt x="269" y="22"/>
                      <a:pt x="269" y="22"/>
                    </a:cubicBezTo>
                    <a:cubicBezTo>
                      <a:pt x="269" y="10"/>
                      <a:pt x="259" y="0"/>
                      <a:pt x="247" y="0"/>
                    </a:cubicBezTo>
                    <a:close/>
                  </a:path>
                </a:pathLst>
              </a:custGeom>
              <a:solidFill>
                <a:srgbClr val="2E6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3520" y="2160"/>
                <a:ext cx="640" cy="71"/>
              </a:xfrm>
              <a:custGeom>
                <a:avLst/>
                <a:gdLst>
                  <a:gd name="T0" fmla="*/ 276 w 640"/>
                  <a:gd name="T1" fmla="*/ 48 h 71"/>
                  <a:gd name="T2" fmla="*/ 0 w 640"/>
                  <a:gd name="T3" fmla="*/ 0 h 71"/>
                  <a:gd name="T4" fmla="*/ 0 w 640"/>
                  <a:gd name="T5" fmla="*/ 24 h 71"/>
                  <a:gd name="T6" fmla="*/ 276 w 640"/>
                  <a:gd name="T7" fmla="*/ 71 h 71"/>
                  <a:gd name="T8" fmla="*/ 359 w 640"/>
                  <a:gd name="T9" fmla="*/ 71 h 71"/>
                  <a:gd name="T10" fmla="*/ 640 w 640"/>
                  <a:gd name="T11" fmla="*/ 24 h 71"/>
                  <a:gd name="T12" fmla="*/ 640 w 640"/>
                  <a:gd name="T13" fmla="*/ 0 h 71"/>
                  <a:gd name="T14" fmla="*/ 359 w 640"/>
                  <a:gd name="T15" fmla="*/ 48 h 71"/>
                  <a:gd name="T16" fmla="*/ 276 w 640"/>
                  <a:gd name="T17" fmla="*/ 4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0" h="71">
                    <a:moveTo>
                      <a:pt x="276" y="48"/>
                    </a:moveTo>
                    <a:lnTo>
                      <a:pt x="0" y="0"/>
                    </a:lnTo>
                    <a:lnTo>
                      <a:pt x="0" y="24"/>
                    </a:lnTo>
                    <a:lnTo>
                      <a:pt x="276" y="71"/>
                    </a:lnTo>
                    <a:lnTo>
                      <a:pt x="359" y="71"/>
                    </a:lnTo>
                    <a:lnTo>
                      <a:pt x="640" y="24"/>
                    </a:lnTo>
                    <a:lnTo>
                      <a:pt x="640" y="0"/>
                    </a:lnTo>
                    <a:lnTo>
                      <a:pt x="359" y="48"/>
                    </a:lnTo>
                    <a:lnTo>
                      <a:pt x="276" y="48"/>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3786" y="2167"/>
                <a:ext cx="74" cy="102"/>
              </a:xfrm>
              <a:custGeom>
                <a:avLst/>
                <a:gdLst>
                  <a:gd name="T0" fmla="*/ 16 w 31"/>
                  <a:gd name="T1" fmla="*/ 0 h 43"/>
                  <a:gd name="T2" fmla="*/ 31 w 31"/>
                  <a:gd name="T3" fmla="*/ 9 h 43"/>
                  <a:gd name="T4" fmla="*/ 31 w 31"/>
                  <a:gd name="T5" fmla="*/ 34 h 43"/>
                  <a:gd name="T6" fmla="*/ 16 w 31"/>
                  <a:gd name="T7" fmla="*/ 43 h 43"/>
                  <a:gd name="T8" fmla="*/ 16 w 31"/>
                  <a:gd name="T9" fmla="*/ 43 h 43"/>
                  <a:gd name="T10" fmla="*/ 0 w 31"/>
                  <a:gd name="T11" fmla="*/ 34 h 43"/>
                  <a:gd name="T12" fmla="*/ 0 w 31"/>
                  <a:gd name="T13" fmla="*/ 9 h 43"/>
                  <a:gd name="T14" fmla="*/ 16 w 31"/>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3">
                    <a:moveTo>
                      <a:pt x="16" y="0"/>
                    </a:moveTo>
                    <a:cubicBezTo>
                      <a:pt x="24" y="0"/>
                      <a:pt x="31" y="4"/>
                      <a:pt x="31" y="9"/>
                    </a:cubicBezTo>
                    <a:cubicBezTo>
                      <a:pt x="31" y="34"/>
                      <a:pt x="31" y="34"/>
                      <a:pt x="31" y="34"/>
                    </a:cubicBezTo>
                    <a:cubicBezTo>
                      <a:pt x="31" y="39"/>
                      <a:pt x="24" y="43"/>
                      <a:pt x="16" y="43"/>
                    </a:cubicBezTo>
                    <a:cubicBezTo>
                      <a:pt x="16" y="43"/>
                      <a:pt x="16" y="43"/>
                      <a:pt x="16" y="43"/>
                    </a:cubicBezTo>
                    <a:cubicBezTo>
                      <a:pt x="7" y="43"/>
                      <a:pt x="0" y="39"/>
                      <a:pt x="0" y="34"/>
                    </a:cubicBezTo>
                    <a:cubicBezTo>
                      <a:pt x="0" y="9"/>
                      <a:pt x="0" y="9"/>
                      <a:pt x="0" y="9"/>
                    </a:cubicBezTo>
                    <a:cubicBezTo>
                      <a:pt x="0" y="4"/>
                      <a:pt x="7" y="0"/>
                      <a:pt x="16" y="0"/>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Rectangle 13"/>
              <p:cNvSpPr>
                <a:spLocks noChangeArrowheads="1"/>
              </p:cNvSpPr>
              <p:nvPr/>
            </p:nvSpPr>
            <p:spPr bwMode="auto">
              <a:xfrm>
                <a:off x="3786" y="2227"/>
                <a:ext cx="74" cy="19"/>
              </a:xfrm>
              <a:prstGeom prst="rect">
                <a:avLst/>
              </a:prstGeom>
              <a:solidFill>
                <a:schemeClr val="accent5">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3777" y="2215"/>
                <a:ext cx="95" cy="19"/>
              </a:xfrm>
              <a:custGeom>
                <a:avLst/>
                <a:gdLst>
                  <a:gd name="T0" fmla="*/ 40 w 40"/>
                  <a:gd name="T1" fmla="*/ 4 h 8"/>
                  <a:gd name="T2" fmla="*/ 36 w 40"/>
                  <a:gd name="T3" fmla="*/ 8 h 8"/>
                  <a:gd name="T4" fmla="*/ 3 w 40"/>
                  <a:gd name="T5" fmla="*/ 8 h 8"/>
                  <a:gd name="T6" fmla="*/ 0 w 40"/>
                  <a:gd name="T7" fmla="*/ 4 h 8"/>
                  <a:gd name="T8" fmla="*/ 0 w 40"/>
                  <a:gd name="T9" fmla="*/ 4 h 8"/>
                  <a:gd name="T10" fmla="*/ 3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8" y="8"/>
                      <a:pt x="36" y="8"/>
                    </a:cubicBezTo>
                    <a:cubicBezTo>
                      <a:pt x="3" y="8"/>
                      <a:pt x="3" y="8"/>
                      <a:pt x="3" y="8"/>
                    </a:cubicBezTo>
                    <a:cubicBezTo>
                      <a:pt x="1" y="8"/>
                      <a:pt x="0" y="6"/>
                      <a:pt x="0" y="4"/>
                    </a:cubicBezTo>
                    <a:cubicBezTo>
                      <a:pt x="0" y="4"/>
                      <a:pt x="0" y="4"/>
                      <a:pt x="0" y="4"/>
                    </a:cubicBezTo>
                    <a:cubicBezTo>
                      <a:pt x="0" y="2"/>
                      <a:pt x="1" y="0"/>
                      <a:pt x="3" y="0"/>
                    </a:cubicBezTo>
                    <a:cubicBezTo>
                      <a:pt x="36" y="0"/>
                      <a:pt x="36" y="0"/>
                      <a:pt x="36" y="0"/>
                    </a:cubicBezTo>
                    <a:cubicBezTo>
                      <a:pt x="38" y="0"/>
                      <a:pt x="40" y="2"/>
                      <a:pt x="40" y="4"/>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4023223" y="1766938"/>
              <a:ext cx="519213" cy="660525"/>
              <a:chOff x="3415667" y="1924717"/>
              <a:chExt cx="304363" cy="387200"/>
            </a:xfrm>
          </p:grpSpPr>
          <p:sp>
            <p:nvSpPr>
              <p:cNvPr id="29" name="Freeform 20"/>
              <p:cNvSpPr/>
              <p:nvPr/>
            </p:nvSpPr>
            <p:spPr bwMode="auto">
              <a:xfrm>
                <a:off x="3415667" y="1924717"/>
                <a:ext cx="304363" cy="387200"/>
              </a:xfrm>
              <a:custGeom>
                <a:avLst/>
                <a:gdLst>
                  <a:gd name="T0" fmla="*/ 204 w 204"/>
                  <a:gd name="T1" fmla="*/ 227 h 259"/>
                  <a:gd name="T2" fmla="*/ 173 w 204"/>
                  <a:gd name="T3" fmla="*/ 259 h 259"/>
                  <a:gd name="T4" fmla="*/ 32 w 204"/>
                  <a:gd name="T5" fmla="*/ 259 h 259"/>
                  <a:gd name="T6" fmla="*/ 0 w 204"/>
                  <a:gd name="T7" fmla="*/ 227 h 259"/>
                  <a:gd name="T8" fmla="*/ 0 w 204"/>
                  <a:gd name="T9" fmla="*/ 32 h 259"/>
                  <a:gd name="T10" fmla="*/ 32 w 204"/>
                  <a:gd name="T11" fmla="*/ 0 h 259"/>
                  <a:gd name="T12" fmla="*/ 173 w 204"/>
                  <a:gd name="T13" fmla="*/ 0 h 259"/>
                  <a:gd name="T14" fmla="*/ 204 w 204"/>
                  <a:gd name="T15" fmla="*/ 32 h 259"/>
                  <a:gd name="T16" fmla="*/ 204 w 204"/>
                  <a:gd name="T17" fmla="*/ 22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259">
                    <a:moveTo>
                      <a:pt x="204" y="227"/>
                    </a:moveTo>
                    <a:cubicBezTo>
                      <a:pt x="204" y="245"/>
                      <a:pt x="190" y="259"/>
                      <a:pt x="173" y="259"/>
                    </a:cubicBezTo>
                    <a:cubicBezTo>
                      <a:pt x="32" y="259"/>
                      <a:pt x="32" y="259"/>
                      <a:pt x="32" y="259"/>
                    </a:cubicBezTo>
                    <a:cubicBezTo>
                      <a:pt x="14" y="259"/>
                      <a:pt x="0" y="245"/>
                      <a:pt x="0" y="227"/>
                    </a:cubicBezTo>
                    <a:cubicBezTo>
                      <a:pt x="0" y="32"/>
                      <a:pt x="0" y="32"/>
                      <a:pt x="0" y="32"/>
                    </a:cubicBezTo>
                    <a:cubicBezTo>
                      <a:pt x="0" y="14"/>
                      <a:pt x="14" y="0"/>
                      <a:pt x="32" y="0"/>
                    </a:cubicBezTo>
                    <a:cubicBezTo>
                      <a:pt x="173" y="0"/>
                      <a:pt x="173" y="0"/>
                      <a:pt x="173" y="0"/>
                    </a:cubicBezTo>
                    <a:cubicBezTo>
                      <a:pt x="190" y="0"/>
                      <a:pt x="204" y="14"/>
                      <a:pt x="204" y="32"/>
                    </a:cubicBezTo>
                    <a:lnTo>
                      <a:pt x="204" y="227"/>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21"/>
              <p:cNvSpPr>
                <a:spLocks noChangeArrowheads="1"/>
              </p:cNvSpPr>
              <p:nvPr/>
            </p:nvSpPr>
            <p:spPr bwMode="auto">
              <a:xfrm>
                <a:off x="3451432" y="1965508"/>
                <a:ext cx="232822" cy="306246"/>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Freeform 22"/>
              <p:cNvSpPr/>
              <p:nvPr/>
            </p:nvSpPr>
            <p:spPr bwMode="auto">
              <a:xfrm>
                <a:off x="3502269" y="1965508"/>
                <a:ext cx="146220" cy="34515"/>
              </a:xfrm>
              <a:custGeom>
                <a:avLst/>
                <a:gdLst>
                  <a:gd name="T0" fmla="*/ 31 w 98"/>
                  <a:gd name="T1" fmla="*/ 0 h 23"/>
                  <a:gd name="T2" fmla="*/ 31 w 98"/>
                  <a:gd name="T3" fmla="*/ 0 h 23"/>
                  <a:gd name="T4" fmla="*/ 12 w 98"/>
                  <a:gd name="T5" fmla="*/ 0 h 23"/>
                  <a:gd name="T6" fmla="*/ 0 w 98"/>
                  <a:gd name="T7" fmla="*/ 11 h 23"/>
                  <a:gd name="T8" fmla="*/ 12 w 98"/>
                  <a:gd name="T9" fmla="*/ 23 h 23"/>
                  <a:gd name="T10" fmla="*/ 87 w 98"/>
                  <a:gd name="T11" fmla="*/ 23 h 23"/>
                  <a:gd name="T12" fmla="*/ 98 w 98"/>
                  <a:gd name="T13" fmla="*/ 11 h 23"/>
                  <a:gd name="T14" fmla="*/ 87 w 98"/>
                  <a:gd name="T15" fmla="*/ 0 h 23"/>
                  <a:gd name="T16" fmla="*/ 67 w 98"/>
                  <a:gd name="T17" fmla="*/ 0 h 23"/>
                  <a:gd name="T18" fmla="*/ 67 w 98"/>
                  <a:gd name="T19" fmla="*/ 0 h 23"/>
                  <a:gd name="T20" fmla="*/ 31 w 98"/>
                  <a:gd name="T2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23">
                    <a:moveTo>
                      <a:pt x="31" y="0"/>
                    </a:moveTo>
                    <a:cubicBezTo>
                      <a:pt x="31" y="0"/>
                      <a:pt x="31" y="0"/>
                      <a:pt x="31" y="0"/>
                    </a:cubicBezTo>
                    <a:cubicBezTo>
                      <a:pt x="12" y="0"/>
                      <a:pt x="12" y="0"/>
                      <a:pt x="12" y="0"/>
                    </a:cubicBezTo>
                    <a:cubicBezTo>
                      <a:pt x="5" y="0"/>
                      <a:pt x="0" y="5"/>
                      <a:pt x="0" y="11"/>
                    </a:cubicBezTo>
                    <a:cubicBezTo>
                      <a:pt x="0" y="18"/>
                      <a:pt x="5" y="23"/>
                      <a:pt x="12" y="23"/>
                    </a:cubicBezTo>
                    <a:cubicBezTo>
                      <a:pt x="87" y="23"/>
                      <a:pt x="87" y="23"/>
                      <a:pt x="87" y="23"/>
                    </a:cubicBezTo>
                    <a:cubicBezTo>
                      <a:pt x="93" y="23"/>
                      <a:pt x="98" y="18"/>
                      <a:pt x="98" y="11"/>
                    </a:cubicBezTo>
                    <a:cubicBezTo>
                      <a:pt x="98" y="5"/>
                      <a:pt x="93" y="0"/>
                      <a:pt x="87" y="0"/>
                    </a:cubicBezTo>
                    <a:cubicBezTo>
                      <a:pt x="67" y="0"/>
                      <a:pt x="67" y="0"/>
                      <a:pt x="67" y="0"/>
                    </a:cubicBezTo>
                    <a:cubicBezTo>
                      <a:pt x="67" y="0"/>
                      <a:pt x="67" y="0"/>
                      <a:pt x="67" y="0"/>
                    </a:cubicBezTo>
                    <a:lnTo>
                      <a:pt x="31" y="0"/>
                    </a:lnTo>
                    <a:close/>
                  </a:path>
                </a:pathLst>
              </a:custGeom>
              <a:solidFill>
                <a:srgbClr val="BAA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3"/>
              <p:cNvSpPr/>
              <p:nvPr/>
            </p:nvSpPr>
            <p:spPr bwMode="auto">
              <a:xfrm>
                <a:off x="3602050" y="19655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6646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4"/>
              <p:cNvSpPr/>
              <p:nvPr/>
            </p:nvSpPr>
            <p:spPr bwMode="auto">
              <a:xfrm>
                <a:off x="3548081" y="196550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6646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5"/>
              <p:cNvSpPr/>
              <p:nvPr/>
            </p:nvSpPr>
            <p:spPr bwMode="auto">
              <a:xfrm>
                <a:off x="3548081" y="1941661"/>
                <a:ext cx="53970" cy="23847"/>
              </a:xfrm>
              <a:custGeom>
                <a:avLst/>
                <a:gdLst>
                  <a:gd name="T0" fmla="*/ 36 w 36"/>
                  <a:gd name="T1" fmla="*/ 16 h 16"/>
                  <a:gd name="T2" fmla="*/ 36 w 36"/>
                  <a:gd name="T3" fmla="*/ 15 h 16"/>
                  <a:gd name="T4" fmla="*/ 18 w 36"/>
                  <a:gd name="T5" fmla="*/ 0 h 16"/>
                  <a:gd name="T6" fmla="*/ 0 w 36"/>
                  <a:gd name="T7" fmla="*/ 15 h 16"/>
                  <a:gd name="T8" fmla="*/ 0 w 36"/>
                  <a:gd name="T9" fmla="*/ 16 h 16"/>
                  <a:gd name="T10" fmla="*/ 36 w 36"/>
                  <a:gd name="T11" fmla="*/ 16 h 16"/>
                </a:gdLst>
                <a:ahLst/>
                <a:cxnLst>
                  <a:cxn ang="0">
                    <a:pos x="T0" y="T1"/>
                  </a:cxn>
                  <a:cxn ang="0">
                    <a:pos x="T2" y="T3"/>
                  </a:cxn>
                  <a:cxn ang="0">
                    <a:pos x="T4" y="T5"/>
                  </a:cxn>
                  <a:cxn ang="0">
                    <a:pos x="T6" y="T7"/>
                  </a:cxn>
                  <a:cxn ang="0">
                    <a:pos x="T8" y="T9"/>
                  </a:cxn>
                  <a:cxn ang="0">
                    <a:pos x="T10" y="T11"/>
                  </a:cxn>
                </a:cxnLst>
                <a:rect l="0" t="0" r="r" b="b"/>
                <a:pathLst>
                  <a:path w="36" h="16">
                    <a:moveTo>
                      <a:pt x="36" y="16"/>
                    </a:moveTo>
                    <a:cubicBezTo>
                      <a:pt x="36" y="15"/>
                      <a:pt x="36" y="15"/>
                      <a:pt x="36" y="15"/>
                    </a:cubicBezTo>
                    <a:cubicBezTo>
                      <a:pt x="36" y="7"/>
                      <a:pt x="28" y="0"/>
                      <a:pt x="18" y="0"/>
                    </a:cubicBezTo>
                    <a:cubicBezTo>
                      <a:pt x="8" y="0"/>
                      <a:pt x="0" y="7"/>
                      <a:pt x="0" y="15"/>
                    </a:cubicBezTo>
                    <a:cubicBezTo>
                      <a:pt x="0" y="15"/>
                      <a:pt x="0" y="15"/>
                      <a:pt x="0" y="16"/>
                    </a:cubicBezTo>
                    <a:lnTo>
                      <a:pt x="36" y="16"/>
                    </a:lnTo>
                    <a:close/>
                  </a:path>
                </a:pathLst>
              </a:custGeom>
              <a:solidFill>
                <a:srgbClr val="6646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6"/>
              <p:cNvSpPr/>
              <p:nvPr/>
            </p:nvSpPr>
            <p:spPr bwMode="auto">
              <a:xfrm>
                <a:off x="3506662" y="1993748"/>
                <a:ext cx="1255" cy="31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solidFill>
                <a:srgbClr val="6646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7"/>
              <p:cNvSpPr/>
              <p:nvPr/>
            </p:nvSpPr>
            <p:spPr bwMode="auto">
              <a:xfrm>
                <a:off x="3479677" y="2037049"/>
                <a:ext cx="37653" cy="35771"/>
              </a:xfrm>
              <a:custGeom>
                <a:avLst/>
                <a:gdLst>
                  <a:gd name="T0" fmla="*/ 25 w 25"/>
                  <a:gd name="T1" fmla="*/ 22 h 24"/>
                  <a:gd name="T2" fmla="*/ 22 w 25"/>
                  <a:gd name="T3" fmla="*/ 24 h 24"/>
                  <a:gd name="T4" fmla="*/ 3 w 25"/>
                  <a:gd name="T5" fmla="*/ 24 h 24"/>
                  <a:gd name="T6" fmla="*/ 0 w 25"/>
                  <a:gd name="T7" fmla="*/ 22 h 24"/>
                  <a:gd name="T8" fmla="*/ 0 w 25"/>
                  <a:gd name="T9" fmla="*/ 2 h 24"/>
                  <a:gd name="T10" fmla="*/ 3 w 25"/>
                  <a:gd name="T11" fmla="*/ 0 h 24"/>
                  <a:gd name="T12" fmla="*/ 22 w 25"/>
                  <a:gd name="T13" fmla="*/ 0 h 24"/>
                  <a:gd name="T14" fmla="*/ 25 w 25"/>
                  <a:gd name="T15" fmla="*/ 2 h 24"/>
                  <a:gd name="T16" fmla="*/ 25 w 25"/>
                  <a:gd name="T1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4">
                    <a:moveTo>
                      <a:pt x="25" y="22"/>
                    </a:moveTo>
                    <a:cubicBezTo>
                      <a:pt x="25" y="23"/>
                      <a:pt x="24" y="24"/>
                      <a:pt x="22" y="24"/>
                    </a:cubicBezTo>
                    <a:cubicBezTo>
                      <a:pt x="3" y="24"/>
                      <a:pt x="3" y="24"/>
                      <a:pt x="3" y="24"/>
                    </a:cubicBezTo>
                    <a:cubicBezTo>
                      <a:pt x="1" y="24"/>
                      <a:pt x="0" y="23"/>
                      <a:pt x="0" y="22"/>
                    </a:cubicBezTo>
                    <a:cubicBezTo>
                      <a:pt x="0" y="2"/>
                      <a:pt x="0" y="2"/>
                      <a:pt x="0" y="2"/>
                    </a:cubicBezTo>
                    <a:cubicBezTo>
                      <a:pt x="0" y="1"/>
                      <a:pt x="1" y="0"/>
                      <a:pt x="3" y="0"/>
                    </a:cubicBezTo>
                    <a:cubicBezTo>
                      <a:pt x="22" y="0"/>
                      <a:pt x="22" y="0"/>
                      <a:pt x="22" y="0"/>
                    </a:cubicBezTo>
                    <a:cubicBezTo>
                      <a:pt x="24" y="0"/>
                      <a:pt x="25" y="1"/>
                      <a:pt x="25" y="2"/>
                    </a:cubicBezTo>
                    <a:lnTo>
                      <a:pt x="25" y="22"/>
                    </a:lnTo>
                    <a:close/>
                  </a:path>
                </a:pathLst>
              </a:custGeom>
              <a:solidFill>
                <a:srgbClr val="00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8"/>
              <p:cNvSpPr/>
              <p:nvPr/>
            </p:nvSpPr>
            <p:spPr bwMode="auto">
              <a:xfrm>
                <a:off x="3527371" y="2064034"/>
                <a:ext cx="128648" cy="8786"/>
              </a:xfrm>
              <a:custGeom>
                <a:avLst/>
                <a:gdLst>
                  <a:gd name="T0" fmla="*/ 86 w 86"/>
                  <a:gd name="T1" fmla="*/ 5 h 6"/>
                  <a:gd name="T2" fmla="*/ 85 w 86"/>
                  <a:gd name="T3" fmla="*/ 6 h 6"/>
                  <a:gd name="T4" fmla="*/ 1 w 86"/>
                  <a:gd name="T5" fmla="*/ 6 h 6"/>
                  <a:gd name="T6" fmla="*/ 0 w 86"/>
                  <a:gd name="T7" fmla="*/ 5 h 6"/>
                  <a:gd name="T8" fmla="*/ 0 w 86"/>
                  <a:gd name="T9" fmla="*/ 2 h 6"/>
                  <a:gd name="T10" fmla="*/ 1 w 86"/>
                  <a:gd name="T11" fmla="*/ 0 h 6"/>
                  <a:gd name="T12" fmla="*/ 85 w 86"/>
                  <a:gd name="T13" fmla="*/ 0 h 6"/>
                  <a:gd name="T14" fmla="*/ 86 w 86"/>
                  <a:gd name="T15" fmla="*/ 2 h 6"/>
                  <a:gd name="T16" fmla="*/ 86 w 86"/>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6">
                    <a:moveTo>
                      <a:pt x="86" y="5"/>
                    </a:moveTo>
                    <a:cubicBezTo>
                      <a:pt x="86" y="6"/>
                      <a:pt x="86" y="6"/>
                      <a:pt x="85" y="6"/>
                    </a:cubicBezTo>
                    <a:cubicBezTo>
                      <a:pt x="1" y="6"/>
                      <a:pt x="1" y="6"/>
                      <a:pt x="1" y="6"/>
                    </a:cubicBezTo>
                    <a:cubicBezTo>
                      <a:pt x="0" y="6"/>
                      <a:pt x="0" y="6"/>
                      <a:pt x="0" y="5"/>
                    </a:cubicBezTo>
                    <a:cubicBezTo>
                      <a:pt x="0" y="2"/>
                      <a:pt x="0" y="2"/>
                      <a:pt x="0" y="2"/>
                    </a:cubicBezTo>
                    <a:cubicBezTo>
                      <a:pt x="0" y="1"/>
                      <a:pt x="0" y="0"/>
                      <a:pt x="1" y="0"/>
                    </a:cubicBezTo>
                    <a:cubicBezTo>
                      <a:pt x="85" y="0"/>
                      <a:pt x="85" y="0"/>
                      <a:pt x="85" y="0"/>
                    </a:cubicBezTo>
                    <a:cubicBezTo>
                      <a:pt x="86" y="0"/>
                      <a:pt x="86" y="1"/>
                      <a:pt x="86" y="2"/>
                    </a:cubicBezTo>
                    <a:lnTo>
                      <a:pt x="86" y="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9"/>
              <p:cNvSpPr/>
              <p:nvPr/>
            </p:nvSpPr>
            <p:spPr bwMode="auto">
              <a:xfrm>
                <a:off x="3479677" y="2099804"/>
                <a:ext cx="37653" cy="35771"/>
              </a:xfrm>
              <a:custGeom>
                <a:avLst/>
                <a:gdLst>
                  <a:gd name="T0" fmla="*/ 25 w 25"/>
                  <a:gd name="T1" fmla="*/ 22 h 24"/>
                  <a:gd name="T2" fmla="*/ 22 w 25"/>
                  <a:gd name="T3" fmla="*/ 24 h 24"/>
                  <a:gd name="T4" fmla="*/ 3 w 25"/>
                  <a:gd name="T5" fmla="*/ 24 h 24"/>
                  <a:gd name="T6" fmla="*/ 0 w 25"/>
                  <a:gd name="T7" fmla="*/ 22 h 24"/>
                  <a:gd name="T8" fmla="*/ 0 w 25"/>
                  <a:gd name="T9" fmla="*/ 2 h 24"/>
                  <a:gd name="T10" fmla="*/ 3 w 25"/>
                  <a:gd name="T11" fmla="*/ 0 h 24"/>
                  <a:gd name="T12" fmla="*/ 22 w 25"/>
                  <a:gd name="T13" fmla="*/ 0 h 24"/>
                  <a:gd name="T14" fmla="*/ 25 w 25"/>
                  <a:gd name="T15" fmla="*/ 2 h 24"/>
                  <a:gd name="T16" fmla="*/ 25 w 25"/>
                  <a:gd name="T1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4">
                    <a:moveTo>
                      <a:pt x="25" y="22"/>
                    </a:moveTo>
                    <a:cubicBezTo>
                      <a:pt x="25" y="23"/>
                      <a:pt x="24" y="24"/>
                      <a:pt x="22" y="24"/>
                    </a:cubicBezTo>
                    <a:cubicBezTo>
                      <a:pt x="3" y="24"/>
                      <a:pt x="3" y="24"/>
                      <a:pt x="3" y="24"/>
                    </a:cubicBezTo>
                    <a:cubicBezTo>
                      <a:pt x="1" y="24"/>
                      <a:pt x="0" y="23"/>
                      <a:pt x="0" y="22"/>
                    </a:cubicBezTo>
                    <a:cubicBezTo>
                      <a:pt x="0" y="2"/>
                      <a:pt x="0" y="2"/>
                      <a:pt x="0" y="2"/>
                    </a:cubicBezTo>
                    <a:cubicBezTo>
                      <a:pt x="0" y="1"/>
                      <a:pt x="1" y="0"/>
                      <a:pt x="3" y="0"/>
                    </a:cubicBezTo>
                    <a:cubicBezTo>
                      <a:pt x="22" y="0"/>
                      <a:pt x="22" y="0"/>
                      <a:pt x="22" y="0"/>
                    </a:cubicBezTo>
                    <a:cubicBezTo>
                      <a:pt x="24" y="0"/>
                      <a:pt x="25" y="1"/>
                      <a:pt x="25" y="2"/>
                    </a:cubicBezTo>
                    <a:lnTo>
                      <a:pt x="25" y="22"/>
                    </a:lnTo>
                    <a:close/>
                  </a:path>
                </a:pathLst>
              </a:custGeom>
              <a:solidFill>
                <a:srgbClr val="00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0"/>
              <p:cNvSpPr/>
              <p:nvPr/>
            </p:nvSpPr>
            <p:spPr bwMode="auto">
              <a:xfrm>
                <a:off x="3527371" y="2126789"/>
                <a:ext cx="128648" cy="8786"/>
              </a:xfrm>
              <a:custGeom>
                <a:avLst/>
                <a:gdLst>
                  <a:gd name="T0" fmla="*/ 86 w 86"/>
                  <a:gd name="T1" fmla="*/ 5 h 6"/>
                  <a:gd name="T2" fmla="*/ 85 w 86"/>
                  <a:gd name="T3" fmla="*/ 6 h 6"/>
                  <a:gd name="T4" fmla="*/ 1 w 86"/>
                  <a:gd name="T5" fmla="*/ 6 h 6"/>
                  <a:gd name="T6" fmla="*/ 0 w 86"/>
                  <a:gd name="T7" fmla="*/ 5 h 6"/>
                  <a:gd name="T8" fmla="*/ 0 w 86"/>
                  <a:gd name="T9" fmla="*/ 2 h 6"/>
                  <a:gd name="T10" fmla="*/ 1 w 86"/>
                  <a:gd name="T11" fmla="*/ 0 h 6"/>
                  <a:gd name="T12" fmla="*/ 85 w 86"/>
                  <a:gd name="T13" fmla="*/ 0 h 6"/>
                  <a:gd name="T14" fmla="*/ 86 w 86"/>
                  <a:gd name="T15" fmla="*/ 2 h 6"/>
                  <a:gd name="T16" fmla="*/ 86 w 86"/>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6">
                    <a:moveTo>
                      <a:pt x="86" y="5"/>
                    </a:moveTo>
                    <a:cubicBezTo>
                      <a:pt x="86" y="6"/>
                      <a:pt x="86" y="6"/>
                      <a:pt x="85" y="6"/>
                    </a:cubicBezTo>
                    <a:cubicBezTo>
                      <a:pt x="1" y="6"/>
                      <a:pt x="1" y="6"/>
                      <a:pt x="1" y="6"/>
                    </a:cubicBezTo>
                    <a:cubicBezTo>
                      <a:pt x="0" y="6"/>
                      <a:pt x="0" y="6"/>
                      <a:pt x="0" y="5"/>
                    </a:cubicBezTo>
                    <a:cubicBezTo>
                      <a:pt x="0" y="2"/>
                      <a:pt x="0" y="2"/>
                      <a:pt x="0" y="2"/>
                    </a:cubicBezTo>
                    <a:cubicBezTo>
                      <a:pt x="0" y="1"/>
                      <a:pt x="0" y="0"/>
                      <a:pt x="1" y="0"/>
                    </a:cubicBezTo>
                    <a:cubicBezTo>
                      <a:pt x="85" y="0"/>
                      <a:pt x="85" y="0"/>
                      <a:pt x="85" y="0"/>
                    </a:cubicBezTo>
                    <a:cubicBezTo>
                      <a:pt x="86" y="0"/>
                      <a:pt x="86" y="1"/>
                      <a:pt x="86" y="2"/>
                    </a:cubicBezTo>
                    <a:lnTo>
                      <a:pt x="86" y="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1"/>
              <p:cNvSpPr/>
              <p:nvPr/>
            </p:nvSpPr>
            <p:spPr bwMode="auto">
              <a:xfrm>
                <a:off x="3479677" y="2162559"/>
                <a:ext cx="37653" cy="35771"/>
              </a:xfrm>
              <a:custGeom>
                <a:avLst/>
                <a:gdLst>
                  <a:gd name="T0" fmla="*/ 25 w 25"/>
                  <a:gd name="T1" fmla="*/ 21 h 24"/>
                  <a:gd name="T2" fmla="*/ 22 w 25"/>
                  <a:gd name="T3" fmla="*/ 24 h 24"/>
                  <a:gd name="T4" fmla="*/ 3 w 25"/>
                  <a:gd name="T5" fmla="*/ 24 h 24"/>
                  <a:gd name="T6" fmla="*/ 0 w 25"/>
                  <a:gd name="T7" fmla="*/ 21 h 24"/>
                  <a:gd name="T8" fmla="*/ 0 w 25"/>
                  <a:gd name="T9" fmla="*/ 2 h 24"/>
                  <a:gd name="T10" fmla="*/ 3 w 25"/>
                  <a:gd name="T11" fmla="*/ 0 h 24"/>
                  <a:gd name="T12" fmla="*/ 22 w 25"/>
                  <a:gd name="T13" fmla="*/ 0 h 24"/>
                  <a:gd name="T14" fmla="*/ 25 w 25"/>
                  <a:gd name="T15" fmla="*/ 2 h 24"/>
                  <a:gd name="T16" fmla="*/ 25 w 25"/>
                  <a:gd name="T1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4">
                    <a:moveTo>
                      <a:pt x="25" y="21"/>
                    </a:moveTo>
                    <a:cubicBezTo>
                      <a:pt x="25" y="23"/>
                      <a:pt x="24" y="24"/>
                      <a:pt x="22" y="24"/>
                    </a:cubicBezTo>
                    <a:cubicBezTo>
                      <a:pt x="3" y="24"/>
                      <a:pt x="3" y="24"/>
                      <a:pt x="3" y="24"/>
                    </a:cubicBezTo>
                    <a:cubicBezTo>
                      <a:pt x="1" y="24"/>
                      <a:pt x="0" y="23"/>
                      <a:pt x="0" y="21"/>
                    </a:cubicBezTo>
                    <a:cubicBezTo>
                      <a:pt x="0" y="2"/>
                      <a:pt x="0" y="2"/>
                      <a:pt x="0" y="2"/>
                    </a:cubicBezTo>
                    <a:cubicBezTo>
                      <a:pt x="0" y="1"/>
                      <a:pt x="1" y="0"/>
                      <a:pt x="3" y="0"/>
                    </a:cubicBezTo>
                    <a:cubicBezTo>
                      <a:pt x="22" y="0"/>
                      <a:pt x="22" y="0"/>
                      <a:pt x="22" y="0"/>
                    </a:cubicBezTo>
                    <a:cubicBezTo>
                      <a:pt x="24" y="0"/>
                      <a:pt x="25" y="1"/>
                      <a:pt x="25" y="2"/>
                    </a:cubicBezTo>
                    <a:lnTo>
                      <a:pt x="25" y="21"/>
                    </a:lnTo>
                    <a:close/>
                  </a:path>
                </a:pathLst>
              </a:custGeom>
              <a:solidFill>
                <a:srgbClr val="00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2"/>
              <p:cNvSpPr/>
              <p:nvPr/>
            </p:nvSpPr>
            <p:spPr bwMode="auto">
              <a:xfrm>
                <a:off x="3527371" y="2189544"/>
                <a:ext cx="128648" cy="8786"/>
              </a:xfrm>
              <a:custGeom>
                <a:avLst/>
                <a:gdLst>
                  <a:gd name="T0" fmla="*/ 86 w 86"/>
                  <a:gd name="T1" fmla="*/ 5 h 6"/>
                  <a:gd name="T2" fmla="*/ 85 w 86"/>
                  <a:gd name="T3" fmla="*/ 6 h 6"/>
                  <a:gd name="T4" fmla="*/ 1 w 86"/>
                  <a:gd name="T5" fmla="*/ 6 h 6"/>
                  <a:gd name="T6" fmla="*/ 0 w 86"/>
                  <a:gd name="T7" fmla="*/ 5 h 6"/>
                  <a:gd name="T8" fmla="*/ 0 w 86"/>
                  <a:gd name="T9" fmla="*/ 1 h 6"/>
                  <a:gd name="T10" fmla="*/ 1 w 86"/>
                  <a:gd name="T11" fmla="*/ 0 h 6"/>
                  <a:gd name="T12" fmla="*/ 85 w 86"/>
                  <a:gd name="T13" fmla="*/ 0 h 6"/>
                  <a:gd name="T14" fmla="*/ 86 w 86"/>
                  <a:gd name="T15" fmla="*/ 1 h 6"/>
                  <a:gd name="T16" fmla="*/ 86 w 86"/>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6">
                    <a:moveTo>
                      <a:pt x="86" y="5"/>
                    </a:moveTo>
                    <a:cubicBezTo>
                      <a:pt x="86" y="5"/>
                      <a:pt x="86" y="6"/>
                      <a:pt x="85" y="6"/>
                    </a:cubicBezTo>
                    <a:cubicBezTo>
                      <a:pt x="1" y="6"/>
                      <a:pt x="1" y="6"/>
                      <a:pt x="1" y="6"/>
                    </a:cubicBezTo>
                    <a:cubicBezTo>
                      <a:pt x="0" y="6"/>
                      <a:pt x="0" y="5"/>
                      <a:pt x="0" y="5"/>
                    </a:cubicBezTo>
                    <a:cubicBezTo>
                      <a:pt x="0" y="1"/>
                      <a:pt x="0" y="1"/>
                      <a:pt x="0" y="1"/>
                    </a:cubicBezTo>
                    <a:cubicBezTo>
                      <a:pt x="0" y="1"/>
                      <a:pt x="0" y="0"/>
                      <a:pt x="1" y="0"/>
                    </a:cubicBezTo>
                    <a:cubicBezTo>
                      <a:pt x="85" y="0"/>
                      <a:pt x="85" y="0"/>
                      <a:pt x="85" y="0"/>
                    </a:cubicBezTo>
                    <a:cubicBezTo>
                      <a:pt x="86" y="0"/>
                      <a:pt x="86" y="1"/>
                      <a:pt x="86" y="1"/>
                    </a:cubicBezTo>
                    <a:lnTo>
                      <a:pt x="86" y="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5"/>
              <p:cNvSpPr/>
              <p:nvPr/>
            </p:nvSpPr>
            <p:spPr bwMode="auto">
              <a:xfrm>
                <a:off x="3494739" y="1935385"/>
                <a:ext cx="146220" cy="58362"/>
              </a:xfrm>
              <a:custGeom>
                <a:avLst/>
                <a:gdLst>
                  <a:gd name="T0" fmla="*/ 87 w 98"/>
                  <a:gd name="T1" fmla="*/ 16 h 39"/>
                  <a:gd name="T2" fmla="*/ 67 w 98"/>
                  <a:gd name="T3" fmla="*/ 16 h 39"/>
                  <a:gd name="T4" fmla="*/ 67 w 98"/>
                  <a:gd name="T5" fmla="*/ 15 h 39"/>
                  <a:gd name="T6" fmla="*/ 49 w 98"/>
                  <a:gd name="T7" fmla="*/ 0 h 39"/>
                  <a:gd name="T8" fmla="*/ 31 w 98"/>
                  <a:gd name="T9" fmla="*/ 15 h 39"/>
                  <a:gd name="T10" fmla="*/ 31 w 98"/>
                  <a:gd name="T11" fmla="*/ 16 h 39"/>
                  <a:gd name="T12" fmla="*/ 12 w 98"/>
                  <a:gd name="T13" fmla="*/ 16 h 39"/>
                  <a:gd name="T14" fmla="*/ 0 w 98"/>
                  <a:gd name="T15" fmla="*/ 27 h 39"/>
                  <a:gd name="T16" fmla="*/ 12 w 98"/>
                  <a:gd name="T17" fmla="*/ 39 h 39"/>
                  <a:gd name="T18" fmla="*/ 87 w 98"/>
                  <a:gd name="T19" fmla="*/ 39 h 39"/>
                  <a:gd name="T20" fmla="*/ 98 w 98"/>
                  <a:gd name="T21" fmla="*/ 27 h 39"/>
                  <a:gd name="T22" fmla="*/ 87 w 98"/>
                  <a:gd name="T23"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9">
                    <a:moveTo>
                      <a:pt x="87" y="16"/>
                    </a:moveTo>
                    <a:cubicBezTo>
                      <a:pt x="67" y="16"/>
                      <a:pt x="67" y="16"/>
                      <a:pt x="67" y="16"/>
                    </a:cubicBezTo>
                    <a:cubicBezTo>
                      <a:pt x="67" y="15"/>
                      <a:pt x="67" y="15"/>
                      <a:pt x="67" y="15"/>
                    </a:cubicBezTo>
                    <a:cubicBezTo>
                      <a:pt x="67" y="6"/>
                      <a:pt x="59" y="0"/>
                      <a:pt x="49" y="0"/>
                    </a:cubicBezTo>
                    <a:cubicBezTo>
                      <a:pt x="39" y="0"/>
                      <a:pt x="31" y="6"/>
                      <a:pt x="31" y="15"/>
                    </a:cubicBezTo>
                    <a:cubicBezTo>
                      <a:pt x="31" y="15"/>
                      <a:pt x="31" y="15"/>
                      <a:pt x="31" y="16"/>
                    </a:cubicBezTo>
                    <a:cubicBezTo>
                      <a:pt x="12" y="16"/>
                      <a:pt x="12" y="16"/>
                      <a:pt x="12" y="16"/>
                    </a:cubicBezTo>
                    <a:cubicBezTo>
                      <a:pt x="5" y="16"/>
                      <a:pt x="0" y="21"/>
                      <a:pt x="0" y="27"/>
                    </a:cubicBezTo>
                    <a:cubicBezTo>
                      <a:pt x="0" y="34"/>
                      <a:pt x="5" y="39"/>
                      <a:pt x="12" y="39"/>
                    </a:cubicBezTo>
                    <a:cubicBezTo>
                      <a:pt x="87" y="39"/>
                      <a:pt x="87" y="39"/>
                      <a:pt x="87" y="39"/>
                    </a:cubicBezTo>
                    <a:cubicBezTo>
                      <a:pt x="93" y="39"/>
                      <a:pt x="98" y="34"/>
                      <a:pt x="98" y="27"/>
                    </a:cubicBezTo>
                    <a:cubicBezTo>
                      <a:pt x="98" y="21"/>
                      <a:pt x="93" y="16"/>
                      <a:pt x="87" y="16"/>
                    </a:cubicBezTo>
                    <a:close/>
                  </a:path>
                </a:pathLst>
              </a:custGeom>
              <a:solidFill>
                <a:srgbClr val="00AE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6"/>
              <p:cNvSpPr/>
              <p:nvPr/>
            </p:nvSpPr>
            <p:spPr bwMode="auto">
              <a:xfrm>
                <a:off x="3551218" y="1942916"/>
                <a:ext cx="33260" cy="16316"/>
              </a:xfrm>
              <a:custGeom>
                <a:avLst/>
                <a:gdLst>
                  <a:gd name="T0" fmla="*/ 0 w 22"/>
                  <a:gd name="T1" fmla="*/ 11 h 11"/>
                  <a:gd name="T2" fmla="*/ 11 w 22"/>
                  <a:gd name="T3" fmla="*/ 0 h 11"/>
                  <a:gd name="T4" fmla="*/ 22 w 22"/>
                  <a:gd name="T5" fmla="*/ 11 h 11"/>
                  <a:gd name="T6" fmla="*/ 0 w 22"/>
                  <a:gd name="T7" fmla="*/ 11 h 11"/>
                </a:gdLst>
                <a:ahLst/>
                <a:cxnLst>
                  <a:cxn ang="0">
                    <a:pos x="T0" y="T1"/>
                  </a:cxn>
                  <a:cxn ang="0">
                    <a:pos x="T2" y="T3"/>
                  </a:cxn>
                  <a:cxn ang="0">
                    <a:pos x="T4" y="T5"/>
                  </a:cxn>
                  <a:cxn ang="0">
                    <a:pos x="T6" y="T7"/>
                  </a:cxn>
                </a:cxnLst>
                <a:rect l="0" t="0" r="r" b="b"/>
                <a:pathLst>
                  <a:path w="22" h="11">
                    <a:moveTo>
                      <a:pt x="0" y="11"/>
                    </a:moveTo>
                    <a:cubicBezTo>
                      <a:pt x="0" y="5"/>
                      <a:pt x="5" y="0"/>
                      <a:pt x="11" y="0"/>
                    </a:cubicBezTo>
                    <a:cubicBezTo>
                      <a:pt x="17" y="0"/>
                      <a:pt x="22" y="5"/>
                      <a:pt x="22" y="11"/>
                    </a:cubicBezTo>
                    <a:lnTo>
                      <a:pt x="0" y="11"/>
                    </a:lnTo>
                    <a:close/>
                  </a:path>
                </a:pathLst>
              </a:custGeom>
              <a:solidFill>
                <a:srgbClr val="4A8D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Rectangle 38"/>
              <p:cNvSpPr>
                <a:spLocks noChangeArrowheads="1"/>
              </p:cNvSpPr>
              <p:nvPr/>
            </p:nvSpPr>
            <p:spPr bwMode="auto">
              <a:xfrm>
                <a:off x="3615856" y="2162559"/>
                <a:ext cx="1255" cy="628"/>
              </a:xfrm>
              <a:prstGeom prst="rect">
                <a:avLst/>
              </a:prstGeom>
              <a:solidFill>
                <a:srgbClr val="BE9B0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Oval 39"/>
              <p:cNvSpPr>
                <a:spLocks noChangeArrowheads="1"/>
              </p:cNvSpPr>
              <p:nvPr/>
            </p:nvSpPr>
            <p:spPr bwMode="auto">
              <a:xfrm>
                <a:off x="3627780" y="2173228"/>
                <a:ext cx="628" cy="628"/>
              </a:xfrm>
              <a:prstGeom prst="ellipse">
                <a:avLst/>
              </a:prstGeom>
              <a:solidFill>
                <a:srgbClr val="C87E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40"/>
              <p:cNvSpPr>
                <a:spLocks noChangeArrowheads="1"/>
              </p:cNvSpPr>
              <p:nvPr/>
            </p:nvSpPr>
            <p:spPr bwMode="auto">
              <a:xfrm>
                <a:off x="3627780" y="2173228"/>
                <a:ext cx="628" cy="628"/>
              </a:xfrm>
              <a:prstGeom prst="rect">
                <a:avLst/>
              </a:prstGeom>
              <a:solidFill>
                <a:srgbClr val="C87E0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Freeform 41"/>
              <p:cNvSpPr/>
              <p:nvPr/>
            </p:nvSpPr>
            <p:spPr bwMode="auto">
              <a:xfrm>
                <a:off x="3627780" y="2173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87E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3"/>
              <p:cNvSpPr/>
              <p:nvPr/>
            </p:nvSpPr>
            <p:spPr bwMode="auto">
              <a:xfrm>
                <a:off x="3627780" y="2171973"/>
                <a:ext cx="1255"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solidFill>
                <a:srgbClr val="3647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4"/>
              <p:cNvSpPr/>
              <p:nvPr/>
            </p:nvSpPr>
            <p:spPr bwMode="auto">
              <a:xfrm>
                <a:off x="3627780" y="2173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3647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5"/>
              <p:cNvSpPr/>
              <p:nvPr/>
            </p:nvSpPr>
            <p:spPr bwMode="auto">
              <a:xfrm>
                <a:off x="3627780" y="2171973"/>
                <a:ext cx="0" cy="125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3647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6"/>
              <p:cNvSpPr/>
              <p:nvPr/>
            </p:nvSpPr>
            <p:spPr bwMode="auto">
              <a:xfrm>
                <a:off x="3627780" y="2171973"/>
                <a:ext cx="0" cy="1255"/>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cubicBezTo>
                      <a:pt x="0" y="0"/>
                      <a:pt x="0" y="1"/>
                      <a:pt x="0" y="1"/>
                    </a:cubicBezTo>
                    <a:close/>
                  </a:path>
                </a:pathLst>
              </a:custGeom>
              <a:solidFill>
                <a:srgbClr val="3647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Rectangle 51"/>
              <p:cNvSpPr>
                <a:spLocks noChangeArrowheads="1"/>
              </p:cNvSpPr>
              <p:nvPr/>
            </p:nvSpPr>
            <p:spPr bwMode="auto">
              <a:xfrm>
                <a:off x="3605188" y="2150636"/>
                <a:ext cx="628" cy="1883"/>
              </a:xfrm>
              <a:prstGeom prst="rect">
                <a:avLst/>
              </a:prstGeom>
              <a:solidFill>
                <a:srgbClr val="BE9B0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04" name="Group 55"/>
            <p:cNvGrpSpPr>
              <a:grpSpLocks noChangeAspect="1"/>
            </p:cNvGrpSpPr>
            <p:nvPr/>
          </p:nvGrpSpPr>
          <p:grpSpPr bwMode="auto">
            <a:xfrm>
              <a:off x="5830427" y="1768160"/>
              <a:ext cx="685801" cy="573811"/>
              <a:chOff x="3521" y="1939"/>
              <a:chExt cx="643" cy="538"/>
            </a:xfrm>
          </p:grpSpPr>
          <p:sp>
            <p:nvSpPr>
              <p:cNvPr id="108" name="Freeform 58"/>
              <p:cNvSpPr/>
              <p:nvPr/>
            </p:nvSpPr>
            <p:spPr bwMode="auto">
              <a:xfrm>
                <a:off x="3521" y="1939"/>
                <a:ext cx="643" cy="369"/>
              </a:xfrm>
              <a:custGeom>
                <a:avLst/>
                <a:gdLst>
                  <a:gd name="T0" fmla="*/ 227 w 270"/>
                  <a:gd name="T1" fmla="*/ 48 h 155"/>
                  <a:gd name="T2" fmla="*/ 170 w 270"/>
                  <a:gd name="T3" fmla="*/ 0 h 155"/>
                  <a:gd name="T4" fmla="*/ 114 w 270"/>
                  <a:gd name="T5" fmla="*/ 41 h 155"/>
                  <a:gd name="T6" fmla="*/ 106 w 270"/>
                  <a:gd name="T7" fmla="*/ 40 h 155"/>
                  <a:gd name="T8" fmla="*/ 106 w 270"/>
                  <a:gd name="T9" fmla="*/ 40 h 155"/>
                  <a:gd name="T10" fmla="*/ 104 w 270"/>
                  <a:gd name="T11" fmla="*/ 40 h 155"/>
                  <a:gd name="T12" fmla="*/ 100 w 270"/>
                  <a:gd name="T13" fmla="*/ 40 h 155"/>
                  <a:gd name="T14" fmla="*/ 48 w 270"/>
                  <a:gd name="T15" fmla="*/ 83 h 155"/>
                  <a:gd name="T16" fmla="*/ 37 w 270"/>
                  <a:gd name="T17" fmla="*/ 81 h 155"/>
                  <a:gd name="T18" fmla="*/ 0 w 270"/>
                  <a:gd name="T19" fmla="*/ 118 h 155"/>
                  <a:gd name="T20" fmla="*/ 37 w 270"/>
                  <a:gd name="T21" fmla="*/ 155 h 155"/>
                  <a:gd name="T22" fmla="*/ 41 w 270"/>
                  <a:gd name="T23" fmla="*/ 155 h 155"/>
                  <a:gd name="T24" fmla="*/ 216 w 270"/>
                  <a:gd name="T25" fmla="*/ 155 h 155"/>
                  <a:gd name="T26" fmla="*/ 270 w 270"/>
                  <a:gd name="T27" fmla="*/ 101 h 155"/>
                  <a:gd name="T28" fmla="*/ 227 w 270"/>
                  <a:gd name="T29" fmla="*/ 4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0" h="155">
                    <a:moveTo>
                      <a:pt x="227" y="48"/>
                    </a:moveTo>
                    <a:cubicBezTo>
                      <a:pt x="222" y="21"/>
                      <a:pt x="199" y="0"/>
                      <a:pt x="170" y="0"/>
                    </a:cubicBezTo>
                    <a:cubicBezTo>
                      <a:pt x="144" y="0"/>
                      <a:pt x="121" y="17"/>
                      <a:pt x="114" y="41"/>
                    </a:cubicBezTo>
                    <a:cubicBezTo>
                      <a:pt x="112" y="41"/>
                      <a:pt x="109" y="40"/>
                      <a:pt x="106" y="40"/>
                    </a:cubicBezTo>
                    <a:cubicBezTo>
                      <a:pt x="106" y="40"/>
                      <a:pt x="106" y="40"/>
                      <a:pt x="106" y="40"/>
                    </a:cubicBezTo>
                    <a:cubicBezTo>
                      <a:pt x="106" y="40"/>
                      <a:pt x="106" y="40"/>
                      <a:pt x="104" y="40"/>
                    </a:cubicBezTo>
                    <a:cubicBezTo>
                      <a:pt x="103" y="40"/>
                      <a:pt x="102" y="40"/>
                      <a:pt x="100" y="40"/>
                    </a:cubicBezTo>
                    <a:cubicBezTo>
                      <a:pt x="75" y="40"/>
                      <a:pt x="53" y="58"/>
                      <a:pt x="48" y="83"/>
                    </a:cubicBezTo>
                    <a:cubicBezTo>
                      <a:pt x="44" y="81"/>
                      <a:pt x="37" y="81"/>
                      <a:pt x="37" y="81"/>
                    </a:cubicBezTo>
                    <a:cubicBezTo>
                      <a:pt x="17" y="81"/>
                      <a:pt x="0" y="98"/>
                      <a:pt x="0" y="118"/>
                    </a:cubicBezTo>
                    <a:cubicBezTo>
                      <a:pt x="0" y="139"/>
                      <a:pt x="17" y="155"/>
                      <a:pt x="37" y="155"/>
                    </a:cubicBezTo>
                    <a:cubicBezTo>
                      <a:pt x="41" y="155"/>
                      <a:pt x="41" y="155"/>
                      <a:pt x="41" y="155"/>
                    </a:cubicBezTo>
                    <a:cubicBezTo>
                      <a:pt x="216" y="155"/>
                      <a:pt x="216" y="155"/>
                      <a:pt x="216" y="155"/>
                    </a:cubicBezTo>
                    <a:cubicBezTo>
                      <a:pt x="246" y="155"/>
                      <a:pt x="270" y="131"/>
                      <a:pt x="270" y="101"/>
                    </a:cubicBezTo>
                    <a:cubicBezTo>
                      <a:pt x="270" y="75"/>
                      <a:pt x="252" y="53"/>
                      <a:pt x="227" y="48"/>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9"/>
              <p:cNvSpPr/>
              <p:nvPr/>
            </p:nvSpPr>
            <p:spPr bwMode="auto">
              <a:xfrm>
                <a:off x="3704" y="2151"/>
                <a:ext cx="276" cy="326"/>
              </a:xfrm>
              <a:custGeom>
                <a:avLst/>
                <a:gdLst>
                  <a:gd name="T0" fmla="*/ 4 w 116"/>
                  <a:gd name="T1" fmla="*/ 72 h 137"/>
                  <a:gd name="T2" fmla="*/ 51 w 116"/>
                  <a:gd name="T3" fmla="*/ 132 h 137"/>
                  <a:gd name="T4" fmla="*/ 65 w 116"/>
                  <a:gd name="T5" fmla="*/ 132 h 137"/>
                  <a:gd name="T6" fmla="*/ 112 w 116"/>
                  <a:gd name="T7" fmla="*/ 72 h 137"/>
                  <a:gd name="T8" fmla="*/ 105 w 116"/>
                  <a:gd name="T9" fmla="*/ 63 h 137"/>
                  <a:gd name="T10" fmla="*/ 90 w 116"/>
                  <a:gd name="T11" fmla="*/ 63 h 137"/>
                  <a:gd name="T12" fmla="*/ 90 w 116"/>
                  <a:gd name="T13" fmla="*/ 6 h 137"/>
                  <a:gd name="T14" fmla="*/ 84 w 116"/>
                  <a:gd name="T15" fmla="*/ 0 h 137"/>
                  <a:gd name="T16" fmla="*/ 32 w 116"/>
                  <a:gd name="T17" fmla="*/ 0 h 137"/>
                  <a:gd name="T18" fmla="*/ 26 w 116"/>
                  <a:gd name="T19" fmla="*/ 6 h 137"/>
                  <a:gd name="T20" fmla="*/ 26 w 116"/>
                  <a:gd name="T21" fmla="*/ 63 h 137"/>
                  <a:gd name="T22" fmla="*/ 11 w 116"/>
                  <a:gd name="T23" fmla="*/ 63 h 137"/>
                  <a:gd name="T24" fmla="*/ 4 w 116"/>
                  <a:gd name="T25" fmla="*/ 7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37">
                    <a:moveTo>
                      <a:pt x="4" y="72"/>
                    </a:moveTo>
                    <a:cubicBezTo>
                      <a:pt x="51" y="132"/>
                      <a:pt x="51" y="132"/>
                      <a:pt x="51" y="132"/>
                    </a:cubicBezTo>
                    <a:cubicBezTo>
                      <a:pt x="55" y="137"/>
                      <a:pt x="61" y="137"/>
                      <a:pt x="65" y="132"/>
                    </a:cubicBezTo>
                    <a:cubicBezTo>
                      <a:pt x="112" y="72"/>
                      <a:pt x="112" y="72"/>
                      <a:pt x="112" y="72"/>
                    </a:cubicBezTo>
                    <a:cubicBezTo>
                      <a:pt x="116" y="67"/>
                      <a:pt x="113" y="63"/>
                      <a:pt x="105" y="63"/>
                    </a:cubicBezTo>
                    <a:cubicBezTo>
                      <a:pt x="90" y="63"/>
                      <a:pt x="90" y="63"/>
                      <a:pt x="90" y="63"/>
                    </a:cubicBezTo>
                    <a:cubicBezTo>
                      <a:pt x="90" y="6"/>
                      <a:pt x="90" y="6"/>
                      <a:pt x="90" y="6"/>
                    </a:cubicBezTo>
                    <a:cubicBezTo>
                      <a:pt x="90" y="3"/>
                      <a:pt x="87" y="0"/>
                      <a:pt x="84" y="0"/>
                    </a:cubicBezTo>
                    <a:cubicBezTo>
                      <a:pt x="32" y="0"/>
                      <a:pt x="32" y="0"/>
                      <a:pt x="32" y="0"/>
                    </a:cubicBezTo>
                    <a:cubicBezTo>
                      <a:pt x="29" y="0"/>
                      <a:pt x="26" y="3"/>
                      <a:pt x="26" y="6"/>
                    </a:cubicBezTo>
                    <a:cubicBezTo>
                      <a:pt x="26" y="63"/>
                      <a:pt x="26" y="63"/>
                      <a:pt x="26" y="63"/>
                    </a:cubicBezTo>
                    <a:cubicBezTo>
                      <a:pt x="11" y="63"/>
                      <a:pt x="11" y="63"/>
                      <a:pt x="11" y="63"/>
                    </a:cubicBezTo>
                    <a:cubicBezTo>
                      <a:pt x="3" y="63"/>
                      <a:pt x="0" y="67"/>
                      <a:pt x="4" y="72"/>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Group 62"/>
            <p:cNvGrpSpPr>
              <a:grpSpLocks noChangeAspect="1"/>
            </p:cNvGrpSpPr>
            <p:nvPr/>
          </p:nvGrpSpPr>
          <p:grpSpPr bwMode="auto">
            <a:xfrm>
              <a:off x="7837147" y="1798332"/>
              <a:ext cx="588609" cy="566943"/>
              <a:chOff x="3564" y="1848"/>
              <a:chExt cx="652" cy="628"/>
            </a:xfrm>
          </p:grpSpPr>
          <p:sp>
            <p:nvSpPr>
              <p:cNvPr id="130" name="Freeform 80"/>
              <p:cNvSpPr>
                <a:spLocks noEditPoints="1"/>
              </p:cNvSpPr>
              <p:nvPr/>
            </p:nvSpPr>
            <p:spPr bwMode="auto">
              <a:xfrm>
                <a:off x="3564" y="1917"/>
                <a:ext cx="550" cy="493"/>
              </a:xfrm>
              <a:custGeom>
                <a:avLst/>
                <a:gdLst>
                  <a:gd name="T0" fmla="*/ 225 w 231"/>
                  <a:gd name="T1" fmla="*/ 0 h 207"/>
                  <a:gd name="T2" fmla="*/ 218 w 231"/>
                  <a:gd name="T3" fmla="*/ 5 h 207"/>
                  <a:gd name="T4" fmla="*/ 214 w 231"/>
                  <a:gd name="T5" fmla="*/ 16 h 207"/>
                  <a:gd name="T6" fmla="*/ 207 w 231"/>
                  <a:gd name="T7" fmla="*/ 13 h 207"/>
                  <a:gd name="T8" fmla="*/ 46 w 231"/>
                  <a:gd name="T9" fmla="*/ 29 h 207"/>
                  <a:gd name="T10" fmla="*/ 2 w 231"/>
                  <a:gd name="T11" fmla="*/ 36 h 207"/>
                  <a:gd name="T12" fmla="*/ 16 w 231"/>
                  <a:gd name="T13" fmla="*/ 132 h 207"/>
                  <a:gd name="T14" fmla="*/ 185 w 231"/>
                  <a:gd name="T15" fmla="*/ 141 h 207"/>
                  <a:gd name="T16" fmla="*/ 191 w 231"/>
                  <a:gd name="T17" fmla="*/ 140 h 207"/>
                  <a:gd name="T18" fmla="*/ 32 w 231"/>
                  <a:gd name="T19" fmla="*/ 190 h 207"/>
                  <a:gd name="T20" fmla="*/ 22 w 231"/>
                  <a:gd name="T21" fmla="*/ 190 h 207"/>
                  <a:gd name="T22" fmla="*/ 8 w 231"/>
                  <a:gd name="T23" fmla="*/ 195 h 207"/>
                  <a:gd name="T24" fmla="*/ 11 w 231"/>
                  <a:gd name="T25" fmla="*/ 207 h 207"/>
                  <a:gd name="T26" fmla="*/ 15 w 231"/>
                  <a:gd name="T27" fmla="*/ 206 h 207"/>
                  <a:gd name="T28" fmla="*/ 23 w 231"/>
                  <a:gd name="T29" fmla="*/ 203 h 207"/>
                  <a:gd name="T30" fmla="*/ 28 w 231"/>
                  <a:gd name="T31" fmla="*/ 203 h 207"/>
                  <a:gd name="T32" fmla="*/ 212 w 231"/>
                  <a:gd name="T33" fmla="*/ 203 h 207"/>
                  <a:gd name="T34" fmla="*/ 222 w 231"/>
                  <a:gd name="T35" fmla="*/ 193 h 207"/>
                  <a:gd name="T36" fmla="*/ 205 w 231"/>
                  <a:gd name="T37" fmla="*/ 140 h 207"/>
                  <a:gd name="T38" fmla="*/ 230 w 231"/>
                  <a:gd name="T39" fmla="*/ 2 h 207"/>
                  <a:gd name="T40" fmla="*/ 17 w 231"/>
                  <a:gd name="T41" fmla="*/ 48 h 207"/>
                  <a:gd name="T42" fmla="*/ 45 w 231"/>
                  <a:gd name="T43" fmla="*/ 63 h 207"/>
                  <a:gd name="T44" fmla="*/ 20 w 231"/>
                  <a:gd name="T45" fmla="*/ 64 h 207"/>
                  <a:gd name="T46" fmla="*/ 22 w 231"/>
                  <a:gd name="T47" fmla="*/ 76 h 207"/>
                  <a:gd name="T48" fmla="*/ 47 w 231"/>
                  <a:gd name="T49" fmla="*/ 99 h 207"/>
                  <a:gd name="T50" fmla="*/ 30 w 231"/>
                  <a:gd name="T51" fmla="*/ 125 h 207"/>
                  <a:gd name="T52" fmla="*/ 48 w 231"/>
                  <a:gd name="T53" fmla="*/ 111 h 207"/>
                  <a:gd name="T54" fmla="*/ 30 w 231"/>
                  <a:gd name="T55" fmla="*/ 125 h 207"/>
                  <a:gd name="T56" fmla="*/ 198 w 231"/>
                  <a:gd name="T57" fmla="*/ 30 h 207"/>
                  <a:gd name="T58" fmla="*/ 162 w 231"/>
                  <a:gd name="T59" fmla="*/ 59 h 207"/>
                  <a:gd name="T60" fmla="*/ 53 w 231"/>
                  <a:gd name="T61" fmla="*/ 44 h 207"/>
                  <a:gd name="T62" fmla="*/ 80 w 231"/>
                  <a:gd name="T63" fmla="*/ 62 h 207"/>
                  <a:gd name="T64" fmla="*/ 53 w 231"/>
                  <a:gd name="T65" fmla="*/ 44 h 207"/>
                  <a:gd name="T66" fmla="*/ 80 w 231"/>
                  <a:gd name="T67" fmla="*/ 74 h 207"/>
                  <a:gd name="T68" fmla="*/ 56 w 231"/>
                  <a:gd name="T69" fmla="*/ 98 h 207"/>
                  <a:gd name="T70" fmla="*/ 57 w 231"/>
                  <a:gd name="T71" fmla="*/ 125 h 207"/>
                  <a:gd name="T72" fmla="*/ 81 w 231"/>
                  <a:gd name="T73" fmla="*/ 110 h 207"/>
                  <a:gd name="T74" fmla="*/ 57 w 231"/>
                  <a:gd name="T75" fmla="*/ 125 h 207"/>
                  <a:gd name="T76" fmla="*/ 90 w 231"/>
                  <a:gd name="T77" fmla="*/ 125 h 207"/>
                  <a:gd name="T78" fmla="*/ 114 w 231"/>
                  <a:gd name="T79" fmla="*/ 109 h 207"/>
                  <a:gd name="T80" fmla="*/ 115 w 231"/>
                  <a:gd name="T81" fmla="*/ 97 h 207"/>
                  <a:gd name="T82" fmla="*/ 89 w 231"/>
                  <a:gd name="T83" fmla="*/ 74 h 207"/>
                  <a:gd name="T84" fmla="*/ 115 w 231"/>
                  <a:gd name="T85" fmla="*/ 97 h 207"/>
                  <a:gd name="T86" fmla="*/ 89 w 231"/>
                  <a:gd name="T87" fmla="*/ 61 h 207"/>
                  <a:gd name="T88" fmla="*/ 116 w 231"/>
                  <a:gd name="T89" fmla="*/ 38 h 207"/>
                  <a:gd name="T90" fmla="*/ 147 w 231"/>
                  <a:gd name="T91" fmla="*/ 125 h 207"/>
                  <a:gd name="T92" fmla="*/ 123 w 231"/>
                  <a:gd name="T93" fmla="*/ 109 h 207"/>
                  <a:gd name="T94" fmla="*/ 147 w 231"/>
                  <a:gd name="T95" fmla="*/ 125 h 207"/>
                  <a:gd name="T96" fmla="*/ 123 w 231"/>
                  <a:gd name="T97" fmla="*/ 97 h 207"/>
                  <a:gd name="T98" fmla="*/ 152 w 231"/>
                  <a:gd name="T99" fmla="*/ 71 h 207"/>
                  <a:gd name="T100" fmla="*/ 124 w 231"/>
                  <a:gd name="T101" fmla="*/ 60 h 207"/>
                  <a:gd name="T102" fmla="*/ 156 w 231"/>
                  <a:gd name="T103" fmla="*/ 34 h 207"/>
                  <a:gd name="T104" fmla="*/ 124 w 231"/>
                  <a:gd name="T105" fmla="*/ 60 h 207"/>
                  <a:gd name="T106" fmla="*/ 155 w 231"/>
                  <a:gd name="T107" fmla="*/ 125 h 207"/>
                  <a:gd name="T108" fmla="*/ 184 w 231"/>
                  <a:gd name="T109" fmla="*/ 107 h 207"/>
                  <a:gd name="T110" fmla="*/ 186 w 231"/>
                  <a:gd name="T111" fmla="*/ 95 h 207"/>
                  <a:gd name="T112" fmla="*/ 161 w 231"/>
                  <a:gd name="T113" fmla="*/ 71 h 207"/>
                  <a:gd name="T114" fmla="*/ 186 w 231"/>
                  <a:gd name="T115" fmla="*/ 9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207">
                    <a:moveTo>
                      <a:pt x="230" y="2"/>
                    </a:moveTo>
                    <a:cubicBezTo>
                      <a:pt x="229" y="1"/>
                      <a:pt x="227" y="0"/>
                      <a:pt x="225" y="0"/>
                    </a:cubicBezTo>
                    <a:cubicBezTo>
                      <a:pt x="225" y="0"/>
                      <a:pt x="225" y="0"/>
                      <a:pt x="224" y="0"/>
                    </a:cubicBezTo>
                    <a:cubicBezTo>
                      <a:pt x="221" y="0"/>
                      <a:pt x="218" y="2"/>
                      <a:pt x="218" y="5"/>
                    </a:cubicBezTo>
                    <a:cubicBezTo>
                      <a:pt x="215" y="17"/>
                      <a:pt x="215" y="17"/>
                      <a:pt x="215" y="17"/>
                    </a:cubicBezTo>
                    <a:cubicBezTo>
                      <a:pt x="215" y="17"/>
                      <a:pt x="215" y="16"/>
                      <a:pt x="214" y="16"/>
                    </a:cubicBezTo>
                    <a:cubicBezTo>
                      <a:pt x="213" y="14"/>
                      <a:pt x="211" y="13"/>
                      <a:pt x="208" y="13"/>
                    </a:cubicBezTo>
                    <a:cubicBezTo>
                      <a:pt x="208" y="13"/>
                      <a:pt x="208" y="13"/>
                      <a:pt x="207" y="13"/>
                    </a:cubicBezTo>
                    <a:cubicBezTo>
                      <a:pt x="49" y="28"/>
                      <a:pt x="49" y="28"/>
                      <a:pt x="49" y="28"/>
                    </a:cubicBezTo>
                    <a:cubicBezTo>
                      <a:pt x="48" y="28"/>
                      <a:pt x="47" y="28"/>
                      <a:pt x="46" y="29"/>
                    </a:cubicBezTo>
                    <a:cubicBezTo>
                      <a:pt x="8" y="32"/>
                      <a:pt x="8" y="32"/>
                      <a:pt x="8" y="32"/>
                    </a:cubicBezTo>
                    <a:cubicBezTo>
                      <a:pt x="5" y="32"/>
                      <a:pt x="3" y="34"/>
                      <a:pt x="2" y="36"/>
                    </a:cubicBezTo>
                    <a:cubicBezTo>
                      <a:pt x="0" y="38"/>
                      <a:pt x="0" y="40"/>
                      <a:pt x="0" y="42"/>
                    </a:cubicBezTo>
                    <a:cubicBezTo>
                      <a:pt x="16" y="132"/>
                      <a:pt x="16" y="132"/>
                      <a:pt x="16" y="132"/>
                    </a:cubicBezTo>
                    <a:cubicBezTo>
                      <a:pt x="17" y="137"/>
                      <a:pt x="21" y="141"/>
                      <a:pt x="26" y="141"/>
                    </a:cubicBezTo>
                    <a:cubicBezTo>
                      <a:pt x="185" y="141"/>
                      <a:pt x="185" y="141"/>
                      <a:pt x="185" y="141"/>
                    </a:cubicBezTo>
                    <a:cubicBezTo>
                      <a:pt x="187" y="141"/>
                      <a:pt x="190" y="140"/>
                      <a:pt x="191" y="138"/>
                    </a:cubicBezTo>
                    <a:cubicBezTo>
                      <a:pt x="191" y="140"/>
                      <a:pt x="191" y="140"/>
                      <a:pt x="191" y="140"/>
                    </a:cubicBezTo>
                    <a:cubicBezTo>
                      <a:pt x="208" y="190"/>
                      <a:pt x="208" y="190"/>
                      <a:pt x="208" y="190"/>
                    </a:cubicBezTo>
                    <a:cubicBezTo>
                      <a:pt x="32" y="190"/>
                      <a:pt x="32" y="190"/>
                      <a:pt x="32" y="190"/>
                    </a:cubicBezTo>
                    <a:cubicBezTo>
                      <a:pt x="32" y="190"/>
                      <a:pt x="30" y="190"/>
                      <a:pt x="28" y="190"/>
                    </a:cubicBezTo>
                    <a:cubicBezTo>
                      <a:pt x="26" y="190"/>
                      <a:pt x="23" y="190"/>
                      <a:pt x="22" y="190"/>
                    </a:cubicBezTo>
                    <a:cubicBezTo>
                      <a:pt x="19" y="190"/>
                      <a:pt x="14" y="191"/>
                      <a:pt x="8" y="194"/>
                    </a:cubicBezTo>
                    <a:cubicBezTo>
                      <a:pt x="8" y="195"/>
                      <a:pt x="8" y="195"/>
                      <a:pt x="8" y="195"/>
                    </a:cubicBezTo>
                    <a:cubicBezTo>
                      <a:pt x="5" y="196"/>
                      <a:pt x="4" y="200"/>
                      <a:pt x="6" y="204"/>
                    </a:cubicBezTo>
                    <a:cubicBezTo>
                      <a:pt x="7" y="206"/>
                      <a:pt x="9" y="207"/>
                      <a:pt x="11" y="207"/>
                    </a:cubicBezTo>
                    <a:cubicBezTo>
                      <a:pt x="11" y="207"/>
                      <a:pt x="11" y="207"/>
                      <a:pt x="11" y="207"/>
                    </a:cubicBezTo>
                    <a:cubicBezTo>
                      <a:pt x="12" y="207"/>
                      <a:pt x="14" y="207"/>
                      <a:pt x="15" y="206"/>
                    </a:cubicBezTo>
                    <a:cubicBezTo>
                      <a:pt x="15" y="206"/>
                      <a:pt x="15" y="206"/>
                      <a:pt x="15" y="206"/>
                    </a:cubicBezTo>
                    <a:cubicBezTo>
                      <a:pt x="16" y="206"/>
                      <a:pt x="20" y="203"/>
                      <a:pt x="23" y="203"/>
                    </a:cubicBezTo>
                    <a:cubicBezTo>
                      <a:pt x="23" y="203"/>
                      <a:pt x="23" y="203"/>
                      <a:pt x="23" y="203"/>
                    </a:cubicBezTo>
                    <a:cubicBezTo>
                      <a:pt x="24" y="203"/>
                      <a:pt x="26" y="203"/>
                      <a:pt x="28" y="203"/>
                    </a:cubicBezTo>
                    <a:cubicBezTo>
                      <a:pt x="30" y="203"/>
                      <a:pt x="31" y="203"/>
                      <a:pt x="32" y="203"/>
                    </a:cubicBezTo>
                    <a:cubicBezTo>
                      <a:pt x="212" y="203"/>
                      <a:pt x="212" y="203"/>
                      <a:pt x="212" y="203"/>
                    </a:cubicBezTo>
                    <a:cubicBezTo>
                      <a:pt x="215" y="203"/>
                      <a:pt x="218" y="202"/>
                      <a:pt x="219" y="199"/>
                    </a:cubicBezTo>
                    <a:cubicBezTo>
                      <a:pt x="221" y="198"/>
                      <a:pt x="222" y="195"/>
                      <a:pt x="222" y="193"/>
                    </a:cubicBezTo>
                    <a:cubicBezTo>
                      <a:pt x="222" y="190"/>
                      <a:pt x="221" y="189"/>
                      <a:pt x="221" y="188"/>
                    </a:cubicBezTo>
                    <a:cubicBezTo>
                      <a:pt x="205" y="140"/>
                      <a:pt x="205" y="140"/>
                      <a:pt x="205" y="140"/>
                    </a:cubicBezTo>
                    <a:cubicBezTo>
                      <a:pt x="231" y="7"/>
                      <a:pt x="231" y="7"/>
                      <a:pt x="231" y="7"/>
                    </a:cubicBezTo>
                    <a:cubicBezTo>
                      <a:pt x="231" y="6"/>
                      <a:pt x="231" y="4"/>
                      <a:pt x="230" y="2"/>
                    </a:cubicBezTo>
                    <a:close/>
                    <a:moveTo>
                      <a:pt x="20" y="64"/>
                    </a:moveTo>
                    <a:cubicBezTo>
                      <a:pt x="17" y="48"/>
                      <a:pt x="17" y="48"/>
                      <a:pt x="17" y="48"/>
                    </a:cubicBezTo>
                    <a:cubicBezTo>
                      <a:pt x="44" y="45"/>
                      <a:pt x="44" y="45"/>
                      <a:pt x="44" y="45"/>
                    </a:cubicBezTo>
                    <a:cubicBezTo>
                      <a:pt x="45" y="63"/>
                      <a:pt x="45" y="63"/>
                      <a:pt x="45" y="63"/>
                    </a:cubicBezTo>
                    <a:cubicBezTo>
                      <a:pt x="21" y="64"/>
                      <a:pt x="21" y="64"/>
                      <a:pt x="21" y="64"/>
                    </a:cubicBezTo>
                    <a:cubicBezTo>
                      <a:pt x="21" y="64"/>
                      <a:pt x="20" y="64"/>
                      <a:pt x="20" y="64"/>
                    </a:cubicBezTo>
                    <a:close/>
                    <a:moveTo>
                      <a:pt x="26" y="99"/>
                    </a:moveTo>
                    <a:cubicBezTo>
                      <a:pt x="22" y="76"/>
                      <a:pt x="22" y="76"/>
                      <a:pt x="22" y="76"/>
                    </a:cubicBezTo>
                    <a:cubicBezTo>
                      <a:pt x="23" y="76"/>
                      <a:pt x="28" y="76"/>
                      <a:pt x="46" y="75"/>
                    </a:cubicBezTo>
                    <a:cubicBezTo>
                      <a:pt x="47" y="99"/>
                      <a:pt x="47" y="99"/>
                      <a:pt x="47" y="99"/>
                    </a:cubicBezTo>
                    <a:lnTo>
                      <a:pt x="26" y="99"/>
                    </a:lnTo>
                    <a:close/>
                    <a:moveTo>
                      <a:pt x="30" y="125"/>
                    </a:moveTo>
                    <a:cubicBezTo>
                      <a:pt x="28" y="111"/>
                      <a:pt x="28" y="111"/>
                      <a:pt x="28" y="111"/>
                    </a:cubicBezTo>
                    <a:cubicBezTo>
                      <a:pt x="48" y="111"/>
                      <a:pt x="48" y="111"/>
                      <a:pt x="48" y="111"/>
                    </a:cubicBezTo>
                    <a:cubicBezTo>
                      <a:pt x="49" y="125"/>
                      <a:pt x="49" y="125"/>
                      <a:pt x="49" y="125"/>
                    </a:cubicBezTo>
                    <a:lnTo>
                      <a:pt x="30" y="125"/>
                    </a:lnTo>
                    <a:close/>
                    <a:moveTo>
                      <a:pt x="165" y="34"/>
                    </a:moveTo>
                    <a:cubicBezTo>
                      <a:pt x="198" y="30"/>
                      <a:pt x="198" y="30"/>
                      <a:pt x="198" y="30"/>
                    </a:cubicBezTo>
                    <a:cubicBezTo>
                      <a:pt x="193" y="58"/>
                      <a:pt x="193" y="58"/>
                      <a:pt x="193" y="58"/>
                    </a:cubicBezTo>
                    <a:cubicBezTo>
                      <a:pt x="190" y="58"/>
                      <a:pt x="182" y="58"/>
                      <a:pt x="162" y="59"/>
                    </a:cubicBezTo>
                    <a:lnTo>
                      <a:pt x="165" y="34"/>
                    </a:lnTo>
                    <a:close/>
                    <a:moveTo>
                      <a:pt x="53" y="44"/>
                    </a:moveTo>
                    <a:cubicBezTo>
                      <a:pt x="80" y="42"/>
                      <a:pt x="80" y="42"/>
                      <a:pt x="80" y="42"/>
                    </a:cubicBezTo>
                    <a:cubicBezTo>
                      <a:pt x="80" y="62"/>
                      <a:pt x="80" y="62"/>
                      <a:pt x="80" y="62"/>
                    </a:cubicBezTo>
                    <a:cubicBezTo>
                      <a:pt x="54" y="63"/>
                      <a:pt x="54" y="63"/>
                      <a:pt x="54" y="63"/>
                    </a:cubicBezTo>
                    <a:lnTo>
                      <a:pt x="53" y="44"/>
                    </a:lnTo>
                    <a:close/>
                    <a:moveTo>
                      <a:pt x="55" y="75"/>
                    </a:moveTo>
                    <a:cubicBezTo>
                      <a:pt x="80" y="74"/>
                      <a:pt x="80" y="74"/>
                      <a:pt x="80" y="74"/>
                    </a:cubicBezTo>
                    <a:cubicBezTo>
                      <a:pt x="81" y="98"/>
                      <a:pt x="81" y="98"/>
                      <a:pt x="81" y="98"/>
                    </a:cubicBezTo>
                    <a:cubicBezTo>
                      <a:pt x="56" y="98"/>
                      <a:pt x="56" y="98"/>
                      <a:pt x="56" y="98"/>
                    </a:cubicBezTo>
                    <a:lnTo>
                      <a:pt x="55" y="75"/>
                    </a:lnTo>
                    <a:close/>
                    <a:moveTo>
                      <a:pt x="57" y="125"/>
                    </a:moveTo>
                    <a:cubicBezTo>
                      <a:pt x="57" y="111"/>
                      <a:pt x="57" y="111"/>
                      <a:pt x="57" y="111"/>
                    </a:cubicBezTo>
                    <a:cubicBezTo>
                      <a:pt x="81" y="110"/>
                      <a:pt x="81" y="110"/>
                      <a:pt x="81" y="110"/>
                    </a:cubicBezTo>
                    <a:cubicBezTo>
                      <a:pt x="81" y="125"/>
                      <a:pt x="81" y="125"/>
                      <a:pt x="81" y="125"/>
                    </a:cubicBezTo>
                    <a:lnTo>
                      <a:pt x="57" y="125"/>
                    </a:lnTo>
                    <a:close/>
                    <a:moveTo>
                      <a:pt x="114" y="125"/>
                    </a:moveTo>
                    <a:cubicBezTo>
                      <a:pt x="90" y="125"/>
                      <a:pt x="90" y="125"/>
                      <a:pt x="90" y="125"/>
                    </a:cubicBezTo>
                    <a:cubicBezTo>
                      <a:pt x="90" y="110"/>
                      <a:pt x="90" y="110"/>
                      <a:pt x="90" y="110"/>
                    </a:cubicBezTo>
                    <a:cubicBezTo>
                      <a:pt x="114" y="109"/>
                      <a:pt x="114" y="109"/>
                      <a:pt x="114" y="109"/>
                    </a:cubicBezTo>
                    <a:lnTo>
                      <a:pt x="114" y="125"/>
                    </a:lnTo>
                    <a:close/>
                    <a:moveTo>
                      <a:pt x="115" y="97"/>
                    </a:moveTo>
                    <a:cubicBezTo>
                      <a:pt x="89" y="98"/>
                      <a:pt x="89" y="98"/>
                      <a:pt x="89" y="98"/>
                    </a:cubicBezTo>
                    <a:cubicBezTo>
                      <a:pt x="89" y="74"/>
                      <a:pt x="89" y="74"/>
                      <a:pt x="89" y="74"/>
                    </a:cubicBezTo>
                    <a:cubicBezTo>
                      <a:pt x="115" y="73"/>
                      <a:pt x="115" y="73"/>
                      <a:pt x="115" y="73"/>
                    </a:cubicBezTo>
                    <a:lnTo>
                      <a:pt x="115" y="97"/>
                    </a:lnTo>
                    <a:close/>
                    <a:moveTo>
                      <a:pt x="116" y="60"/>
                    </a:moveTo>
                    <a:cubicBezTo>
                      <a:pt x="89" y="61"/>
                      <a:pt x="89" y="61"/>
                      <a:pt x="89" y="61"/>
                    </a:cubicBezTo>
                    <a:cubicBezTo>
                      <a:pt x="88" y="41"/>
                      <a:pt x="88" y="41"/>
                      <a:pt x="88" y="41"/>
                    </a:cubicBezTo>
                    <a:cubicBezTo>
                      <a:pt x="116" y="38"/>
                      <a:pt x="116" y="38"/>
                      <a:pt x="116" y="38"/>
                    </a:cubicBezTo>
                    <a:lnTo>
                      <a:pt x="116" y="60"/>
                    </a:lnTo>
                    <a:close/>
                    <a:moveTo>
                      <a:pt x="147" y="125"/>
                    </a:moveTo>
                    <a:cubicBezTo>
                      <a:pt x="122" y="125"/>
                      <a:pt x="122" y="125"/>
                      <a:pt x="122" y="125"/>
                    </a:cubicBezTo>
                    <a:cubicBezTo>
                      <a:pt x="123" y="109"/>
                      <a:pt x="123" y="109"/>
                      <a:pt x="123" y="109"/>
                    </a:cubicBezTo>
                    <a:cubicBezTo>
                      <a:pt x="148" y="108"/>
                      <a:pt x="148" y="108"/>
                      <a:pt x="148" y="108"/>
                    </a:cubicBezTo>
                    <a:lnTo>
                      <a:pt x="147" y="125"/>
                    </a:lnTo>
                    <a:close/>
                    <a:moveTo>
                      <a:pt x="150" y="96"/>
                    </a:moveTo>
                    <a:cubicBezTo>
                      <a:pt x="123" y="97"/>
                      <a:pt x="123" y="97"/>
                      <a:pt x="123" y="97"/>
                    </a:cubicBezTo>
                    <a:cubicBezTo>
                      <a:pt x="124" y="72"/>
                      <a:pt x="124" y="72"/>
                      <a:pt x="124" y="72"/>
                    </a:cubicBezTo>
                    <a:cubicBezTo>
                      <a:pt x="152" y="71"/>
                      <a:pt x="152" y="71"/>
                      <a:pt x="152" y="71"/>
                    </a:cubicBezTo>
                    <a:lnTo>
                      <a:pt x="150" y="96"/>
                    </a:lnTo>
                    <a:close/>
                    <a:moveTo>
                      <a:pt x="124" y="60"/>
                    </a:moveTo>
                    <a:cubicBezTo>
                      <a:pt x="125" y="37"/>
                      <a:pt x="125" y="37"/>
                      <a:pt x="125" y="37"/>
                    </a:cubicBezTo>
                    <a:cubicBezTo>
                      <a:pt x="156" y="34"/>
                      <a:pt x="156" y="34"/>
                      <a:pt x="156" y="34"/>
                    </a:cubicBezTo>
                    <a:cubicBezTo>
                      <a:pt x="154" y="59"/>
                      <a:pt x="154" y="59"/>
                      <a:pt x="154" y="59"/>
                    </a:cubicBezTo>
                    <a:lnTo>
                      <a:pt x="124" y="60"/>
                    </a:lnTo>
                    <a:close/>
                    <a:moveTo>
                      <a:pt x="181" y="125"/>
                    </a:moveTo>
                    <a:cubicBezTo>
                      <a:pt x="155" y="125"/>
                      <a:pt x="155" y="125"/>
                      <a:pt x="155" y="125"/>
                    </a:cubicBezTo>
                    <a:cubicBezTo>
                      <a:pt x="157" y="108"/>
                      <a:pt x="157" y="108"/>
                      <a:pt x="157" y="108"/>
                    </a:cubicBezTo>
                    <a:cubicBezTo>
                      <a:pt x="184" y="107"/>
                      <a:pt x="184" y="107"/>
                      <a:pt x="184" y="107"/>
                    </a:cubicBezTo>
                    <a:lnTo>
                      <a:pt x="181" y="125"/>
                    </a:lnTo>
                    <a:close/>
                    <a:moveTo>
                      <a:pt x="186" y="95"/>
                    </a:moveTo>
                    <a:cubicBezTo>
                      <a:pt x="158" y="96"/>
                      <a:pt x="158" y="96"/>
                      <a:pt x="158" y="96"/>
                    </a:cubicBezTo>
                    <a:cubicBezTo>
                      <a:pt x="161" y="71"/>
                      <a:pt x="161" y="71"/>
                      <a:pt x="161" y="71"/>
                    </a:cubicBezTo>
                    <a:cubicBezTo>
                      <a:pt x="191" y="70"/>
                      <a:pt x="191" y="70"/>
                      <a:pt x="191" y="70"/>
                    </a:cubicBezTo>
                    <a:lnTo>
                      <a:pt x="186" y="9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1"/>
              <p:cNvSpPr/>
              <p:nvPr/>
            </p:nvSpPr>
            <p:spPr bwMode="auto">
              <a:xfrm>
                <a:off x="4078" y="1848"/>
                <a:ext cx="138" cy="100"/>
              </a:xfrm>
              <a:custGeom>
                <a:avLst/>
                <a:gdLst>
                  <a:gd name="T0" fmla="*/ 8 w 58"/>
                  <a:gd name="T1" fmla="*/ 42 h 42"/>
                  <a:gd name="T2" fmla="*/ 8 w 58"/>
                  <a:gd name="T3" fmla="*/ 42 h 42"/>
                  <a:gd name="T4" fmla="*/ 6 w 58"/>
                  <a:gd name="T5" fmla="*/ 42 h 42"/>
                  <a:gd name="T6" fmla="*/ 1 w 58"/>
                  <a:gd name="T7" fmla="*/ 38 h 42"/>
                  <a:gd name="T8" fmla="*/ 1 w 58"/>
                  <a:gd name="T9" fmla="*/ 32 h 42"/>
                  <a:gd name="T10" fmla="*/ 2 w 58"/>
                  <a:gd name="T11" fmla="*/ 25 h 42"/>
                  <a:gd name="T12" fmla="*/ 3 w 58"/>
                  <a:gd name="T13" fmla="*/ 25 h 42"/>
                  <a:gd name="T14" fmla="*/ 4 w 58"/>
                  <a:gd name="T15" fmla="*/ 19 h 42"/>
                  <a:gd name="T16" fmla="*/ 8 w 58"/>
                  <a:gd name="T17" fmla="*/ 10 h 42"/>
                  <a:gd name="T18" fmla="*/ 13 w 58"/>
                  <a:gd name="T19" fmla="*/ 5 h 42"/>
                  <a:gd name="T20" fmla="*/ 21 w 58"/>
                  <a:gd name="T21" fmla="*/ 2 h 42"/>
                  <a:gd name="T22" fmla="*/ 21 w 58"/>
                  <a:gd name="T23" fmla="*/ 2 h 42"/>
                  <a:gd name="T24" fmla="*/ 49 w 58"/>
                  <a:gd name="T25" fmla="*/ 0 h 42"/>
                  <a:gd name="T26" fmla="*/ 50 w 58"/>
                  <a:gd name="T27" fmla="*/ 0 h 42"/>
                  <a:gd name="T28" fmla="*/ 57 w 58"/>
                  <a:gd name="T29" fmla="*/ 7 h 42"/>
                  <a:gd name="T30" fmla="*/ 56 w 58"/>
                  <a:gd name="T31" fmla="*/ 13 h 42"/>
                  <a:gd name="T32" fmla="*/ 50 w 58"/>
                  <a:gd name="T33" fmla="*/ 16 h 42"/>
                  <a:gd name="T34" fmla="*/ 23 w 58"/>
                  <a:gd name="T35" fmla="*/ 18 h 42"/>
                  <a:gd name="T36" fmla="*/ 21 w 58"/>
                  <a:gd name="T37" fmla="*/ 19 h 42"/>
                  <a:gd name="T38" fmla="*/ 21 w 58"/>
                  <a:gd name="T39" fmla="*/ 19 h 42"/>
                  <a:gd name="T40" fmla="*/ 18 w 58"/>
                  <a:gd name="T41" fmla="*/ 30 h 42"/>
                  <a:gd name="T42" fmla="*/ 16 w 58"/>
                  <a:gd name="T43" fmla="*/ 36 h 42"/>
                  <a:gd name="T44" fmla="*/ 8 w 58"/>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42">
                    <a:moveTo>
                      <a:pt x="8" y="42"/>
                    </a:moveTo>
                    <a:cubicBezTo>
                      <a:pt x="8" y="42"/>
                      <a:pt x="8" y="42"/>
                      <a:pt x="8" y="42"/>
                    </a:cubicBezTo>
                    <a:cubicBezTo>
                      <a:pt x="7" y="42"/>
                      <a:pt x="7" y="42"/>
                      <a:pt x="6" y="42"/>
                    </a:cubicBezTo>
                    <a:cubicBezTo>
                      <a:pt x="4" y="41"/>
                      <a:pt x="3" y="40"/>
                      <a:pt x="1" y="38"/>
                    </a:cubicBezTo>
                    <a:cubicBezTo>
                      <a:pt x="0" y="36"/>
                      <a:pt x="0" y="34"/>
                      <a:pt x="1" y="32"/>
                    </a:cubicBezTo>
                    <a:cubicBezTo>
                      <a:pt x="1" y="29"/>
                      <a:pt x="2" y="27"/>
                      <a:pt x="2" y="25"/>
                    </a:cubicBezTo>
                    <a:cubicBezTo>
                      <a:pt x="3" y="25"/>
                      <a:pt x="3" y="25"/>
                      <a:pt x="3" y="25"/>
                    </a:cubicBezTo>
                    <a:cubicBezTo>
                      <a:pt x="3" y="23"/>
                      <a:pt x="4" y="21"/>
                      <a:pt x="4" y="19"/>
                    </a:cubicBezTo>
                    <a:cubicBezTo>
                      <a:pt x="5" y="16"/>
                      <a:pt x="6" y="13"/>
                      <a:pt x="8" y="10"/>
                    </a:cubicBezTo>
                    <a:cubicBezTo>
                      <a:pt x="9" y="8"/>
                      <a:pt x="11" y="6"/>
                      <a:pt x="13" y="5"/>
                    </a:cubicBezTo>
                    <a:cubicBezTo>
                      <a:pt x="15" y="4"/>
                      <a:pt x="18" y="3"/>
                      <a:pt x="21" y="2"/>
                    </a:cubicBezTo>
                    <a:cubicBezTo>
                      <a:pt x="21" y="2"/>
                      <a:pt x="21" y="2"/>
                      <a:pt x="21" y="2"/>
                    </a:cubicBezTo>
                    <a:cubicBezTo>
                      <a:pt x="49" y="0"/>
                      <a:pt x="49" y="0"/>
                      <a:pt x="49" y="0"/>
                    </a:cubicBezTo>
                    <a:cubicBezTo>
                      <a:pt x="49" y="0"/>
                      <a:pt x="49" y="0"/>
                      <a:pt x="50" y="0"/>
                    </a:cubicBezTo>
                    <a:cubicBezTo>
                      <a:pt x="54" y="0"/>
                      <a:pt x="57" y="3"/>
                      <a:pt x="57" y="7"/>
                    </a:cubicBezTo>
                    <a:cubicBezTo>
                      <a:pt x="58" y="9"/>
                      <a:pt x="57" y="11"/>
                      <a:pt x="56" y="13"/>
                    </a:cubicBezTo>
                    <a:cubicBezTo>
                      <a:pt x="54" y="14"/>
                      <a:pt x="52" y="15"/>
                      <a:pt x="50" y="16"/>
                    </a:cubicBezTo>
                    <a:cubicBezTo>
                      <a:pt x="23" y="18"/>
                      <a:pt x="23" y="18"/>
                      <a:pt x="23" y="18"/>
                    </a:cubicBezTo>
                    <a:cubicBezTo>
                      <a:pt x="22" y="18"/>
                      <a:pt x="21" y="19"/>
                      <a:pt x="21" y="19"/>
                    </a:cubicBezTo>
                    <a:cubicBezTo>
                      <a:pt x="21" y="19"/>
                      <a:pt x="21" y="19"/>
                      <a:pt x="21" y="19"/>
                    </a:cubicBezTo>
                    <a:cubicBezTo>
                      <a:pt x="20" y="21"/>
                      <a:pt x="19" y="25"/>
                      <a:pt x="18" y="30"/>
                    </a:cubicBezTo>
                    <a:cubicBezTo>
                      <a:pt x="17" y="32"/>
                      <a:pt x="17" y="34"/>
                      <a:pt x="16" y="36"/>
                    </a:cubicBezTo>
                    <a:cubicBezTo>
                      <a:pt x="15" y="39"/>
                      <a:pt x="12" y="42"/>
                      <a:pt x="8" y="42"/>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Oval 82"/>
              <p:cNvSpPr>
                <a:spLocks noChangeArrowheads="1"/>
              </p:cNvSpPr>
              <p:nvPr/>
            </p:nvSpPr>
            <p:spPr bwMode="auto">
              <a:xfrm>
                <a:off x="4085" y="1913"/>
                <a:ext cx="29" cy="26"/>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Oval 83"/>
              <p:cNvSpPr>
                <a:spLocks noChangeArrowheads="1"/>
              </p:cNvSpPr>
              <p:nvPr/>
            </p:nvSpPr>
            <p:spPr bwMode="auto">
              <a:xfrm>
                <a:off x="3921" y="2353"/>
                <a:ext cx="124" cy="123"/>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Oval 84"/>
              <p:cNvSpPr>
                <a:spLocks noChangeArrowheads="1"/>
              </p:cNvSpPr>
              <p:nvPr/>
            </p:nvSpPr>
            <p:spPr bwMode="auto">
              <a:xfrm>
                <a:off x="3949" y="2381"/>
                <a:ext cx="67" cy="67"/>
              </a:xfrm>
              <a:prstGeom prst="ellipse">
                <a:avLst/>
              </a:prstGeom>
              <a:solidFill>
                <a:srgbClr val="85C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Oval 85"/>
              <p:cNvSpPr>
                <a:spLocks noChangeArrowheads="1"/>
              </p:cNvSpPr>
              <p:nvPr/>
            </p:nvSpPr>
            <p:spPr bwMode="auto">
              <a:xfrm>
                <a:off x="3964" y="2393"/>
                <a:ext cx="40" cy="43"/>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86"/>
              <p:cNvSpPr>
                <a:spLocks noChangeArrowheads="1"/>
              </p:cNvSpPr>
              <p:nvPr/>
            </p:nvSpPr>
            <p:spPr bwMode="auto">
              <a:xfrm>
                <a:off x="3626" y="2353"/>
                <a:ext cx="124" cy="123"/>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Oval 87"/>
              <p:cNvSpPr>
                <a:spLocks noChangeArrowheads="1"/>
              </p:cNvSpPr>
              <p:nvPr/>
            </p:nvSpPr>
            <p:spPr bwMode="auto">
              <a:xfrm>
                <a:off x="3654" y="2381"/>
                <a:ext cx="67" cy="67"/>
              </a:xfrm>
              <a:prstGeom prst="ellipse">
                <a:avLst/>
              </a:prstGeom>
              <a:solidFill>
                <a:srgbClr val="85C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Oval 88"/>
              <p:cNvSpPr>
                <a:spLocks noChangeArrowheads="1"/>
              </p:cNvSpPr>
              <p:nvPr/>
            </p:nvSpPr>
            <p:spPr bwMode="auto">
              <a:xfrm>
                <a:off x="3666" y="2393"/>
                <a:ext cx="41" cy="43"/>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3" name="Group 91"/>
            <p:cNvGrpSpPr>
              <a:grpSpLocks noChangeAspect="1"/>
            </p:cNvGrpSpPr>
            <p:nvPr/>
          </p:nvGrpSpPr>
          <p:grpSpPr bwMode="auto">
            <a:xfrm>
              <a:off x="9621664" y="1795242"/>
              <a:ext cx="644872" cy="620794"/>
              <a:chOff x="3540" y="1893"/>
              <a:chExt cx="616" cy="593"/>
            </a:xfrm>
          </p:grpSpPr>
          <p:sp>
            <p:nvSpPr>
              <p:cNvPr id="146" name="Freeform 93"/>
              <p:cNvSpPr/>
              <p:nvPr/>
            </p:nvSpPr>
            <p:spPr bwMode="auto">
              <a:xfrm>
                <a:off x="3807" y="1991"/>
                <a:ext cx="50" cy="36"/>
              </a:xfrm>
              <a:custGeom>
                <a:avLst/>
                <a:gdLst>
                  <a:gd name="T0" fmla="*/ 19 w 50"/>
                  <a:gd name="T1" fmla="*/ 31 h 36"/>
                  <a:gd name="T2" fmla="*/ 26 w 50"/>
                  <a:gd name="T3" fmla="*/ 31 h 36"/>
                  <a:gd name="T4" fmla="*/ 35 w 50"/>
                  <a:gd name="T5" fmla="*/ 31 h 36"/>
                  <a:gd name="T6" fmla="*/ 40 w 50"/>
                  <a:gd name="T7" fmla="*/ 31 h 36"/>
                  <a:gd name="T8" fmla="*/ 47 w 50"/>
                  <a:gd name="T9" fmla="*/ 31 h 36"/>
                  <a:gd name="T10" fmla="*/ 50 w 50"/>
                  <a:gd name="T11" fmla="*/ 31 h 36"/>
                  <a:gd name="T12" fmla="*/ 26 w 50"/>
                  <a:gd name="T13" fmla="*/ 12 h 36"/>
                  <a:gd name="T14" fmla="*/ 19 w 50"/>
                  <a:gd name="T15" fmla="*/ 10 h 36"/>
                  <a:gd name="T16" fmla="*/ 14 w 50"/>
                  <a:gd name="T17" fmla="*/ 10 h 36"/>
                  <a:gd name="T18" fmla="*/ 4 w 50"/>
                  <a:gd name="T19" fmla="*/ 7 h 36"/>
                  <a:gd name="T20" fmla="*/ 0 w 50"/>
                  <a:gd name="T21" fmla="*/ 0 h 36"/>
                  <a:gd name="T22" fmla="*/ 0 w 50"/>
                  <a:gd name="T23" fmla="*/ 36 h 36"/>
                  <a:gd name="T24" fmla="*/ 7 w 50"/>
                  <a:gd name="T25" fmla="*/ 36 h 36"/>
                  <a:gd name="T26" fmla="*/ 19 w 50"/>
                  <a:gd name="T2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6">
                    <a:moveTo>
                      <a:pt x="19" y="31"/>
                    </a:moveTo>
                    <a:lnTo>
                      <a:pt x="26" y="31"/>
                    </a:lnTo>
                    <a:lnTo>
                      <a:pt x="35" y="31"/>
                    </a:lnTo>
                    <a:lnTo>
                      <a:pt x="40" y="31"/>
                    </a:lnTo>
                    <a:lnTo>
                      <a:pt x="47" y="31"/>
                    </a:lnTo>
                    <a:lnTo>
                      <a:pt x="50" y="31"/>
                    </a:lnTo>
                    <a:lnTo>
                      <a:pt x="26" y="12"/>
                    </a:lnTo>
                    <a:lnTo>
                      <a:pt x="19" y="10"/>
                    </a:lnTo>
                    <a:lnTo>
                      <a:pt x="14" y="10"/>
                    </a:lnTo>
                    <a:lnTo>
                      <a:pt x="4" y="7"/>
                    </a:lnTo>
                    <a:lnTo>
                      <a:pt x="0" y="0"/>
                    </a:lnTo>
                    <a:lnTo>
                      <a:pt x="0" y="36"/>
                    </a:lnTo>
                    <a:lnTo>
                      <a:pt x="7" y="36"/>
                    </a:lnTo>
                    <a:lnTo>
                      <a:pt x="19" y="31"/>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95"/>
              <p:cNvSpPr/>
              <p:nvPr/>
            </p:nvSpPr>
            <p:spPr bwMode="auto">
              <a:xfrm>
                <a:off x="3643" y="1893"/>
                <a:ext cx="356" cy="484"/>
              </a:xfrm>
              <a:custGeom>
                <a:avLst/>
                <a:gdLst>
                  <a:gd name="T0" fmla="*/ 112 w 150"/>
                  <a:gd name="T1" fmla="*/ 5 h 203"/>
                  <a:gd name="T2" fmla="*/ 92 w 150"/>
                  <a:gd name="T3" fmla="*/ 0 h 203"/>
                  <a:gd name="T4" fmla="*/ 5 w 150"/>
                  <a:gd name="T5" fmla="*/ 57 h 203"/>
                  <a:gd name="T6" fmla="*/ 18 w 150"/>
                  <a:gd name="T7" fmla="*/ 66 h 203"/>
                  <a:gd name="T8" fmla="*/ 30 w 150"/>
                  <a:gd name="T9" fmla="*/ 65 h 203"/>
                  <a:gd name="T10" fmla="*/ 37 w 150"/>
                  <a:gd name="T11" fmla="*/ 72 h 203"/>
                  <a:gd name="T12" fmla="*/ 43 w 150"/>
                  <a:gd name="T13" fmla="*/ 76 h 203"/>
                  <a:gd name="T14" fmla="*/ 52 w 150"/>
                  <a:gd name="T15" fmla="*/ 77 h 203"/>
                  <a:gd name="T16" fmla="*/ 49 w 150"/>
                  <a:gd name="T17" fmla="*/ 84 h 203"/>
                  <a:gd name="T18" fmla="*/ 45 w 150"/>
                  <a:gd name="T19" fmla="*/ 99 h 203"/>
                  <a:gd name="T20" fmla="*/ 51 w 150"/>
                  <a:gd name="T21" fmla="*/ 108 h 203"/>
                  <a:gd name="T22" fmla="*/ 53 w 150"/>
                  <a:gd name="T23" fmla="*/ 118 h 203"/>
                  <a:gd name="T24" fmla="*/ 62 w 150"/>
                  <a:gd name="T25" fmla="*/ 123 h 203"/>
                  <a:gd name="T26" fmla="*/ 69 w 150"/>
                  <a:gd name="T27" fmla="*/ 144 h 203"/>
                  <a:gd name="T28" fmla="*/ 68 w 150"/>
                  <a:gd name="T29" fmla="*/ 160 h 203"/>
                  <a:gd name="T30" fmla="*/ 66 w 150"/>
                  <a:gd name="T31" fmla="*/ 170 h 203"/>
                  <a:gd name="T32" fmla="*/ 65 w 150"/>
                  <a:gd name="T33" fmla="*/ 180 h 203"/>
                  <a:gd name="T34" fmla="*/ 67 w 150"/>
                  <a:gd name="T35" fmla="*/ 191 h 203"/>
                  <a:gd name="T36" fmla="*/ 71 w 150"/>
                  <a:gd name="T37" fmla="*/ 193 h 203"/>
                  <a:gd name="T38" fmla="*/ 77 w 150"/>
                  <a:gd name="T39" fmla="*/ 200 h 203"/>
                  <a:gd name="T40" fmla="*/ 87 w 150"/>
                  <a:gd name="T41" fmla="*/ 203 h 203"/>
                  <a:gd name="T42" fmla="*/ 92 w 150"/>
                  <a:gd name="T43" fmla="*/ 192 h 203"/>
                  <a:gd name="T44" fmla="*/ 86 w 150"/>
                  <a:gd name="T45" fmla="*/ 187 h 203"/>
                  <a:gd name="T46" fmla="*/ 92 w 150"/>
                  <a:gd name="T47" fmla="*/ 186 h 203"/>
                  <a:gd name="T48" fmla="*/ 92 w 150"/>
                  <a:gd name="T49" fmla="*/ 179 h 203"/>
                  <a:gd name="T50" fmla="*/ 95 w 150"/>
                  <a:gd name="T51" fmla="*/ 174 h 203"/>
                  <a:gd name="T52" fmla="*/ 102 w 150"/>
                  <a:gd name="T53" fmla="*/ 168 h 203"/>
                  <a:gd name="T54" fmla="*/ 109 w 150"/>
                  <a:gd name="T55" fmla="*/ 161 h 203"/>
                  <a:gd name="T56" fmla="*/ 117 w 150"/>
                  <a:gd name="T57" fmla="*/ 152 h 203"/>
                  <a:gd name="T58" fmla="*/ 119 w 150"/>
                  <a:gd name="T59" fmla="*/ 143 h 203"/>
                  <a:gd name="T60" fmla="*/ 135 w 150"/>
                  <a:gd name="T61" fmla="*/ 134 h 203"/>
                  <a:gd name="T62" fmla="*/ 139 w 150"/>
                  <a:gd name="T63" fmla="*/ 120 h 203"/>
                  <a:gd name="T64" fmla="*/ 149 w 150"/>
                  <a:gd name="T65" fmla="*/ 112 h 203"/>
                  <a:gd name="T66" fmla="*/ 146 w 150"/>
                  <a:gd name="T67" fmla="*/ 97 h 203"/>
                  <a:gd name="T68" fmla="*/ 136 w 150"/>
                  <a:gd name="T69" fmla="*/ 92 h 203"/>
                  <a:gd name="T70" fmla="*/ 118 w 150"/>
                  <a:gd name="T71" fmla="*/ 87 h 203"/>
                  <a:gd name="T72" fmla="*/ 116 w 150"/>
                  <a:gd name="T73" fmla="*/ 84 h 203"/>
                  <a:gd name="T74" fmla="*/ 108 w 150"/>
                  <a:gd name="T75" fmla="*/ 72 h 203"/>
                  <a:gd name="T76" fmla="*/ 98 w 150"/>
                  <a:gd name="T77" fmla="*/ 70 h 203"/>
                  <a:gd name="T78" fmla="*/ 91 w 150"/>
                  <a:gd name="T79" fmla="*/ 61 h 203"/>
                  <a:gd name="T80" fmla="*/ 76 w 150"/>
                  <a:gd name="T81" fmla="*/ 60 h 203"/>
                  <a:gd name="T82" fmla="*/ 67 w 150"/>
                  <a:gd name="T83" fmla="*/ 59 h 203"/>
                  <a:gd name="T84" fmla="*/ 60 w 150"/>
                  <a:gd name="T85" fmla="*/ 62 h 203"/>
                  <a:gd name="T86" fmla="*/ 53 w 150"/>
                  <a:gd name="T87" fmla="*/ 65 h 203"/>
                  <a:gd name="T88" fmla="*/ 52 w 150"/>
                  <a:gd name="T89" fmla="*/ 59 h 203"/>
                  <a:gd name="T90" fmla="*/ 43 w 150"/>
                  <a:gd name="T91" fmla="*/ 56 h 203"/>
                  <a:gd name="T92" fmla="*/ 41 w 150"/>
                  <a:gd name="T93" fmla="*/ 54 h 203"/>
                  <a:gd name="T94" fmla="*/ 47 w 150"/>
                  <a:gd name="T95" fmla="*/ 51 h 203"/>
                  <a:gd name="T96" fmla="*/ 53 w 150"/>
                  <a:gd name="T97" fmla="*/ 51 h 203"/>
                  <a:gd name="T98" fmla="*/ 55 w 150"/>
                  <a:gd name="T99" fmla="*/ 57 h 203"/>
                  <a:gd name="T100" fmla="*/ 81 w 150"/>
                  <a:gd name="T101" fmla="*/ 55 h 203"/>
                  <a:gd name="T102" fmla="*/ 85 w 150"/>
                  <a:gd name="T103" fmla="*/ 49 h 203"/>
                  <a:gd name="T104" fmla="*/ 75 w 150"/>
                  <a:gd name="T105" fmla="*/ 46 h 203"/>
                  <a:gd name="T106" fmla="*/ 65 w 150"/>
                  <a:gd name="T107" fmla="*/ 45 h 203"/>
                  <a:gd name="T108" fmla="*/ 60 w 150"/>
                  <a:gd name="T109" fmla="*/ 40 h 203"/>
                  <a:gd name="T110" fmla="*/ 63 w 150"/>
                  <a:gd name="T111" fmla="*/ 32 h 203"/>
                  <a:gd name="T112" fmla="*/ 71 w 150"/>
                  <a:gd name="T113" fmla="*/ 26 h 203"/>
                  <a:gd name="T114" fmla="*/ 82 w 150"/>
                  <a:gd name="T115" fmla="*/ 17 h 203"/>
                  <a:gd name="T116" fmla="*/ 91 w 150"/>
                  <a:gd name="T117" fmla="*/ 16 h 203"/>
                  <a:gd name="T118" fmla="*/ 100 w 150"/>
                  <a:gd name="T119" fmla="*/ 14 h 203"/>
                  <a:gd name="T120" fmla="*/ 104 w 150"/>
                  <a:gd name="T121" fmla="*/ 9 h 203"/>
                  <a:gd name="T122" fmla="*/ 103 w 150"/>
                  <a:gd name="T123" fmla="*/ 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0" h="203">
                    <a:moveTo>
                      <a:pt x="109" y="6"/>
                    </a:moveTo>
                    <a:cubicBezTo>
                      <a:pt x="110" y="7"/>
                      <a:pt x="110" y="7"/>
                      <a:pt x="110" y="7"/>
                    </a:cubicBezTo>
                    <a:cubicBezTo>
                      <a:pt x="112" y="5"/>
                      <a:pt x="112" y="5"/>
                      <a:pt x="112" y="5"/>
                    </a:cubicBezTo>
                    <a:cubicBezTo>
                      <a:pt x="112" y="5"/>
                      <a:pt x="114" y="4"/>
                      <a:pt x="115" y="3"/>
                    </a:cubicBezTo>
                    <a:cubicBezTo>
                      <a:pt x="116" y="2"/>
                      <a:pt x="116" y="2"/>
                      <a:pt x="116" y="2"/>
                    </a:cubicBezTo>
                    <a:cubicBezTo>
                      <a:pt x="108" y="1"/>
                      <a:pt x="100" y="0"/>
                      <a:pt x="92" y="0"/>
                    </a:cubicBezTo>
                    <a:cubicBezTo>
                      <a:pt x="55" y="0"/>
                      <a:pt x="23" y="16"/>
                      <a:pt x="0" y="40"/>
                    </a:cubicBezTo>
                    <a:cubicBezTo>
                      <a:pt x="1" y="54"/>
                      <a:pt x="1" y="54"/>
                      <a:pt x="1" y="54"/>
                    </a:cubicBezTo>
                    <a:cubicBezTo>
                      <a:pt x="5" y="57"/>
                      <a:pt x="5" y="57"/>
                      <a:pt x="5" y="57"/>
                    </a:cubicBezTo>
                    <a:cubicBezTo>
                      <a:pt x="8" y="61"/>
                      <a:pt x="8" y="61"/>
                      <a:pt x="8" y="61"/>
                    </a:cubicBezTo>
                    <a:cubicBezTo>
                      <a:pt x="11" y="66"/>
                      <a:pt x="11" y="66"/>
                      <a:pt x="11" y="66"/>
                    </a:cubicBezTo>
                    <a:cubicBezTo>
                      <a:pt x="18" y="66"/>
                      <a:pt x="18" y="66"/>
                      <a:pt x="18" y="66"/>
                    </a:cubicBezTo>
                    <a:cubicBezTo>
                      <a:pt x="21" y="64"/>
                      <a:pt x="21" y="64"/>
                      <a:pt x="21" y="64"/>
                    </a:cubicBezTo>
                    <a:cubicBezTo>
                      <a:pt x="25" y="65"/>
                      <a:pt x="25" y="65"/>
                      <a:pt x="25" y="65"/>
                    </a:cubicBezTo>
                    <a:cubicBezTo>
                      <a:pt x="30" y="65"/>
                      <a:pt x="30" y="65"/>
                      <a:pt x="30" y="65"/>
                    </a:cubicBezTo>
                    <a:cubicBezTo>
                      <a:pt x="32" y="68"/>
                      <a:pt x="32" y="68"/>
                      <a:pt x="32" y="68"/>
                    </a:cubicBezTo>
                    <a:cubicBezTo>
                      <a:pt x="36" y="70"/>
                      <a:pt x="36" y="70"/>
                      <a:pt x="36" y="70"/>
                    </a:cubicBezTo>
                    <a:cubicBezTo>
                      <a:pt x="37" y="72"/>
                      <a:pt x="37" y="72"/>
                      <a:pt x="37" y="72"/>
                    </a:cubicBezTo>
                    <a:cubicBezTo>
                      <a:pt x="37" y="75"/>
                      <a:pt x="37" y="75"/>
                      <a:pt x="37" y="75"/>
                    </a:cubicBezTo>
                    <a:cubicBezTo>
                      <a:pt x="41" y="75"/>
                      <a:pt x="41" y="75"/>
                      <a:pt x="41" y="75"/>
                    </a:cubicBezTo>
                    <a:cubicBezTo>
                      <a:pt x="43" y="76"/>
                      <a:pt x="43" y="76"/>
                      <a:pt x="43" y="76"/>
                    </a:cubicBezTo>
                    <a:cubicBezTo>
                      <a:pt x="45" y="78"/>
                      <a:pt x="45" y="78"/>
                      <a:pt x="45" y="78"/>
                    </a:cubicBezTo>
                    <a:cubicBezTo>
                      <a:pt x="48" y="78"/>
                      <a:pt x="48" y="78"/>
                      <a:pt x="48" y="78"/>
                    </a:cubicBezTo>
                    <a:cubicBezTo>
                      <a:pt x="52" y="77"/>
                      <a:pt x="52" y="77"/>
                      <a:pt x="52" y="77"/>
                    </a:cubicBezTo>
                    <a:cubicBezTo>
                      <a:pt x="52" y="79"/>
                      <a:pt x="52" y="79"/>
                      <a:pt x="52" y="79"/>
                    </a:cubicBezTo>
                    <a:cubicBezTo>
                      <a:pt x="52" y="81"/>
                      <a:pt x="52" y="81"/>
                      <a:pt x="52" y="81"/>
                    </a:cubicBezTo>
                    <a:cubicBezTo>
                      <a:pt x="49" y="84"/>
                      <a:pt x="49" y="84"/>
                      <a:pt x="49" y="84"/>
                    </a:cubicBezTo>
                    <a:cubicBezTo>
                      <a:pt x="47" y="87"/>
                      <a:pt x="47" y="87"/>
                      <a:pt x="47" y="87"/>
                    </a:cubicBezTo>
                    <a:cubicBezTo>
                      <a:pt x="45" y="91"/>
                      <a:pt x="45" y="91"/>
                      <a:pt x="45" y="91"/>
                    </a:cubicBezTo>
                    <a:cubicBezTo>
                      <a:pt x="45" y="99"/>
                      <a:pt x="45" y="99"/>
                      <a:pt x="45" y="99"/>
                    </a:cubicBezTo>
                    <a:cubicBezTo>
                      <a:pt x="46" y="104"/>
                      <a:pt x="46" y="104"/>
                      <a:pt x="46" y="104"/>
                    </a:cubicBezTo>
                    <a:cubicBezTo>
                      <a:pt x="48" y="107"/>
                      <a:pt x="48" y="107"/>
                      <a:pt x="48" y="107"/>
                    </a:cubicBezTo>
                    <a:cubicBezTo>
                      <a:pt x="51" y="108"/>
                      <a:pt x="51" y="108"/>
                      <a:pt x="51" y="108"/>
                    </a:cubicBezTo>
                    <a:cubicBezTo>
                      <a:pt x="52" y="111"/>
                      <a:pt x="52" y="111"/>
                      <a:pt x="52" y="111"/>
                    </a:cubicBezTo>
                    <a:cubicBezTo>
                      <a:pt x="52" y="114"/>
                      <a:pt x="52" y="114"/>
                      <a:pt x="52" y="114"/>
                    </a:cubicBezTo>
                    <a:cubicBezTo>
                      <a:pt x="53" y="118"/>
                      <a:pt x="53" y="118"/>
                      <a:pt x="53" y="118"/>
                    </a:cubicBezTo>
                    <a:cubicBezTo>
                      <a:pt x="55" y="122"/>
                      <a:pt x="55" y="122"/>
                      <a:pt x="55" y="122"/>
                    </a:cubicBezTo>
                    <a:cubicBezTo>
                      <a:pt x="58" y="122"/>
                      <a:pt x="58" y="122"/>
                      <a:pt x="58" y="122"/>
                    </a:cubicBezTo>
                    <a:cubicBezTo>
                      <a:pt x="62" y="123"/>
                      <a:pt x="62" y="123"/>
                      <a:pt x="62" y="123"/>
                    </a:cubicBezTo>
                    <a:cubicBezTo>
                      <a:pt x="66" y="126"/>
                      <a:pt x="66" y="126"/>
                      <a:pt x="66" y="126"/>
                    </a:cubicBezTo>
                    <a:cubicBezTo>
                      <a:pt x="69" y="128"/>
                      <a:pt x="69" y="128"/>
                      <a:pt x="69" y="128"/>
                    </a:cubicBezTo>
                    <a:cubicBezTo>
                      <a:pt x="69" y="144"/>
                      <a:pt x="69" y="144"/>
                      <a:pt x="69" y="144"/>
                    </a:cubicBezTo>
                    <a:cubicBezTo>
                      <a:pt x="67" y="149"/>
                      <a:pt x="67" y="149"/>
                      <a:pt x="67" y="149"/>
                    </a:cubicBezTo>
                    <a:cubicBezTo>
                      <a:pt x="68" y="154"/>
                      <a:pt x="68" y="154"/>
                      <a:pt x="68" y="154"/>
                    </a:cubicBezTo>
                    <a:cubicBezTo>
                      <a:pt x="68" y="160"/>
                      <a:pt x="68" y="160"/>
                      <a:pt x="68" y="160"/>
                    </a:cubicBezTo>
                    <a:cubicBezTo>
                      <a:pt x="66" y="162"/>
                      <a:pt x="66" y="162"/>
                      <a:pt x="66" y="162"/>
                    </a:cubicBezTo>
                    <a:cubicBezTo>
                      <a:pt x="66" y="167"/>
                      <a:pt x="66" y="167"/>
                      <a:pt x="66" y="167"/>
                    </a:cubicBezTo>
                    <a:cubicBezTo>
                      <a:pt x="66" y="170"/>
                      <a:pt x="66" y="170"/>
                      <a:pt x="66" y="170"/>
                    </a:cubicBezTo>
                    <a:cubicBezTo>
                      <a:pt x="67" y="172"/>
                      <a:pt x="67" y="172"/>
                      <a:pt x="67" y="172"/>
                    </a:cubicBezTo>
                    <a:cubicBezTo>
                      <a:pt x="67" y="177"/>
                      <a:pt x="67" y="177"/>
                      <a:pt x="67" y="177"/>
                    </a:cubicBezTo>
                    <a:cubicBezTo>
                      <a:pt x="65" y="180"/>
                      <a:pt x="65" y="180"/>
                      <a:pt x="65" y="180"/>
                    </a:cubicBezTo>
                    <a:cubicBezTo>
                      <a:pt x="65" y="186"/>
                      <a:pt x="65" y="186"/>
                      <a:pt x="65" y="186"/>
                    </a:cubicBezTo>
                    <a:cubicBezTo>
                      <a:pt x="66" y="187"/>
                      <a:pt x="66" y="187"/>
                      <a:pt x="66" y="187"/>
                    </a:cubicBezTo>
                    <a:cubicBezTo>
                      <a:pt x="67" y="191"/>
                      <a:pt x="67" y="191"/>
                      <a:pt x="67" y="191"/>
                    </a:cubicBezTo>
                    <a:cubicBezTo>
                      <a:pt x="70" y="190"/>
                      <a:pt x="70" y="190"/>
                      <a:pt x="70" y="190"/>
                    </a:cubicBezTo>
                    <a:cubicBezTo>
                      <a:pt x="70" y="191"/>
                      <a:pt x="70" y="191"/>
                      <a:pt x="71" y="191"/>
                    </a:cubicBezTo>
                    <a:cubicBezTo>
                      <a:pt x="71" y="192"/>
                      <a:pt x="71" y="192"/>
                      <a:pt x="71" y="193"/>
                    </a:cubicBezTo>
                    <a:cubicBezTo>
                      <a:pt x="72" y="193"/>
                      <a:pt x="72" y="194"/>
                      <a:pt x="72" y="195"/>
                    </a:cubicBezTo>
                    <a:cubicBezTo>
                      <a:pt x="73" y="197"/>
                      <a:pt x="73" y="197"/>
                      <a:pt x="73" y="197"/>
                    </a:cubicBezTo>
                    <a:cubicBezTo>
                      <a:pt x="75" y="199"/>
                      <a:pt x="77" y="200"/>
                      <a:pt x="77" y="200"/>
                    </a:cubicBezTo>
                    <a:cubicBezTo>
                      <a:pt x="79" y="201"/>
                      <a:pt x="79" y="201"/>
                      <a:pt x="79" y="201"/>
                    </a:cubicBezTo>
                    <a:cubicBezTo>
                      <a:pt x="84" y="203"/>
                      <a:pt x="84" y="203"/>
                      <a:pt x="84" y="203"/>
                    </a:cubicBezTo>
                    <a:cubicBezTo>
                      <a:pt x="87" y="203"/>
                      <a:pt x="87" y="203"/>
                      <a:pt x="87" y="203"/>
                    </a:cubicBezTo>
                    <a:cubicBezTo>
                      <a:pt x="91" y="200"/>
                      <a:pt x="91" y="200"/>
                      <a:pt x="91" y="200"/>
                    </a:cubicBezTo>
                    <a:cubicBezTo>
                      <a:pt x="92" y="195"/>
                      <a:pt x="92" y="195"/>
                      <a:pt x="92" y="195"/>
                    </a:cubicBezTo>
                    <a:cubicBezTo>
                      <a:pt x="92" y="192"/>
                      <a:pt x="92" y="192"/>
                      <a:pt x="92" y="192"/>
                    </a:cubicBezTo>
                    <a:cubicBezTo>
                      <a:pt x="88" y="191"/>
                      <a:pt x="88" y="191"/>
                      <a:pt x="88" y="191"/>
                    </a:cubicBezTo>
                    <a:cubicBezTo>
                      <a:pt x="86" y="190"/>
                      <a:pt x="86" y="190"/>
                      <a:pt x="86" y="190"/>
                    </a:cubicBezTo>
                    <a:cubicBezTo>
                      <a:pt x="86" y="187"/>
                      <a:pt x="86" y="187"/>
                      <a:pt x="86" y="187"/>
                    </a:cubicBezTo>
                    <a:cubicBezTo>
                      <a:pt x="87" y="186"/>
                      <a:pt x="87" y="186"/>
                      <a:pt x="87" y="186"/>
                    </a:cubicBezTo>
                    <a:cubicBezTo>
                      <a:pt x="89" y="186"/>
                      <a:pt x="89" y="186"/>
                      <a:pt x="89" y="186"/>
                    </a:cubicBezTo>
                    <a:cubicBezTo>
                      <a:pt x="92" y="186"/>
                      <a:pt x="92" y="186"/>
                      <a:pt x="92" y="186"/>
                    </a:cubicBezTo>
                    <a:cubicBezTo>
                      <a:pt x="92" y="182"/>
                      <a:pt x="92" y="182"/>
                      <a:pt x="92" y="182"/>
                    </a:cubicBezTo>
                    <a:cubicBezTo>
                      <a:pt x="92" y="180"/>
                      <a:pt x="92" y="180"/>
                      <a:pt x="92" y="180"/>
                    </a:cubicBezTo>
                    <a:cubicBezTo>
                      <a:pt x="92" y="179"/>
                      <a:pt x="92" y="179"/>
                      <a:pt x="92" y="179"/>
                    </a:cubicBezTo>
                    <a:cubicBezTo>
                      <a:pt x="92" y="176"/>
                      <a:pt x="92" y="176"/>
                      <a:pt x="92" y="176"/>
                    </a:cubicBezTo>
                    <a:cubicBezTo>
                      <a:pt x="93" y="175"/>
                      <a:pt x="93" y="175"/>
                      <a:pt x="93" y="175"/>
                    </a:cubicBezTo>
                    <a:cubicBezTo>
                      <a:pt x="95" y="174"/>
                      <a:pt x="95" y="174"/>
                      <a:pt x="95" y="174"/>
                    </a:cubicBezTo>
                    <a:cubicBezTo>
                      <a:pt x="98" y="173"/>
                      <a:pt x="98" y="173"/>
                      <a:pt x="98" y="173"/>
                    </a:cubicBezTo>
                    <a:cubicBezTo>
                      <a:pt x="100" y="171"/>
                      <a:pt x="100" y="171"/>
                      <a:pt x="100" y="171"/>
                    </a:cubicBezTo>
                    <a:cubicBezTo>
                      <a:pt x="102" y="168"/>
                      <a:pt x="102" y="168"/>
                      <a:pt x="102" y="168"/>
                    </a:cubicBezTo>
                    <a:cubicBezTo>
                      <a:pt x="104" y="163"/>
                      <a:pt x="104" y="163"/>
                      <a:pt x="104" y="163"/>
                    </a:cubicBezTo>
                    <a:cubicBezTo>
                      <a:pt x="106" y="162"/>
                      <a:pt x="106" y="162"/>
                      <a:pt x="106" y="162"/>
                    </a:cubicBezTo>
                    <a:cubicBezTo>
                      <a:pt x="109" y="161"/>
                      <a:pt x="109" y="161"/>
                      <a:pt x="109" y="161"/>
                    </a:cubicBezTo>
                    <a:cubicBezTo>
                      <a:pt x="111" y="158"/>
                      <a:pt x="111" y="158"/>
                      <a:pt x="111" y="158"/>
                    </a:cubicBezTo>
                    <a:cubicBezTo>
                      <a:pt x="113" y="155"/>
                      <a:pt x="113" y="155"/>
                      <a:pt x="113" y="155"/>
                    </a:cubicBezTo>
                    <a:cubicBezTo>
                      <a:pt x="117" y="152"/>
                      <a:pt x="117" y="152"/>
                      <a:pt x="117" y="152"/>
                    </a:cubicBezTo>
                    <a:cubicBezTo>
                      <a:pt x="118" y="150"/>
                      <a:pt x="118" y="150"/>
                      <a:pt x="118" y="150"/>
                    </a:cubicBezTo>
                    <a:cubicBezTo>
                      <a:pt x="119" y="148"/>
                      <a:pt x="119" y="148"/>
                      <a:pt x="119" y="148"/>
                    </a:cubicBezTo>
                    <a:cubicBezTo>
                      <a:pt x="119" y="143"/>
                      <a:pt x="119" y="143"/>
                      <a:pt x="119" y="143"/>
                    </a:cubicBezTo>
                    <a:cubicBezTo>
                      <a:pt x="125" y="141"/>
                      <a:pt x="125" y="141"/>
                      <a:pt x="125" y="141"/>
                    </a:cubicBezTo>
                    <a:cubicBezTo>
                      <a:pt x="132" y="138"/>
                      <a:pt x="132" y="138"/>
                      <a:pt x="132" y="138"/>
                    </a:cubicBezTo>
                    <a:cubicBezTo>
                      <a:pt x="135" y="134"/>
                      <a:pt x="135" y="134"/>
                      <a:pt x="135" y="134"/>
                    </a:cubicBezTo>
                    <a:cubicBezTo>
                      <a:pt x="138" y="130"/>
                      <a:pt x="138" y="130"/>
                      <a:pt x="138" y="130"/>
                    </a:cubicBezTo>
                    <a:cubicBezTo>
                      <a:pt x="139" y="125"/>
                      <a:pt x="139" y="125"/>
                      <a:pt x="139" y="125"/>
                    </a:cubicBezTo>
                    <a:cubicBezTo>
                      <a:pt x="139" y="120"/>
                      <a:pt x="139" y="120"/>
                      <a:pt x="139" y="120"/>
                    </a:cubicBezTo>
                    <a:cubicBezTo>
                      <a:pt x="139" y="116"/>
                      <a:pt x="139" y="116"/>
                      <a:pt x="139" y="116"/>
                    </a:cubicBezTo>
                    <a:cubicBezTo>
                      <a:pt x="142" y="113"/>
                      <a:pt x="142" y="113"/>
                      <a:pt x="142" y="113"/>
                    </a:cubicBezTo>
                    <a:cubicBezTo>
                      <a:pt x="149" y="112"/>
                      <a:pt x="149" y="112"/>
                      <a:pt x="149" y="112"/>
                    </a:cubicBezTo>
                    <a:cubicBezTo>
                      <a:pt x="150" y="106"/>
                      <a:pt x="150" y="106"/>
                      <a:pt x="150" y="106"/>
                    </a:cubicBezTo>
                    <a:cubicBezTo>
                      <a:pt x="149" y="101"/>
                      <a:pt x="149" y="101"/>
                      <a:pt x="149" y="101"/>
                    </a:cubicBezTo>
                    <a:cubicBezTo>
                      <a:pt x="146" y="97"/>
                      <a:pt x="146" y="97"/>
                      <a:pt x="146" y="97"/>
                    </a:cubicBezTo>
                    <a:cubicBezTo>
                      <a:pt x="142" y="95"/>
                      <a:pt x="142" y="95"/>
                      <a:pt x="142" y="95"/>
                    </a:cubicBezTo>
                    <a:cubicBezTo>
                      <a:pt x="140" y="93"/>
                      <a:pt x="140" y="93"/>
                      <a:pt x="140" y="93"/>
                    </a:cubicBezTo>
                    <a:cubicBezTo>
                      <a:pt x="136" y="92"/>
                      <a:pt x="136" y="92"/>
                      <a:pt x="136" y="92"/>
                    </a:cubicBezTo>
                    <a:cubicBezTo>
                      <a:pt x="130" y="89"/>
                      <a:pt x="130" y="89"/>
                      <a:pt x="130" y="89"/>
                    </a:cubicBezTo>
                    <a:cubicBezTo>
                      <a:pt x="122" y="88"/>
                      <a:pt x="122" y="88"/>
                      <a:pt x="122" y="88"/>
                    </a:cubicBezTo>
                    <a:cubicBezTo>
                      <a:pt x="118" y="87"/>
                      <a:pt x="118" y="87"/>
                      <a:pt x="118" y="87"/>
                    </a:cubicBezTo>
                    <a:cubicBezTo>
                      <a:pt x="116" y="85"/>
                      <a:pt x="116" y="85"/>
                      <a:pt x="116" y="85"/>
                    </a:cubicBezTo>
                    <a:cubicBezTo>
                      <a:pt x="115" y="85"/>
                      <a:pt x="115" y="85"/>
                      <a:pt x="115" y="85"/>
                    </a:cubicBezTo>
                    <a:cubicBezTo>
                      <a:pt x="116" y="84"/>
                      <a:pt x="116" y="84"/>
                      <a:pt x="116" y="84"/>
                    </a:cubicBezTo>
                    <a:cubicBezTo>
                      <a:pt x="115" y="78"/>
                      <a:pt x="115" y="78"/>
                      <a:pt x="115" y="78"/>
                    </a:cubicBezTo>
                    <a:cubicBezTo>
                      <a:pt x="112" y="74"/>
                      <a:pt x="112" y="74"/>
                      <a:pt x="112" y="74"/>
                    </a:cubicBezTo>
                    <a:cubicBezTo>
                      <a:pt x="108" y="72"/>
                      <a:pt x="108" y="72"/>
                      <a:pt x="108" y="72"/>
                    </a:cubicBezTo>
                    <a:cubicBezTo>
                      <a:pt x="106" y="72"/>
                      <a:pt x="106" y="72"/>
                      <a:pt x="106" y="72"/>
                    </a:cubicBezTo>
                    <a:cubicBezTo>
                      <a:pt x="102" y="70"/>
                      <a:pt x="102" y="70"/>
                      <a:pt x="102" y="70"/>
                    </a:cubicBezTo>
                    <a:cubicBezTo>
                      <a:pt x="98" y="70"/>
                      <a:pt x="98" y="70"/>
                      <a:pt x="98" y="70"/>
                    </a:cubicBezTo>
                    <a:cubicBezTo>
                      <a:pt x="96" y="69"/>
                      <a:pt x="96" y="69"/>
                      <a:pt x="96" y="69"/>
                    </a:cubicBezTo>
                    <a:cubicBezTo>
                      <a:pt x="95" y="65"/>
                      <a:pt x="95" y="65"/>
                      <a:pt x="95" y="65"/>
                    </a:cubicBezTo>
                    <a:cubicBezTo>
                      <a:pt x="91" y="61"/>
                      <a:pt x="91" y="61"/>
                      <a:pt x="91" y="61"/>
                    </a:cubicBezTo>
                    <a:cubicBezTo>
                      <a:pt x="88" y="60"/>
                      <a:pt x="88" y="60"/>
                      <a:pt x="88" y="60"/>
                    </a:cubicBezTo>
                    <a:cubicBezTo>
                      <a:pt x="79" y="61"/>
                      <a:pt x="79" y="61"/>
                      <a:pt x="79" y="61"/>
                    </a:cubicBezTo>
                    <a:cubicBezTo>
                      <a:pt x="76" y="60"/>
                      <a:pt x="76" y="60"/>
                      <a:pt x="76" y="60"/>
                    </a:cubicBezTo>
                    <a:cubicBezTo>
                      <a:pt x="73" y="58"/>
                      <a:pt x="73" y="58"/>
                      <a:pt x="73" y="58"/>
                    </a:cubicBezTo>
                    <a:cubicBezTo>
                      <a:pt x="71" y="58"/>
                      <a:pt x="71" y="58"/>
                      <a:pt x="71" y="58"/>
                    </a:cubicBezTo>
                    <a:cubicBezTo>
                      <a:pt x="67" y="59"/>
                      <a:pt x="67" y="59"/>
                      <a:pt x="67" y="59"/>
                    </a:cubicBezTo>
                    <a:cubicBezTo>
                      <a:pt x="63" y="59"/>
                      <a:pt x="63" y="59"/>
                      <a:pt x="63" y="59"/>
                    </a:cubicBezTo>
                    <a:cubicBezTo>
                      <a:pt x="61" y="61"/>
                      <a:pt x="61" y="61"/>
                      <a:pt x="61" y="61"/>
                    </a:cubicBezTo>
                    <a:cubicBezTo>
                      <a:pt x="60" y="62"/>
                      <a:pt x="60" y="62"/>
                      <a:pt x="60" y="62"/>
                    </a:cubicBezTo>
                    <a:cubicBezTo>
                      <a:pt x="57" y="65"/>
                      <a:pt x="57" y="65"/>
                      <a:pt x="57" y="65"/>
                    </a:cubicBezTo>
                    <a:cubicBezTo>
                      <a:pt x="57" y="65"/>
                      <a:pt x="57" y="65"/>
                      <a:pt x="57" y="65"/>
                    </a:cubicBezTo>
                    <a:cubicBezTo>
                      <a:pt x="53" y="65"/>
                      <a:pt x="53" y="65"/>
                      <a:pt x="53" y="65"/>
                    </a:cubicBezTo>
                    <a:cubicBezTo>
                      <a:pt x="52" y="65"/>
                      <a:pt x="52" y="65"/>
                      <a:pt x="52" y="65"/>
                    </a:cubicBezTo>
                    <a:cubicBezTo>
                      <a:pt x="52" y="63"/>
                      <a:pt x="52" y="63"/>
                      <a:pt x="52" y="63"/>
                    </a:cubicBezTo>
                    <a:cubicBezTo>
                      <a:pt x="52" y="59"/>
                      <a:pt x="52" y="59"/>
                      <a:pt x="52" y="59"/>
                    </a:cubicBezTo>
                    <a:cubicBezTo>
                      <a:pt x="51" y="56"/>
                      <a:pt x="51" y="56"/>
                      <a:pt x="51" y="56"/>
                    </a:cubicBezTo>
                    <a:cubicBezTo>
                      <a:pt x="47" y="56"/>
                      <a:pt x="47" y="56"/>
                      <a:pt x="47" y="56"/>
                    </a:cubicBezTo>
                    <a:cubicBezTo>
                      <a:pt x="43" y="56"/>
                      <a:pt x="43" y="56"/>
                      <a:pt x="43" y="56"/>
                    </a:cubicBezTo>
                    <a:cubicBezTo>
                      <a:pt x="41" y="55"/>
                      <a:pt x="41" y="55"/>
                      <a:pt x="41" y="55"/>
                    </a:cubicBezTo>
                    <a:cubicBezTo>
                      <a:pt x="41" y="55"/>
                      <a:pt x="41" y="55"/>
                      <a:pt x="41" y="55"/>
                    </a:cubicBezTo>
                    <a:cubicBezTo>
                      <a:pt x="41" y="54"/>
                      <a:pt x="41" y="54"/>
                      <a:pt x="41" y="54"/>
                    </a:cubicBezTo>
                    <a:cubicBezTo>
                      <a:pt x="42" y="52"/>
                      <a:pt x="42" y="52"/>
                      <a:pt x="42" y="52"/>
                    </a:cubicBezTo>
                    <a:cubicBezTo>
                      <a:pt x="44" y="51"/>
                      <a:pt x="44" y="51"/>
                      <a:pt x="44" y="51"/>
                    </a:cubicBezTo>
                    <a:cubicBezTo>
                      <a:pt x="47" y="51"/>
                      <a:pt x="47" y="51"/>
                      <a:pt x="47" y="51"/>
                    </a:cubicBezTo>
                    <a:cubicBezTo>
                      <a:pt x="49" y="51"/>
                      <a:pt x="49" y="51"/>
                      <a:pt x="49" y="51"/>
                    </a:cubicBezTo>
                    <a:cubicBezTo>
                      <a:pt x="52" y="51"/>
                      <a:pt x="52" y="51"/>
                      <a:pt x="52" y="51"/>
                    </a:cubicBezTo>
                    <a:cubicBezTo>
                      <a:pt x="53" y="51"/>
                      <a:pt x="53" y="51"/>
                      <a:pt x="53" y="51"/>
                    </a:cubicBezTo>
                    <a:cubicBezTo>
                      <a:pt x="54" y="52"/>
                      <a:pt x="54" y="52"/>
                      <a:pt x="54" y="52"/>
                    </a:cubicBezTo>
                    <a:cubicBezTo>
                      <a:pt x="54" y="54"/>
                      <a:pt x="54" y="54"/>
                      <a:pt x="54" y="54"/>
                    </a:cubicBezTo>
                    <a:cubicBezTo>
                      <a:pt x="55" y="57"/>
                      <a:pt x="55" y="57"/>
                      <a:pt x="55" y="57"/>
                    </a:cubicBezTo>
                    <a:cubicBezTo>
                      <a:pt x="62" y="57"/>
                      <a:pt x="62" y="57"/>
                      <a:pt x="62" y="57"/>
                    </a:cubicBezTo>
                    <a:cubicBezTo>
                      <a:pt x="66" y="55"/>
                      <a:pt x="66" y="55"/>
                      <a:pt x="66" y="55"/>
                    </a:cubicBezTo>
                    <a:cubicBezTo>
                      <a:pt x="81" y="55"/>
                      <a:pt x="81" y="55"/>
                      <a:pt x="81" y="55"/>
                    </a:cubicBezTo>
                    <a:cubicBezTo>
                      <a:pt x="83" y="54"/>
                      <a:pt x="83" y="54"/>
                      <a:pt x="83" y="54"/>
                    </a:cubicBezTo>
                    <a:cubicBezTo>
                      <a:pt x="85" y="51"/>
                      <a:pt x="85" y="51"/>
                      <a:pt x="85" y="51"/>
                    </a:cubicBezTo>
                    <a:cubicBezTo>
                      <a:pt x="85" y="49"/>
                      <a:pt x="85" y="49"/>
                      <a:pt x="85" y="49"/>
                    </a:cubicBezTo>
                    <a:cubicBezTo>
                      <a:pt x="81" y="47"/>
                      <a:pt x="81" y="47"/>
                      <a:pt x="81" y="47"/>
                    </a:cubicBezTo>
                    <a:cubicBezTo>
                      <a:pt x="77" y="47"/>
                      <a:pt x="77" y="47"/>
                      <a:pt x="77" y="47"/>
                    </a:cubicBezTo>
                    <a:cubicBezTo>
                      <a:pt x="75" y="46"/>
                      <a:pt x="75" y="46"/>
                      <a:pt x="75" y="46"/>
                    </a:cubicBezTo>
                    <a:cubicBezTo>
                      <a:pt x="70" y="46"/>
                      <a:pt x="70" y="46"/>
                      <a:pt x="70" y="46"/>
                    </a:cubicBezTo>
                    <a:cubicBezTo>
                      <a:pt x="67" y="45"/>
                      <a:pt x="67" y="45"/>
                      <a:pt x="67" y="45"/>
                    </a:cubicBezTo>
                    <a:cubicBezTo>
                      <a:pt x="65" y="45"/>
                      <a:pt x="65" y="45"/>
                      <a:pt x="65" y="45"/>
                    </a:cubicBezTo>
                    <a:cubicBezTo>
                      <a:pt x="61" y="43"/>
                      <a:pt x="61" y="43"/>
                      <a:pt x="61" y="43"/>
                    </a:cubicBezTo>
                    <a:cubicBezTo>
                      <a:pt x="60" y="41"/>
                      <a:pt x="60" y="41"/>
                      <a:pt x="60" y="41"/>
                    </a:cubicBezTo>
                    <a:cubicBezTo>
                      <a:pt x="60" y="40"/>
                      <a:pt x="60" y="40"/>
                      <a:pt x="60" y="40"/>
                    </a:cubicBezTo>
                    <a:cubicBezTo>
                      <a:pt x="61" y="37"/>
                      <a:pt x="61" y="37"/>
                      <a:pt x="61" y="37"/>
                    </a:cubicBezTo>
                    <a:cubicBezTo>
                      <a:pt x="61" y="33"/>
                      <a:pt x="61" y="33"/>
                      <a:pt x="61" y="33"/>
                    </a:cubicBezTo>
                    <a:cubicBezTo>
                      <a:pt x="63" y="32"/>
                      <a:pt x="63" y="32"/>
                      <a:pt x="63" y="32"/>
                    </a:cubicBezTo>
                    <a:cubicBezTo>
                      <a:pt x="67" y="31"/>
                      <a:pt x="67" y="31"/>
                      <a:pt x="67" y="31"/>
                    </a:cubicBezTo>
                    <a:cubicBezTo>
                      <a:pt x="68" y="28"/>
                      <a:pt x="68" y="28"/>
                      <a:pt x="68" y="28"/>
                    </a:cubicBezTo>
                    <a:cubicBezTo>
                      <a:pt x="71" y="26"/>
                      <a:pt x="71" y="26"/>
                      <a:pt x="71" y="26"/>
                    </a:cubicBezTo>
                    <a:cubicBezTo>
                      <a:pt x="72" y="23"/>
                      <a:pt x="72" y="23"/>
                      <a:pt x="72" y="23"/>
                    </a:cubicBezTo>
                    <a:cubicBezTo>
                      <a:pt x="78" y="20"/>
                      <a:pt x="78" y="20"/>
                      <a:pt x="78" y="20"/>
                    </a:cubicBezTo>
                    <a:cubicBezTo>
                      <a:pt x="82" y="17"/>
                      <a:pt x="82" y="17"/>
                      <a:pt x="82" y="17"/>
                    </a:cubicBezTo>
                    <a:cubicBezTo>
                      <a:pt x="85" y="17"/>
                      <a:pt x="85" y="17"/>
                      <a:pt x="85" y="17"/>
                    </a:cubicBezTo>
                    <a:cubicBezTo>
                      <a:pt x="88" y="15"/>
                      <a:pt x="88" y="15"/>
                      <a:pt x="88" y="15"/>
                    </a:cubicBezTo>
                    <a:cubicBezTo>
                      <a:pt x="91" y="16"/>
                      <a:pt x="91" y="16"/>
                      <a:pt x="91" y="16"/>
                    </a:cubicBezTo>
                    <a:cubicBezTo>
                      <a:pt x="93" y="14"/>
                      <a:pt x="93" y="14"/>
                      <a:pt x="93" y="14"/>
                    </a:cubicBezTo>
                    <a:cubicBezTo>
                      <a:pt x="98" y="14"/>
                      <a:pt x="98" y="14"/>
                      <a:pt x="98" y="14"/>
                    </a:cubicBezTo>
                    <a:cubicBezTo>
                      <a:pt x="100" y="14"/>
                      <a:pt x="100" y="14"/>
                      <a:pt x="100" y="14"/>
                    </a:cubicBezTo>
                    <a:cubicBezTo>
                      <a:pt x="101" y="14"/>
                      <a:pt x="103" y="14"/>
                      <a:pt x="103" y="14"/>
                    </a:cubicBezTo>
                    <a:cubicBezTo>
                      <a:pt x="104" y="13"/>
                      <a:pt x="104" y="13"/>
                      <a:pt x="104" y="13"/>
                    </a:cubicBezTo>
                    <a:cubicBezTo>
                      <a:pt x="104" y="9"/>
                      <a:pt x="104" y="9"/>
                      <a:pt x="104" y="9"/>
                    </a:cubicBezTo>
                    <a:cubicBezTo>
                      <a:pt x="105" y="7"/>
                      <a:pt x="105" y="7"/>
                      <a:pt x="105" y="7"/>
                    </a:cubicBezTo>
                    <a:cubicBezTo>
                      <a:pt x="104" y="5"/>
                      <a:pt x="104" y="5"/>
                      <a:pt x="104" y="5"/>
                    </a:cubicBezTo>
                    <a:cubicBezTo>
                      <a:pt x="103" y="4"/>
                      <a:pt x="103" y="4"/>
                      <a:pt x="103" y="4"/>
                    </a:cubicBezTo>
                    <a:cubicBezTo>
                      <a:pt x="103" y="4"/>
                      <a:pt x="104" y="5"/>
                      <a:pt x="105" y="5"/>
                    </a:cubicBezTo>
                    <a:cubicBezTo>
                      <a:pt x="107" y="5"/>
                      <a:pt x="109" y="6"/>
                      <a:pt x="109" y="6"/>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96"/>
              <p:cNvSpPr/>
              <p:nvPr/>
            </p:nvSpPr>
            <p:spPr bwMode="auto">
              <a:xfrm>
                <a:off x="4016" y="1953"/>
                <a:ext cx="140" cy="447"/>
              </a:xfrm>
              <a:custGeom>
                <a:avLst/>
                <a:gdLst>
                  <a:gd name="T0" fmla="*/ 10 w 59"/>
                  <a:gd name="T1" fmla="*/ 0 h 188"/>
                  <a:gd name="T2" fmla="*/ 0 w 59"/>
                  <a:gd name="T3" fmla="*/ 6 h 188"/>
                  <a:gd name="T4" fmla="*/ 4 w 59"/>
                  <a:gd name="T5" fmla="*/ 7 h 188"/>
                  <a:gd name="T6" fmla="*/ 4 w 59"/>
                  <a:gd name="T7" fmla="*/ 11 h 188"/>
                  <a:gd name="T8" fmla="*/ 13 w 59"/>
                  <a:gd name="T9" fmla="*/ 13 h 188"/>
                  <a:gd name="T10" fmla="*/ 14 w 59"/>
                  <a:gd name="T11" fmla="*/ 13 h 188"/>
                  <a:gd name="T12" fmla="*/ 14 w 59"/>
                  <a:gd name="T13" fmla="*/ 20 h 188"/>
                  <a:gd name="T14" fmla="*/ 18 w 59"/>
                  <a:gd name="T15" fmla="*/ 25 h 188"/>
                  <a:gd name="T16" fmla="*/ 19 w 59"/>
                  <a:gd name="T17" fmla="*/ 29 h 188"/>
                  <a:gd name="T18" fmla="*/ 22 w 59"/>
                  <a:gd name="T19" fmla="*/ 31 h 188"/>
                  <a:gd name="T20" fmla="*/ 25 w 59"/>
                  <a:gd name="T21" fmla="*/ 32 h 188"/>
                  <a:gd name="T22" fmla="*/ 25 w 59"/>
                  <a:gd name="T23" fmla="*/ 37 h 188"/>
                  <a:gd name="T24" fmla="*/ 24 w 59"/>
                  <a:gd name="T25" fmla="*/ 39 h 188"/>
                  <a:gd name="T26" fmla="*/ 21 w 59"/>
                  <a:gd name="T27" fmla="*/ 45 h 188"/>
                  <a:gd name="T28" fmla="*/ 19 w 59"/>
                  <a:gd name="T29" fmla="*/ 56 h 188"/>
                  <a:gd name="T30" fmla="*/ 18 w 59"/>
                  <a:gd name="T31" fmla="*/ 63 h 188"/>
                  <a:gd name="T32" fmla="*/ 19 w 59"/>
                  <a:gd name="T33" fmla="*/ 67 h 188"/>
                  <a:gd name="T34" fmla="*/ 20 w 59"/>
                  <a:gd name="T35" fmla="*/ 74 h 188"/>
                  <a:gd name="T36" fmla="*/ 23 w 59"/>
                  <a:gd name="T37" fmla="*/ 77 h 188"/>
                  <a:gd name="T38" fmla="*/ 25 w 59"/>
                  <a:gd name="T39" fmla="*/ 79 h 188"/>
                  <a:gd name="T40" fmla="*/ 26 w 59"/>
                  <a:gd name="T41" fmla="*/ 82 h 188"/>
                  <a:gd name="T42" fmla="*/ 27 w 59"/>
                  <a:gd name="T43" fmla="*/ 85 h 188"/>
                  <a:gd name="T44" fmla="*/ 30 w 59"/>
                  <a:gd name="T45" fmla="*/ 89 h 188"/>
                  <a:gd name="T46" fmla="*/ 31 w 59"/>
                  <a:gd name="T47" fmla="*/ 94 h 188"/>
                  <a:gd name="T48" fmla="*/ 38 w 59"/>
                  <a:gd name="T49" fmla="*/ 96 h 188"/>
                  <a:gd name="T50" fmla="*/ 47 w 59"/>
                  <a:gd name="T51" fmla="*/ 98 h 188"/>
                  <a:gd name="T52" fmla="*/ 48 w 59"/>
                  <a:gd name="T53" fmla="*/ 108 h 188"/>
                  <a:gd name="T54" fmla="*/ 47 w 59"/>
                  <a:gd name="T55" fmla="*/ 112 h 188"/>
                  <a:gd name="T56" fmla="*/ 46 w 59"/>
                  <a:gd name="T57" fmla="*/ 121 h 188"/>
                  <a:gd name="T58" fmla="*/ 50 w 59"/>
                  <a:gd name="T59" fmla="*/ 123 h 188"/>
                  <a:gd name="T60" fmla="*/ 48 w 59"/>
                  <a:gd name="T61" fmla="*/ 129 h 188"/>
                  <a:gd name="T62" fmla="*/ 48 w 59"/>
                  <a:gd name="T63" fmla="*/ 129 h 188"/>
                  <a:gd name="T64" fmla="*/ 46 w 59"/>
                  <a:gd name="T65" fmla="*/ 132 h 188"/>
                  <a:gd name="T66" fmla="*/ 42 w 59"/>
                  <a:gd name="T67" fmla="*/ 137 h 188"/>
                  <a:gd name="T68" fmla="*/ 40 w 59"/>
                  <a:gd name="T69" fmla="*/ 139 h 188"/>
                  <a:gd name="T70" fmla="*/ 39 w 59"/>
                  <a:gd name="T71" fmla="*/ 143 h 188"/>
                  <a:gd name="T72" fmla="*/ 38 w 59"/>
                  <a:gd name="T73" fmla="*/ 143 h 188"/>
                  <a:gd name="T74" fmla="*/ 38 w 59"/>
                  <a:gd name="T75" fmla="*/ 154 h 188"/>
                  <a:gd name="T76" fmla="*/ 33 w 59"/>
                  <a:gd name="T77" fmla="*/ 160 h 188"/>
                  <a:gd name="T78" fmla="*/ 30 w 59"/>
                  <a:gd name="T79" fmla="*/ 164 h 188"/>
                  <a:gd name="T80" fmla="*/ 28 w 59"/>
                  <a:gd name="T81" fmla="*/ 167 h 188"/>
                  <a:gd name="T82" fmla="*/ 27 w 59"/>
                  <a:gd name="T83" fmla="*/ 169 h 188"/>
                  <a:gd name="T84" fmla="*/ 20 w 59"/>
                  <a:gd name="T85" fmla="*/ 172 h 188"/>
                  <a:gd name="T86" fmla="*/ 21 w 59"/>
                  <a:gd name="T87" fmla="*/ 183 h 188"/>
                  <a:gd name="T88" fmla="*/ 22 w 59"/>
                  <a:gd name="T89" fmla="*/ 186 h 188"/>
                  <a:gd name="T90" fmla="*/ 22 w 59"/>
                  <a:gd name="T91" fmla="*/ 187 h 188"/>
                  <a:gd name="T92" fmla="*/ 23 w 59"/>
                  <a:gd name="T93"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9" h="188">
                    <a:moveTo>
                      <a:pt x="59" y="100"/>
                    </a:moveTo>
                    <a:cubicBezTo>
                      <a:pt x="59" y="59"/>
                      <a:pt x="40" y="23"/>
                      <a:pt x="10" y="0"/>
                    </a:cubicBezTo>
                    <a:cubicBezTo>
                      <a:pt x="1" y="1"/>
                      <a:pt x="1" y="1"/>
                      <a:pt x="1" y="1"/>
                    </a:cubicBezTo>
                    <a:cubicBezTo>
                      <a:pt x="0" y="6"/>
                      <a:pt x="0" y="6"/>
                      <a:pt x="0" y="6"/>
                    </a:cubicBezTo>
                    <a:cubicBezTo>
                      <a:pt x="4" y="7"/>
                      <a:pt x="4" y="7"/>
                      <a:pt x="4" y="7"/>
                    </a:cubicBezTo>
                    <a:cubicBezTo>
                      <a:pt x="4" y="7"/>
                      <a:pt x="4" y="7"/>
                      <a:pt x="4" y="7"/>
                    </a:cubicBezTo>
                    <a:cubicBezTo>
                      <a:pt x="4" y="8"/>
                      <a:pt x="4" y="8"/>
                      <a:pt x="4" y="8"/>
                    </a:cubicBezTo>
                    <a:cubicBezTo>
                      <a:pt x="4" y="11"/>
                      <a:pt x="4" y="11"/>
                      <a:pt x="4" y="11"/>
                    </a:cubicBezTo>
                    <a:cubicBezTo>
                      <a:pt x="10" y="12"/>
                      <a:pt x="10" y="12"/>
                      <a:pt x="10" y="12"/>
                    </a:cubicBezTo>
                    <a:cubicBezTo>
                      <a:pt x="11" y="13"/>
                      <a:pt x="12" y="13"/>
                      <a:pt x="13" y="13"/>
                    </a:cubicBezTo>
                    <a:cubicBezTo>
                      <a:pt x="14" y="13"/>
                      <a:pt x="14" y="13"/>
                      <a:pt x="14" y="13"/>
                    </a:cubicBezTo>
                    <a:cubicBezTo>
                      <a:pt x="14" y="13"/>
                      <a:pt x="14" y="13"/>
                      <a:pt x="14" y="13"/>
                    </a:cubicBezTo>
                    <a:cubicBezTo>
                      <a:pt x="14" y="14"/>
                      <a:pt x="14" y="14"/>
                      <a:pt x="14" y="14"/>
                    </a:cubicBezTo>
                    <a:cubicBezTo>
                      <a:pt x="14" y="14"/>
                      <a:pt x="14" y="20"/>
                      <a:pt x="14" y="20"/>
                    </a:cubicBezTo>
                    <a:cubicBezTo>
                      <a:pt x="17" y="22"/>
                      <a:pt x="17" y="22"/>
                      <a:pt x="17" y="22"/>
                    </a:cubicBezTo>
                    <a:cubicBezTo>
                      <a:pt x="18" y="25"/>
                      <a:pt x="18" y="25"/>
                      <a:pt x="18" y="25"/>
                    </a:cubicBezTo>
                    <a:cubicBezTo>
                      <a:pt x="18" y="26"/>
                      <a:pt x="18" y="26"/>
                      <a:pt x="18" y="27"/>
                    </a:cubicBezTo>
                    <a:cubicBezTo>
                      <a:pt x="18" y="27"/>
                      <a:pt x="18" y="28"/>
                      <a:pt x="19" y="29"/>
                    </a:cubicBezTo>
                    <a:cubicBezTo>
                      <a:pt x="21" y="30"/>
                      <a:pt x="22" y="31"/>
                      <a:pt x="22" y="31"/>
                    </a:cubicBezTo>
                    <a:cubicBezTo>
                      <a:pt x="22" y="31"/>
                      <a:pt x="22" y="31"/>
                      <a:pt x="22" y="31"/>
                    </a:cubicBezTo>
                    <a:cubicBezTo>
                      <a:pt x="25" y="32"/>
                      <a:pt x="25" y="32"/>
                      <a:pt x="25" y="32"/>
                    </a:cubicBezTo>
                    <a:cubicBezTo>
                      <a:pt x="25" y="32"/>
                      <a:pt x="25" y="32"/>
                      <a:pt x="25" y="32"/>
                    </a:cubicBezTo>
                    <a:cubicBezTo>
                      <a:pt x="25" y="33"/>
                      <a:pt x="25" y="35"/>
                      <a:pt x="25" y="35"/>
                    </a:cubicBezTo>
                    <a:cubicBezTo>
                      <a:pt x="25" y="37"/>
                      <a:pt x="25" y="37"/>
                      <a:pt x="25" y="37"/>
                    </a:cubicBezTo>
                    <a:cubicBezTo>
                      <a:pt x="25" y="37"/>
                      <a:pt x="25" y="38"/>
                      <a:pt x="25" y="38"/>
                    </a:cubicBezTo>
                    <a:cubicBezTo>
                      <a:pt x="24" y="38"/>
                      <a:pt x="24" y="39"/>
                      <a:pt x="24" y="39"/>
                    </a:cubicBezTo>
                    <a:cubicBezTo>
                      <a:pt x="23" y="41"/>
                      <a:pt x="23" y="41"/>
                      <a:pt x="23" y="41"/>
                    </a:cubicBezTo>
                    <a:cubicBezTo>
                      <a:pt x="22" y="41"/>
                      <a:pt x="21" y="42"/>
                      <a:pt x="21" y="45"/>
                    </a:cubicBezTo>
                    <a:cubicBezTo>
                      <a:pt x="20" y="52"/>
                      <a:pt x="20" y="52"/>
                      <a:pt x="20" y="52"/>
                    </a:cubicBezTo>
                    <a:cubicBezTo>
                      <a:pt x="19" y="53"/>
                      <a:pt x="19" y="54"/>
                      <a:pt x="19" y="56"/>
                    </a:cubicBezTo>
                    <a:cubicBezTo>
                      <a:pt x="20" y="57"/>
                      <a:pt x="19" y="59"/>
                      <a:pt x="19" y="60"/>
                    </a:cubicBezTo>
                    <a:cubicBezTo>
                      <a:pt x="19" y="60"/>
                      <a:pt x="19" y="62"/>
                      <a:pt x="18" y="63"/>
                    </a:cubicBezTo>
                    <a:cubicBezTo>
                      <a:pt x="18" y="64"/>
                      <a:pt x="19" y="65"/>
                      <a:pt x="19" y="66"/>
                    </a:cubicBezTo>
                    <a:cubicBezTo>
                      <a:pt x="19" y="66"/>
                      <a:pt x="19" y="67"/>
                      <a:pt x="19" y="67"/>
                    </a:cubicBezTo>
                    <a:cubicBezTo>
                      <a:pt x="19" y="68"/>
                      <a:pt x="19" y="68"/>
                      <a:pt x="19" y="68"/>
                    </a:cubicBezTo>
                    <a:cubicBezTo>
                      <a:pt x="20" y="72"/>
                      <a:pt x="20" y="74"/>
                      <a:pt x="20" y="74"/>
                    </a:cubicBezTo>
                    <a:cubicBezTo>
                      <a:pt x="20" y="74"/>
                      <a:pt x="20" y="74"/>
                      <a:pt x="20" y="74"/>
                    </a:cubicBezTo>
                    <a:cubicBezTo>
                      <a:pt x="23" y="77"/>
                      <a:pt x="23" y="77"/>
                      <a:pt x="23" y="77"/>
                    </a:cubicBezTo>
                    <a:cubicBezTo>
                      <a:pt x="23" y="77"/>
                      <a:pt x="24" y="78"/>
                      <a:pt x="24" y="79"/>
                    </a:cubicBezTo>
                    <a:cubicBezTo>
                      <a:pt x="24" y="79"/>
                      <a:pt x="25" y="79"/>
                      <a:pt x="25" y="79"/>
                    </a:cubicBezTo>
                    <a:cubicBezTo>
                      <a:pt x="25" y="80"/>
                      <a:pt x="25" y="80"/>
                      <a:pt x="25" y="80"/>
                    </a:cubicBezTo>
                    <a:cubicBezTo>
                      <a:pt x="25" y="81"/>
                      <a:pt x="26" y="82"/>
                      <a:pt x="26" y="82"/>
                    </a:cubicBezTo>
                    <a:cubicBezTo>
                      <a:pt x="27" y="82"/>
                      <a:pt x="27" y="83"/>
                      <a:pt x="27" y="83"/>
                    </a:cubicBezTo>
                    <a:cubicBezTo>
                      <a:pt x="27" y="83"/>
                      <a:pt x="27" y="84"/>
                      <a:pt x="27" y="85"/>
                    </a:cubicBezTo>
                    <a:cubicBezTo>
                      <a:pt x="28" y="86"/>
                      <a:pt x="28" y="86"/>
                      <a:pt x="29" y="87"/>
                    </a:cubicBezTo>
                    <a:cubicBezTo>
                      <a:pt x="29" y="87"/>
                      <a:pt x="29" y="88"/>
                      <a:pt x="30" y="89"/>
                    </a:cubicBezTo>
                    <a:cubicBezTo>
                      <a:pt x="30" y="90"/>
                      <a:pt x="31" y="90"/>
                      <a:pt x="31" y="91"/>
                    </a:cubicBezTo>
                    <a:cubicBezTo>
                      <a:pt x="31" y="91"/>
                      <a:pt x="31" y="94"/>
                      <a:pt x="31" y="94"/>
                    </a:cubicBezTo>
                    <a:cubicBezTo>
                      <a:pt x="34" y="95"/>
                      <a:pt x="34" y="95"/>
                      <a:pt x="34" y="95"/>
                    </a:cubicBezTo>
                    <a:cubicBezTo>
                      <a:pt x="38" y="96"/>
                      <a:pt x="38" y="96"/>
                      <a:pt x="38" y="96"/>
                    </a:cubicBezTo>
                    <a:cubicBezTo>
                      <a:pt x="39" y="96"/>
                      <a:pt x="44" y="98"/>
                      <a:pt x="45" y="98"/>
                    </a:cubicBezTo>
                    <a:cubicBezTo>
                      <a:pt x="47" y="98"/>
                      <a:pt x="47" y="98"/>
                      <a:pt x="47" y="98"/>
                    </a:cubicBezTo>
                    <a:cubicBezTo>
                      <a:pt x="47" y="99"/>
                      <a:pt x="47" y="100"/>
                      <a:pt x="47" y="100"/>
                    </a:cubicBezTo>
                    <a:cubicBezTo>
                      <a:pt x="47" y="101"/>
                      <a:pt x="48" y="106"/>
                      <a:pt x="48" y="108"/>
                    </a:cubicBezTo>
                    <a:cubicBezTo>
                      <a:pt x="47" y="112"/>
                      <a:pt x="47" y="112"/>
                      <a:pt x="47" y="112"/>
                    </a:cubicBezTo>
                    <a:cubicBezTo>
                      <a:pt x="47" y="112"/>
                      <a:pt x="47" y="112"/>
                      <a:pt x="47" y="112"/>
                    </a:cubicBezTo>
                    <a:cubicBezTo>
                      <a:pt x="47" y="113"/>
                      <a:pt x="47" y="114"/>
                      <a:pt x="47" y="116"/>
                    </a:cubicBezTo>
                    <a:cubicBezTo>
                      <a:pt x="46" y="121"/>
                      <a:pt x="46" y="121"/>
                      <a:pt x="46" y="121"/>
                    </a:cubicBezTo>
                    <a:cubicBezTo>
                      <a:pt x="48" y="122"/>
                      <a:pt x="48" y="122"/>
                      <a:pt x="48" y="122"/>
                    </a:cubicBezTo>
                    <a:cubicBezTo>
                      <a:pt x="50" y="123"/>
                      <a:pt x="50" y="123"/>
                      <a:pt x="50" y="123"/>
                    </a:cubicBezTo>
                    <a:cubicBezTo>
                      <a:pt x="50" y="124"/>
                      <a:pt x="50" y="124"/>
                      <a:pt x="50" y="124"/>
                    </a:cubicBezTo>
                    <a:cubicBezTo>
                      <a:pt x="50" y="125"/>
                      <a:pt x="48" y="128"/>
                      <a:pt x="48" y="129"/>
                    </a:cubicBezTo>
                    <a:cubicBezTo>
                      <a:pt x="48" y="130"/>
                      <a:pt x="48" y="130"/>
                      <a:pt x="48" y="130"/>
                    </a:cubicBezTo>
                    <a:cubicBezTo>
                      <a:pt x="48" y="129"/>
                      <a:pt x="48" y="129"/>
                      <a:pt x="48" y="129"/>
                    </a:cubicBezTo>
                    <a:cubicBezTo>
                      <a:pt x="48" y="129"/>
                      <a:pt x="48" y="130"/>
                      <a:pt x="47" y="131"/>
                    </a:cubicBezTo>
                    <a:cubicBezTo>
                      <a:pt x="47" y="131"/>
                      <a:pt x="47" y="131"/>
                      <a:pt x="46" y="132"/>
                    </a:cubicBezTo>
                    <a:cubicBezTo>
                      <a:pt x="46" y="132"/>
                      <a:pt x="46" y="132"/>
                      <a:pt x="46" y="133"/>
                    </a:cubicBezTo>
                    <a:cubicBezTo>
                      <a:pt x="44" y="135"/>
                      <a:pt x="42" y="137"/>
                      <a:pt x="42" y="137"/>
                    </a:cubicBezTo>
                    <a:cubicBezTo>
                      <a:pt x="42" y="137"/>
                      <a:pt x="42" y="137"/>
                      <a:pt x="42" y="137"/>
                    </a:cubicBezTo>
                    <a:cubicBezTo>
                      <a:pt x="40" y="139"/>
                      <a:pt x="40" y="139"/>
                      <a:pt x="40" y="139"/>
                    </a:cubicBezTo>
                    <a:cubicBezTo>
                      <a:pt x="40" y="139"/>
                      <a:pt x="39" y="140"/>
                      <a:pt x="39" y="141"/>
                    </a:cubicBezTo>
                    <a:cubicBezTo>
                      <a:pt x="39" y="141"/>
                      <a:pt x="39" y="142"/>
                      <a:pt x="39" y="143"/>
                    </a:cubicBezTo>
                    <a:cubicBezTo>
                      <a:pt x="39" y="143"/>
                      <a:pt x="39" y="143"/>
                      <a:pt x="39" y="143"/>
                    </a:cubicBezTo>
                    <a:cubicBezTo>
                      <a:pt x="38" y="143"/>
                      <a:pt x="38" y="143"/>
                      <a:pt x="38" y="143"/>
                    </a:cubicBezTo>
                    <a:cubicBezTo>
                      <a:pt x="38" y="144"/>
                      <a:pt x="38" y="144"/>
                      <a:pt x="38" y="149"/>
                    </a:cubicBezTo>
                    <a:cubicBezTo>
                      <a:pt x="38" y="152"/>
                      <a:pt x="38" y="153"/>
                      <a:pt x="38" y="154"/>
                    </a:cubicBezTo>
                    <a:cubicBezTo>
                      <a:pt x="35" y="158"/>
                      <a:pt x="35" y="158"/>
                      <a:pt x="35" y="158"/>
                    </a:cubicBezTo>
                    <a:cubicBezTo>
                      <a:pt x="35" y="158"/>
                      <a:pt x="34" y="159"/>
                      <a:pt x="33" y="160"/>
                    </a:cubicBezTo>
                    <a:cubicBezTo>
                      <a:pt x="32" y="161"/>
                      <a:pt x="32" y="161"/>
                      <a:pt x="32" y="161"/>
                    </a:cubicBezTo>
                    <a:cubicBezTo>
                      <a:pt x="31" y="162"/>
                      <a:pt x="30" y="162"/>
                      <a:pt x="30" y="164"/>
                    </a:cubicBezTo>
                    <a:cubicBezTo>
                      <a:pt x="30" y="165"/>
                      <a:pt x="30" y="165"/>
                      <a:pt x="30" y="165"/>
                    </a:cubicBezTo>
                    <a:cubicBezTo>
                      <a:pt x="29" y="165"/>
                      <a:pt x="29" y="166"/>
                      <a:pt x="28" y="167"/>
                    </a:cubicBezTo>
                    <a:cubicBezTo>
                      <a:pt x="28" y="167"/>
                      <a:pt x="28" y="168"/>
                      <a:pt x="28" y="168"/>
                    </a:cubicBezTo>
                    <a:cubicBezTo>
                      <a:pt x="28" y="169"/>
                      <a:pt x="27" y="169"/>
                      <a:pt x="27" y="169"/>
                    </a:cubicBezTo>
                    <a:cubicBezTo>
                      <a:pt x="26" y="170"/>
                      <a:pt x="22" y="171"/>
                      <a:pt x="21" y="172"/>
                    </a:cubicBezTo>
                    <a:cubicBezTo>
                      <a:pt x="20" y="172"/>
                      <a:pt x="20" y="172"/>
                      <a:pt x="20" y="172"/>
                    </a:cubicBezTo>
                    <a:cubicBezTo>
                      <a:pt x="20" y="183"/>
                      <a:pt x="20" y="183"/>
                      <a:pt x="20" y="183"/>
                    </a:cubicBezTo>
                    <a:cubicBezTo>
                      <a:pt x="21" y="183"/>
                      <a:pt x="21" y="183"/>
                      <a:pt x="21" y="183"/>
                    </a:cubicBezTo>
                    <a:cubicBezTo>
                      <a:pt x="21" y="183"/>
                      <a:pt x="21" y="183"/>
                      <a:pt x="22" y="184"/>
                    </a:cubicBezTo>
                    <a:cubicBezTo>
                      <a:pt x="22" y="185"/>
                      <a:pt x="22" y="186"/>
                      <a:pt x="22" y="186"/>
                    </a:cubicBezTo>
                    <a:cubicBezTo>
                      <a:pt x="22" y="186"/>
                      <a:pt x="22" y="186"/>
                      <a:pt x="22" y="186"/>
                    </a:cubicBezTo>
                    <a:cubicBezTo>
                      <a:pt x="22" y="187"/>
                      <a:pt x="22" y="187"/>
                      <a:pt x="22" y="187"/>
                    </a:cubicBezTo>
                    <a:cubicBezTo>
                      <a:pt x="22" y="187"/>
                      <a:pt x="22" y="187"/>
                      <a:pt x="23" y="187"/>
                    </a:cubicBezTo>
                    <a:cubicBezTo>
                      <a:pt x="23" y="188"/>
                      <a:pt x="23" y="188"/>
                      <a:pt x="23" y="188"/>
                    </a:cubicBezTo>
                    <a:cubicBezTo>
                      <a:pt x="45" y="165"/>
                      <a:pt x="59" y="134"/>
                      <a:pt x="59" y="100"/>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97"/>
              <p:cNvSpPr/>
              <p:nvPr/>
            </p:nvSpPr>
            <p:spPr bwMode="auto">
              <a:xfrm>
                <a:off x="3771" y="2410"/>
                <a:ext cx="198" cy="76"/>
              </a:xfrm>
              <a:custGeom>
                <a:avLst/>
                <a:gdLst>
                  <a:gd name="T0" fmla="*/ 82 w 83"/>
                  <a:gd name="T1" fmla="*/ 22 h 32"/>
                  <a:gd name="T2" fmla="*/ 78 w 83"/>
                  <a:gd name="T3" fmla="*/ 20 h 32"/>
                  <a:gd name="T4" fmla="*/ 76 w 83"/>
                  <a:gd name="T5" fmla="*/ 16 h 32"/>
                  <a:gd name="T6" fmla="*/ 72 w 83"/>
                  <a:gd name="T7" fmla="*/ 13 h 32"/>
                  <a:gd name="T8" fmla="*/ 69 w 83"/>
                  <a:gd name="T9" fmla="*/ 13 h 32"/>
                  <a:gd name="T10" fmla="*/ 64 w 83"/>
                  <a:gd name="T11" fmla="*/ 12 h 32"/>
                  <a:gd name="T12" fmla="*/ 60 w 83"/>
                  <a:gd name="T13" fmla="*/ 12 h 32"/>
                  <a:gd name="T14" fmla="*/ 56 w 83"/>
                  <a:gd name="T15" fmla="*/ 13 h 32"/>
                  <a:gd name="T16" fmla="*/ 55 w 83"/>
                  <a:gd name="T17" fmla="*/ 14 h 32"/>
                  <a:gd name="T18" fmla="*/ 52 w 83"/>
                  <a:gd name="T19" fmla="*/ 15 h 32"/>
                  <a:gd name="T20" fmla="*/ 47 w 83"/>
                  <a:gd name="T21" fmla="*/ 18 h 32"/>
                  <a:gd name="T22" fmla="*/ 45 w 83"/>
                  <a:gd name="T23" fmla="*/ 20 h 32"/>
                  <a:gd name="T24" fmla="*/ 40 w 83"/>
                  <a:gd name="T25" fmla="*/ 19 h 32"/>
                  <a:gd name="T26" fmla="*/ 39 w 83"/>
                  <a:gd name="T27" fmla="*/ 18 h 32"/>
                  <a:gd name="T28" fmla="*/ 39 w 83"/>
                  <a:gd name="T29" fmla="*/ 13 h 32"/>
                  <a:gd name="T30" fmla="*/ 40 w 83"/>
                  <a:gd name="T31" fmla="*/ 10 h 32"/>
                  <a:gd name="T32" fmla="*/ 42 w 83"/>
                  <a:gd name="T33" fmla="*/ 6 h 32"/>
                  <a:gd name="T34" fmla="*/ 41 w 83"/>
                  <a:gd name="T35" fmla="*/ 4 h 32"/>
                  <a:gd name="T36" fmla="*/ 41 w 83"/>
                  <a:gd name="T37" fmla="*/ 1 h 32"/>
                  <a:gd name="T38" fmla="*/ 34 w 83"/>
                  <a:gd name="T39" fmla="*/ 0 h 32"/>
                  <a:gd name="T40" fmla="*/ 27 w 83"/>
                  <a:gd name="T41" fmla="*/ 3 h 32"/>
                  <a:gd name="T42" fmla="*/ 25 w 83"/>
                  <a:gd name="T43" fmla="*/ 7 h 32"/>
                  <a:gd name="T44" fmla="*/ 21 w 83"/>
                  <a:gd name="T45" fmla="*/ 11 h 32"/>
                  <a:gd name="T46" fmla="*/ 20 w 83"/>
                  <a:gd name="T47" fmla="*/ 15 h 32"/>
                  <a:gd name="T48" fmla="*/ 17 w 83"/>
                  <a:gd name="T49" fmla="*/ 14 h 32"/>
                  <a:gd name="T50" fmla="*/ 14 w 83"/>
                  <a:gd name="T51" fmla="*/ 13 h 32"/>
                  <a:gd name="T52" fmla="*/ 11 w 83"/>
                  <a:gd name="T53" fmla="*/ 12 h 32"/>
                  <a:gd name="T54" fmla="*/ 6 w 83"/>
                  <a:gd name="T55" fmla="*/ 15 h 32"/>
                  <a:gd name="T56" fmla="*/ 6 w 83"/>
                  <a:gd name="T57" fmla="*/ 17 h 32"/>
                  <a:gd name="T58" fmla="*/ 0 w 83"/>
                  <a:gd name="T59" fmla="*/ 20 h 32"/>
                  <a:gd name="T60" fmla="*/ 0 w 83"/>
                  <a:gd name="T61" fmla="*/ 26 h 32"/>
                  <a:gd name="T62" fmla="*/ 83 w 83"/>
                  <a:gd name="T63"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3" h="32">
                    <a:moveTo>
                      <a:pt x="83" y="24"/>
                    </a:moveTo>
                    <a:cubicBezTo>
                      <a:pt x="82" y="22"/>
                      <a:pt x="82" y="22"/>
                      <a:pt x="82" y="22"/>
                    </a:cubicBezTo>
                    <a:cubicBezTo>
                      <a:pt x="80" y="21"/>
                      <a:pt x="80" y="21"/>
                      <a:pt x="80" y="21"/>
                    </a:cubicBezTo>
                    <a:cubicBezTo>
                      <a:pt x="80" y="21"/>
                      <a:pt x="79" y="20"/>
                      <a:pt x="78" y="20"/>
                    </a:cubicBezTo>
                    <a:cubicBezTo>
                      <a:pt x="78" y="19"/>
                      <a:pt x="77" y="18"/>
                      <a:pt x="77" y="18"/>
                    </a:cubicBezTo>
                    <a:cubicBezTo>
                      <a:pt x="76" y="17"/>
                      <a:pt x="76" y="17"/>
                      <a:pt x="76" y="16"/>
                    </a:cubicBezTo>
                    <a:cubicBezTo>
                      <a:pt x="74" y="15"/>
                      <a:pt x="74" y="15"/>
                      <a:pt x="74" y="15"/>
                    </a:cubicBezTo>
                    <a:cubicBezTo>
                      <a:pt x="74" y="14"/>
                      <a:pt x="73" y="13"/>
                      <a:pt x="72" y="13"/>
                    </a:cubicBezTo>
                    <a:cubicBezTo>
                      <a:pt x="71" y="13"/>
                      <a:pt x="71" y="13"/>
                      <a:pt x="70" y="13"/>
                    </a:cubicBezTo>
                    <a:cubicBezTo>
                      <a:pt x="69" y="13"/>
                      <a:pt x="69" y="13"/>
                      <a:pt x="69" y="13"/>
                    </a:cubicBezTo>
                    <a:cubicBezTo>
                      <a:pt x="65" y="12"/>
                      <a:pt x="65" y="12"/>
                      <a:pt x="65" y="12"/>
                    </a:cubicBezTo>
                    <a:cubicBezTo>
                      <a:pt x="64" y="12"/>
                      <a:pt x="64" y="12"/>
                      <a:pt x="64" y="12"/>
                    </a:cubicBezTo>
                    <a:cubicBezTo>
                      <a:pt x="64" y="12"/>
                      <a:pt x="63" y="12"/>
                      <a:pt x="63" y="12"/>
                    </a:cubicBezTo>
                    <a:cubicBezTo>
                      <a:pt x="62" y="12"/>
                      <a:pt x="61" y="12"/>
                      <a:pt x="60" y="12"/>
                    </a:cubicBezTo>
                    <a:cubicBezTo>
                      <a:pt x="60" y="12"/>
                      <a:pt x="58" y="12"/>
                      <a:pt x="58" y="12"/>
                    </a:cubicBezTo>
                    <a:cubicBezTo>
                      <a:pt x="57" y="12"/>
                      <a:pt x="56" y="12"/>
                      <a:pt x="56" y="13"/>
                    </a:cubicBezTo>
                    <a:cubicBezTo>
                      <a:pt x="55" y="14"/>
                      <a:pt x="55" y="14"/>
                      <a:pt x="55" y="14"/>
                    </a:cubicBezTo>
                    <a:cubicBezTo>
                      <a:pt x="55" y="14"/>
                      <a:pt x="55" y="14"/>
                      <a:pt x="55" y="14"/>
                    </a:cubicBezTo>
                    <a:cubicBezTo>
                      <a:pt x="55" y="15"/>
                      <a:pt x="55" y="15"/>
                      <a:pt x="55" y="15"/>
                    </a:cubicBezTo>
                    <a:cubicBezTo>
                      <a:pt x="52" y="15"/>
                      <a:pt x="52" y="15"/>
                      <a:pt x="52" y="15"/>
                    </a:cubicBezTo>
                    <a:cubicBezTo>
                      <a:pt x="49" y="15"/>
                      <a:pt x="49" y="16"/>
                      <a:pt x="48" y="17"/>
                    </a:cubicBezTo>
                    <a:cubicBezTo>
                      <a:pt x="48" y="17"/>
                      <a:pt x="48" y="18"/>
                      <a:pt x="47" y="18"/>
                    </a:cubicBezTo>
                    <a:cubicBezTo>
                      <a:pt x="45" y="18"/>
                      <a:pt x="45" y="19"/>
                      <a:pt x="45" y="20"/>
                    </a:cubicBezTo>
                    <a:cubicBezTo>
                      <a:pt x="45" y="20"/>
                      <a:pt x="45" y="20"/>
                      <a:pt x="45" y="20"/>
                    </a:cubicBezTo>
                    <a:cubicBezTo>
                      <a:pt x="44" y="20"/>
                      <a:pt x="43" y="20"/>
                      <a:pt x="42" y="20"/>
                    </a:cubicBezTo>
                    <a:cubicBezTo>
                      <a:pt x="41" y="19"/>
                      <a:pt x="41" y="19"/>
                      <a:pt x="40" y="19"/>
                    </a:cubicBezTo>
                    <a:cubicBezTo>
                      <a:pt x="40" y="19"/>
                      <a:pt x="40" y="19"/>
                      <a:pt x="40" y="19"/>
                    </a:cubicBezTo>
                    <a:cubicBezTo>
                      <a:pt x="39" y="18"/>
                      <a:pt x="39" y="18"/>
                      <a:pt x="39" y="18"/>
                    </a:cubicBezTo>
                    <a:cubicBezTo>
                      <a:pt x="38" y="17"/>
                      <a:pt x="38" y="17"/>
                      <a:pt x="38" y="17"/>
                    </a:cubicBezTo>
                    <a:cubicBezTo>
                      <a:pt x="39" y="13"/>
                      <a:pt x="39" y="13"/>
                      <a:pt x="39" y="13"/>
                    </a:cubicBezTo>
                    <a:cubicBezTo>
                      <a:pt x="39" y="12"/>
                      <a:pt x="39" y="11"/>
                      <a:pt x="39" y="11"/>
                    </a:cubicBezTo>
                    <a:cubicBezTo>
                      <a:pt x="40" y="10"/>
                      <a:pt x="40" y="10"/>
                      <a:pt x="40" y="10"/>
                    </a:cubicBezTo>
                    <a:cubicBezTo>
                      <a:pt x="40" y="10"/>
                      <a:pt x="40" y="10"/>
                      <a:pt x="40" y="10"/>
                    </a:cubicBezTo>
                    <a:cubicBezTo>
                      <a:pt x="40" y="10"/>
                      <a:pt x="41" y="8"/>
                      <a:pt x="42" y="6"/>
                    </a:cubicBezTo>
                    <a:cubicBezTo>
                      <a:pt x="42" y="5"/>
                      <a:pt x="42" y="5"/>
                      <a:pt x="42" y="4"/>
                    </a:cubicBezTo>
                    <a:cubicBezTo>
                      <a:pt x="41" y="4"/>
                      <a:pt x="41" y="4"/>
                      <a:pt x="41" y="4"/>
                    </a:cubicBezTo>
                    <a:cubicBezTo>
                      <a:pt x="41" y="4"/>
                      <a:pt x="41" y="4"/>
                      <a:pt x="41" y="4"/>
                    </a:cubicBezTo>
                    <a:cubicBezTo>
                      <a:pt x="41" y="1"/>
                      <a:pt x="41" y="1"/>
                      <a:pt x="41" y="1"/>
                    </a:cubicBezTo>
                    <a:cubicBezTo>
                      <a:pt x="36" y="0"/>
                      <a:pt x="36" y="0"/>
                      <a:pt x="36" y="0"/>
                    </a:cubicBezTo>
                    <a:cubicBezTo>
                      <a:pt x="34" y="0"/>
                      <a:pt x="34" y="0"/>
                      <a:pt x="34" y="0"/>
                    </a:cubicBezTo>
                    <a:cubicBezTo>
                      <a:pt x="30" y="0"/>
                      <a:pt x="30" y="0"/>
                      <a:pt x="30" y="0"/>
                    </a:cubicBezTo>
                    <a:cubicBezTo>
                      <a:pt x="27" y="3"/>
                      <a:pt x="27" y="3"/>
                      <a:pt x="27" y="3"/>
                    </a:cubicBezTo>
                    <a:cubicBezTo>
                      <a:pt x="26" y="5"/>
                      <a:pt x="26" y="5"/>
                      <a:pt x="26" y="5"/>
                    </a:cubicBezTo>
                    <a:cubicBezTo>
                      <a:pt x="25" y="7"/>
                      <a:pt x="25" y="7"/>
                      <a:pt x="25" y="7"/>
                    </a:cubicBezTo>
                    <a:cubicBezTo>
                      <a:pt x="23" y="9"/>
                      <a:pt x="23" y="9"/>
                      <a:pt x="23" y="9"/>
                    </a:cubicBezTo>
                    <a:cubicBezTo>
                      <a:pt x="21" y="11"/>
                      <a:pt x="21" y="11"/>
                      <a:pt x="21" y="11"/>
                    </a:cubicBezTo>
                    <a:cubicBezTo>
                      <a:pt x="20" y="13"/>
                      <a:pt x="20" y="13"/>
                      <a:pt x="20" y="13"/>
                    </a:cubicBezTo>
                    <a:cubicBezTo>
                      <a:pt x="20" y="15"/>
                      <a:pt x="20" y="15"/>
                      <a:pt x="20" y="15"/>
                    </a:cubicBezTo>
                    <a:cubicBezTo>
                      <a:pt x="19" y="15"/>
                      <a:pt x="19" y="15"/>
                      <a:pt x="19" y="15"/>
                    </a:cubicBezTo>
                    <a:cubicBezTo>
                      <a:pt x="17" y="14"/>
                      <a:pt x="17" y="14"/>
                      <a:pt x="17" y="14"/>
                    </a:cubicBezTo>
                    <a:cubicBezTo>
                      <a:pt x="15" y="13"/>
                      <a:pt x="15" y="13"/>
                      <a:pt x="14" y="13"/>
                    </a:cubicBezTo>
                    <a:cubicBezTo>
                      <a:pt x="14" y="13"/>
                      <a:pt x="14" y="13"/>
                      <a:pt x="14" y="13"/>
                    </a:cubicBezTo>
                    <a:cubicBezTo>
                      <a:pt x="13" y="12"/>
                      <a:pt x="13" y="12"/>
                      <a:pt x="13" y="12"/>
                    </a:cubicBezTo>
                    <a:cubicBezTo>
                      <a:pt x="11" y="12"/>
                      <a:pt x="11" y="12"/>
                      <a:pt x="11" y="12"/>
                    </a:cubicBezTo>
                    <a:cubicBezTo>
                      <a:pt x="8" y="12"/>
                      <a:pt x="8" y="12"/>
                      <a:pt x="8" y="12"/>
                    </a:cubicBezTo>
                    <a:cubicBezTo>
                      <a:pt x="6" y="15"/>
                      <a:pt x="6" y="15"/>
                      <a:pt x="6" y="15"/>
                    </a:cubicBezTo>
                    <a:cubicBezTo>
                      <a:pt x="6" y="18"/>
                      <a:pt x="6" y="18"/>
                      <a:pt x="6" y="18"/>
                    </a:cubicBezTo>
                    <a:cubicBezTo>
                      <a:pt x="6" y="17"/>
                      <a:pt x="6" y="17"/>
                      <a:pt x="6" y="17"/>
                    </a:cubicBezTo>
                    <a:cubicBezTo>
                      <a:pt x="2" y="17"/>
                      <a:pt x="2" y="17"/>
                      <a:pt x="2" y="17"/>
                    </a:cubicBezTo>
                    <a:cubicBezTo>
                      <a:pt x="0" y="20"/>
                      <a:pt x="0" y="20"/>
                      <a:pt x="0" y="20"/>
                    </a:cubicBezTo>
                    <a:cubicBezTo>
                      <a:pt x="0" y="23"/>
                      <a:pt x="0" y="23"/>
                      <a:pt x="0" y="23"/>
                    </a:cubicBezTo>
                    <a:cubicBezTo>
                      <a:pt x="0" y="26"/>
                      <a:pt x="0" y="26"/>
                      <a:pt x="0" y="26"/>
                    </a:cubicBezTo>
                    <a:cubicBezTo>
                      <a:pt x="12" y="30"/>
                      <a:pt x="24" y="32"/>
                      <a:pt x="38" y="32"/>
                    </a:cubicBezTo>
                    <a:cubicBezTo>
                      <a:pt x="54" y="32"/>
                      <a:pt x="69" y="29"/>
                      <a:pt x="83" y="24"/>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98"/>
              <p:cNvSpPr/>
              <p:nvPr/>
            </p:nvSpPr>
            <p:spPr bwMode="auto">
              <a:xfrm>
                <a:off x="3564" y="1898"/>
                <a:ext cx="571" cy="574"/>
              </a:xfrm>
              <a:custGeom>
                <a:avLst/>
                <a:gdLst>
                  <a:gd name="T0" fmla="*/ 212 w 240"/>
                  <a:gd name="T1" fmla="*/ 209 h 241"/>
                  <a:gd name="T2" fmla="*/ 211 w 240"/>
                  <a:gd name="T3" fmla="*/ 195 h 241"/>
                  <a:gd name="T4" fmla="*/ 222 w 240"/>
                  <a:gd name="T5" fmla="*/ 184 h 241"/>
                  <a:gd name="T6" fmla="*/ 229 w 240"/>
                  <a:gd name="T7" fmla="*/ 166 h 241"/>
                  <a:gd name="T8" fmla="*/ 236 w 240"/>
                  <a:gd name="T9" fmla="*/ 156 h 241"/>
                  <a:gd name="T10" fmla="*/ 240 w 240"/>
                  <a:gd name="T11" fmla="*/ 147 h 241"/>
                  <a:gd name="T12" fmla="*/ 237 w 240"/>
                  <a:gd name="T13" fmla="*/ 135 h 241"/>
                  <a:gd name="T14" fmla="*/ 224 w 240"/>
                  <a:gd name="T15" fmla="*/ 118 h 241"/>
                  <a:gd name="T16" fmla="*/ 217 w 240"/>
                  <a:gd name="T17" fmla="*/ 106 h 241"/>
                  <a:gd name="T18" fmla="*/ 210 w 240"/>
                  <a:gd name="T19" fmla="*/ 97 h 241"/>
                  <a:gd name="T20" fmla="*/ 209 w 240"/>
                  <a:gd name="T21" fmla="*/ 83 h 241"/>
                  <a:gd name="T22" fmla="*/ 215 w 240"/>
                  <a:gd name="T23" fmla="*/ 61 h 241"/>
                  <a:gd name="T24" fmla="*/ 212 w 240"/>
                  <a:gd name="T25" fmla="*/ 54 h 241"/>
                  <a:gd name="T26" fmla="*/ 204 w 240"/>
                  <a:gd name="T27" fmla="*/ 37 h 241"/>
                  <a:gd name="T28" fmla="*/ 194 w 240"/>
                  <a:gd name="T29" fmla="*/ 31 h 241"/>
                  <a:gd name="T30" fmla="*/ 149 w 240"/>
                  <a:gd name="T31" fmla="*/ 0 h 241"/>
                  <a:gd name="T32" fmla="*/ 138 w 240"/>
                  <a:gd name="T33" fmla="*/ 3 h 241"/>
                  <a:gd name="T34" fmla="*/ 136 w 240"/>
                  <a:gd name="T35" fmla="*/ 12 h 241"/>
                  <a:gd name="T36" fmla="*/ 118 w 240"/>
                  <a:gd name="T37" fmla="*/ 15 h 241"/>
                  <a:gd name="T38" fmla="*/ 100 w 240"/>
                  <a:gd name="T39" fmla="*/ 29 h 241"/>
                  <a:gd name="T40" fmla="*/ 94 w 240"/>
                  <a:gd name="T41" fmla="*/ 41 h 241"/>
                  <a:gd name="T42" fmla="*/ 114 w 240"/>
                  <a:gd name="T43" fmla="*/ 45 h 241"/>
                  <a:gd name="T44" fmla="*/ 95 w 240"/>
                  <a:gd name="T45" fmla="*/ 55 h 241"/>
                  <a:gd name="T46" fmla="*/ 82 w 240"/>
                  <a:gd name="T47" fmla="*/ 49 h 241"/>
                  <a:gd name="T48" fmla="*/ 74 w 240"/>
                  <a:gd name="T49" fmla="*/ 53 h 241"/>
                  <a:gd name="T50" fmla="*/ 85 w 240"/>
                  <a:gd name="T51" fmla="*/ 63 h 241"/>
                  <a:gd name="T52" fmla="*/ 96 w 240"/>
                  <a:gd name="T53" fmla="*/ 57 h 241"/>
                  <a:gd name="T54" fmla="*/ 121 w 240"/>
                  <a:gd name="T55" fmla="*/ 58 h 241"/>
                  <a:gd name="T56" fmla="*/ 139 w 240"/>
                  <a:gd name="T57" fmla="*/ 70 h 241"/>
                  <a:gd name="T58" fmla="*/ 149 w 240"/>
                  <a:gd name="T59" fmla="*/ 83 h 241"/>
                  <a:gd name="T60" fmla="*/ 175 w 240"/>
                  <a:gd name="T61" fmla="*/ 93 h 241"/>
                  <a:gd name="T62" fmla="*/ 172 w 240"/>
                  <a:gd name="T63" fmla="*/ 114 h 241"/>
                  <a:gd name="T64" fmla="*/ 158 w 240"/>
                  <a:gd name="T65" fmla="*/ 139 h 241"/>
                  <a:gd name="T66" fmla="*/ 144 w 240"/>
                  <a:gd name="T67" fmla="*/ 156 h 241"/>
                  <a:gd name="T68" fmla="*/ 131 w 240"/>
                  <a:gd name="T69" fmla="*/ 171 h 241"/>
                  <a:gd name="T70" fmla="*/ 125 w 240"/>
                  <a:gd name="T71" fmla="*/ 180 h 241"/>
                  <a:gd name="T72" fmla="*/ 121 w 240"/>
                  <a:gd name="T73" fmla="*/ 189 h 241"/>
                  <a:gd name="T74" fmla="*/ 112 w 240"/>
                  <a:gd name="T75" fmla="*/ 199 h 241"/>
                  <a:gd name="T76" fmla="*/ 103 w 240"/>
                  <a:gd name="T77" fmla="*/ 188 h 241"/>
                  <a:gd name="T78" fmla="*/ 100 w 240"/>
                  <a:gd name="T79" fmla="*/ 170 h 241"/>
                  <a:gd name="T80" fmla="*/ 100 w 240"/>
                  <a:gd name="T81" fmla="*/ 147 h 241"/>
                  <a:gd name="T82" fmla="*/ 88 w 240"/>
                  <a:gd name="T83" fmla="*/ 120 h 241"/>
                  <a:gd name="T84" fmla="*/ 79 w 240"/>
                  <a:gd name="T85" fmla="*/ 102 h 241"/>
                  <a:gd name="T86" fmla="*/ 85 w 240"/>
                  <a:gd name="T87" fmla="*/ 77 h 241"/>
                  <a:gd name="T88" fmla="*/ 70 w 240"/>
                  <a:gd name="T89" fmla="*/ 73 h 241"/>
                  <a:gd name="T90" fmla="*/ 54 w 240"/>
                  <a:gd name="T91" fmla="*/ 62 h 241"/>
                  <a:gd name="T92" fmla="*/ 33 w 240"/>
                  <a:gd name="T93" fmla="*/ 38 h 241"/>
                  <a:gd name="T94" fmla="*/ 93 w 240"/>
                  <a:gd name="T95" fmla="*/ 232 h 241"/>
                  <a:gd name="T96" fmla="*/ 101 w 240"/>
                  <a:gd name="T97" fmla="*/ 228 h 241"/>
                  <a:gd name="T98" fmla="*/ 108 w 240"/>
                  <a:gd name="T99" fmla="*/ 226 h 241"/>
                  <a:gd name="T100" fmla="*/ 121 w 240"/>
                  <a:gd name="T101" fmla="*/ 215 h 241"/>
                  <a:gd name="T102" fmla="*/ 129 w 240"/>
                  <a:gd name="T103" fmla="*/ 221 h 241"/>
                  <a:gd name="T104" fmla="*/ 126 w 240"/>
                  <a:gd name="T105" fmla="*/ 233 h 241"/>
                  <a:gd name="T106" fmla="*/ 134 w 240"/>
                  <a:gd name="T107" fmla="*/ 233 h 241"/>
                  <a:gd name="T108" fmla="*/ 143 w 240"/>
                  <a:gd name="T109" fmla="*/ 228 h 241"/>
                  <a:gd name="T110" fmla="*/ 156 w 240"/>
                  <a:gd name="T111" fmla="*/ 228 h 241"/>
                  <a:gd name="T112" fmla="*/ 165 w 240"/>
                  <a:gd name="T113" fmla="*/ 2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0" h="241">
                    <a:moveTo>
                      <a:pt x="171" y="239"/>
                    </a:moveTo>
                    <a:cubicBezTo>
                      <a:pt x="186" y="232"/>
                      <a:pt x="201" y="223"/>
                      <a:pt x="213" y="211"/>
                    </a:cubicBezTo>
                    <a:cubicBezTo>
                      <a:pt x="213" y="211"/>
                      <a:pt x="213" y="211"/>
                      <a:pt x="213" y="211"/>
                    </a:cubicBezTo>
                    <a:cubicBezTo>
                      <a:pt x="213" y="210"/>
                      <a:pt x="213" y="210"/>
                      <a:pt x="213" y="210"/>
                    </a:cubicBezTo>
                    <a:cubicBezTo>
                      <a:pt x="212" y="210"/>
                      <a:pt x="212" y="210"/>
                      <a:pt x="212" y="210"/>
                    </a:cubicBezTo>
                    <a:cubicBezTo>
                      <a:pt x="212" y="209"/>
                      <a:pt x="212" y="209"/>
                      <a:pt x="212" y="209"/>
                    </a:cubicBezTo>
                    <a:cubicBezTo>
                      <a:pt x="212" y="209"/>
                      <a:pt x="212" y="209"/>
                      <a:pt x="212" y="209"/>
                    </a:cubicBezTo>
                    <a:cubicBezTo>
                      <a:pt x="212" y="209"/>
                      <a:pt x="212" y="208"/>
                      <a:pt x="212" y="207"/>
                    </a:cubicBezTo>
                    <a:cubicBezTo>
                      <a:pt x="211" y="206"/>
                      <a:pt x="211" y="206"/>
                      <a:pt x="211" y="206"/>
                    </a:cubicBezTo>
                    <a:cubicBezTo>
                      <a:pt x="210" y="206"/>
                      <a:pt x="210" y="206"/>
                      <a:pt x="210" y="206"/>
                    </a:cubicBezTo>
                    <a:cubicBezTo>
                      <a:pt x="210" y="195"/>
                      <a:pt x="210" y="195"/>
                      <a:pt x="210" y="195"/>
                    </a:cubicBezTo>
                    <a:cubicBezTo>
                      <a:pt x="211" y="195"/>
                      <a:pt x="211" y="195"/>
                      <a:pt x="211" y="195"/>
                    </a:cubicBezTo>
                    <a:cubicBezTo>
                      <a:pt x="212" y="194"/>
                      <a:pt x="216" y="193"/>
                      <a:pt x="217" y="192"/>
                    </a:cubicBezTo>
                    <a:cubicBezTo>
                      <a:pt x="217" y="192"/>
                      <a:pt x="218" y="192"/>
                      <a:pt x="218" y="191"/>
                    </a:cubicBezTo>
                    <a:cubicBezTo>
                      <a:pt x="218" y="191"/>
                      <a:pt x="218" y="190"/>
                      <a:pt x="218" y="190"/>
                    </a:cubicBezTo>
                    <a:cubicBezTo>
                      <a:pt x="219" y="189"/>
                      <a:pt x="219" y="188"/>
                      <a:pt x="220" y="188"/>
                    </a:cubicBezTo>
                    <a:cubicBezTo>
                      <a:pt x="220" y="188"/>
                      <a:pt x="220" y="188"/>
                      <a:pt x="220" y="187"/>
                    </a:cubicBezTo>
                    <a:cubicBezTo>
                      <a:pt x="220" y="185"/>
                      <a:pt x="221" y="185"/>
                      <a:pt x="222" y="184"/>
                    </a:cubicBezTo>
                    <a:cubicBezTo>
                      <a:pt x="222" y="184"/>
                      <a:pt x="222" y="184"/>
                      <a:pt x="223" y="183"/>
                    </a:cubicBezTo>
                    <a:cubicBezTo>
                      <a:pt x="224" y="182"/>
                      <a:pt x="225" y="181"/>
                      <a:pt x="225" y="181"/>
                    </a:cubicBezTo>
                    <a:cubicBezTo>
                      <a:pt x="228" y="177"/>
                      <a:pt x="228" y="177"/>
                      <a:pt x="228" y="177"/>
                    </a:cubicBezTo>
                    <a:cubicBezTo>
                      <a:pt x="228" y="176"/>
                      <a:pt x="228" y="175"/>
                      <a:pt x="228" y="172"/>
                    </a:cubicBezTo>
                    <a:cubicBezTo>
                      <a:pt x="228" y="167"/>
                      <a:pt x="228" y="167"/>
                      <a:pt x="228" y="166"/>
                    </a:cubicBezTo>
                    <a:cubicBezTo>
                      <a:pt x="229" y="166"/>
                      <a:pt x="229" y="166"/>
                      <a:pt x="229" y="166"/>
                    </a:cubicBezTo>
                    <a:cubicBezTo>
                      <a:pt x="229" y="166"/>
                      <a:pt x="229" y="166"/>
                      <a:pt x="229" y="166"/>
                    </a:cubicBezTo>
                    <a:cubicBezTo>
                      <a:pt x="229" y="165"/>
                      <a:pt x="229" y="164"/>
                      <a:pt x="229" y="164"/>
                    </a:cubicBezTo>
                    <a:cubicBezTo>
                      <a:pt x="229" y="163"/>
                      <a:pt x="230" y="162"/>
                      <a:pt x="230" y="162"/>
                    </a:cubicBezTo>
                    <a:cubicBezTo>
                      <a:pt x="232" y="160"/>
                      <a:pt x="232" y="160"/>
                      <a:pt x="232" y="160"/>
                    </a:cubicBezTo>
                    <a:cubicBezTo>
                      <a:pt x="232" y="160"/>
                      <a:pt x="232" y="160"/>
                      <a:pt x="232" y="160"/>
                    </a:cubicBezTo>
                    <a:cubicBezTo>
                      <a:pt x="232" y="160"/>
                      <a:pt x="234" y="158"/>
                      <a:pt x="236" y="156"/>
                    </a:cubicBezTo>
                    <a:cubicBezTo>
                      <a:pt x="236" y="155"/>
                      <a:pt x="236" y="155"/>
                      <a:pt x="236" y="155"/>
                    </a:cubicBezTo>
                    <a:cubicBezTo>
                      <a:pt x="237" y="154"/>
                      <a:pt x="237" y="154"/>
                      <a:pt x="237" y="154"/>
                    </a:cubicBezTo>
                    <a:cubicBezTo>
                      <a:pt x="238" y="153"/>
                      <a:pt x="238" y="152"/>
                      <a:pt x="238" y="152"/>
                    </a:cubicBezTo>
                    <a:cubicBezTo>
                      <a:pt x="238" y="153"/>
                      <a:pt x="238" y="153"/>
                      <a:pt x="238" y="153"/>
                    </a:cubicBezTo>
                    <a:cubicBezTo>
                      <a:pt x="238" y="152"/>
                      <a:pt x="238" y="152"/>
                      <a:pt x="238" y="152"/>
                    </a:cubicBezTo>
                    <a:cubicBezTo>
                      <a:pt x="238" y="151"/>
                      <a:pt x="240" y="148"/>
                      <a:pt x="240" y="147"/>
                    </a:cubicBezTo>
                    <a:cubicBezTo>
                      <a:pt x="240" y="146"/>
                      <a:pt x="240" y="146"/>
                      <a:pt x="240" y="146"/>
                    </a:cubicBezTo>
                    <a:cubicBezTo>
                      <a:pt x="238" y="145"/>
                      <a:pt x="238" y="145"/>
                      <a:pt x="238" y="145"/>
                    </a:cubicBezTo>
                    <a:cubicBezTo>
                      <a:pt x="236" y="144"/>
                      <a:pt x="236" y="144"/>
                      <a:pt x="236" y="144"/>
                    </a:cubicBezTo>
                    <a:cubicBezTo>
                      <a:pt x="237" y="139"/>
                      <a:pt x="237" y="139"/>
                      <a:pt x="237" y="139"/>
                    </a:cubicBezTo>
                    <a:cubicBezTo>
                      <a:pt x="237" y="137"/>
                      <a:pt x="237" y="136"/>
                      <a:pt x="237" y="135"/>
                    </a:cubicBezTo>
                    <a:cubicBezTo>
                      <a:pt x="237" y="135"/>
                      <a:pt x="237" y="135"/>
                      <a:pt x="237" y="135"/>
                    </a:cubicBezTo>
                    <a:cubicBezTo>
                      <a:pt x="238" y="131"/>
                      <a:pt x="238" y="131"/>
                      <a:pt x="238" y="131"/>
                    </a:cubicBezTo>
                    <a:cubicBezTo>
                      <a:pt x="238" y="129"/>
                      <a:pt x="237" y="124"/>
                      <a:pt x="237" y="123"/>
                    </a:cubicBezTo>
                    <a:cubicBezTo>
                      <a:pt x="237" y="123"/>
                      <a:pt x="237" y="122"/>
                      <a:pt x="237" y="121"/>
                    </a:cubicBezTo>
                    <a:cubicBezTo>
                      <a:pt x="235" y="121"/>
                      <a:pt x="235" y="121"/>
                      <a:pt x="235" y="121"/>
                    </a:cubicBezTo>
                    <a:cubicBezTo>
                      <a:pt x="234" y="121"/>
                      <a:pt x="229" y="119"/>
                      <a:pt x="228" y="119"/>
                    </a:cubicBezTo>
                    <a:cubicBezTo>
                      <a:pt x="224" y="118"/>
                      <a:pt x="224" y="118"/>
                      <a:pt x="224" y="118"/>
                    </a:cubicBezTo>
                    <a:cubicBezTo>
                      <a:pt x="221" y="117"/>
                      <a:pt x="221" y="117"/>
                      <a:pt x="221" y="117"/>
                    </a:cubicBezTo>
                    <a:cubicBezTo>
                      <a:pt x="221" y="117"/>
                      <a:pt x="221" y="114"/>
                      <a:pt x="221" y="114"/>
                    </a:cubicBezTo>
                    <a:cubicBezTo>
                      <a:pt x="221" y="113"/>
                      <a:pt x="220" y="113"/>
                      <a:pt x="220" y="112"/>
                    </a:cubicBezTo>
                    <a:cubicBezTo>
                      <a:pt x="219" y="111"/>
                      <a:pt x="219" y="110"/>
                      <a:pt x="219" y="110"/>
                    </a:cubicBezTo>
                    <a:cubicBezTo>
                      <a:pt x="218" y="109"/>
                      <a:pt x="218" y="109"/>
                      <a:pt x="217" y="108"/>
                    </a:cubicBezTo>
                    <a:cubicBezTo>
                      <a:pt x="217" y="107"/>
                      <a:pt x="217" y="106"/>
                      <a:pt x="217" y="106"/>
                    </a:cubicBezTo>
                    <a:cubicBezTo>
                      <a:pt x="217" y="106"/>
                      <a:pt x="217" y="105"/>
                      <a:pt x="216" y="105"/>
                    </a:cubicBezTo>
                    <a:cubicBezTo>
                      <a:pt x="216" y="105"/>
                      <a:pt x="215" y="104"/>
                      <a:pt x="215" y="103"/>
                    </a:cubicBezTo>
                    <a:cubicBezTo>
                      <a:pt x="215" y="103"/>
                      <a:pt x="215" y="103"/>
                      <a:pt x="215" y="102"/>
                    </a:cubicBezTo>
                    <a:cubicBezTo>
                      <a:pt x="215" y="102"/>
                      <a:pt x="214" y="102"/>
                      <a:pt x="214" y="102"/>
                    </a:cubicBezTo>
                    <a:cubicBezTo>
                      <a:pt x="214" y="101"/>
                      <a:pt x="213" y="100"/>
                      <a:pt x="213" y="100"/>
                    </a:cubicBezTo>
                    <a:cubicBezTo>
                      <a:pt x="210" y="97"/>
                      <a:pt x="210" y="97"/>
                      <a:pt x="210" y="97"/>
                    </a:cubicBezTo>
                    <a:cubicBezTo>
                      <a:pt x="210" y="97"/>
                      <a:pt x="210" y="97"/>
                      <a:pt x="210" y="97"/>
                    </a:cubicBezTo>
                    <a:cubicBezTo>
                      <a:pt x="210" y="97"/>
                      <a:pt x="210" y="95"/>
                      <a:pt x="209" y="91"/>
                    </a:cubicBezTo>
                    <a:cubicBezTo>
                      <a:pt x="209" y="90"/>
                      <a:pt x="209" y="90"/>
                      <a:pt x="209" y="90"/>
                    </a:cubicBezTo>
                    <a:cubicBezTo>
                      <a:pt x="209" y="90"/>
                      <a:pt x="209" y="89"/>
                      <a:pt x="209" y="89"/>
                    </a:cubicBezTo>
                    <a:cubicBezTo>
                      <a:pt x="209" y="88"/>
                      <a:pt x="208" y="87"/>
                      <a:pt x="208" y="86"/>
                    </a:cubicBezTo>
                    <a:cubicBezTo>
                      <a:pt x="209" y="85"/>
                      <a:pt x="209" y="83"/>
                      <a:pt x="209" y="83"/>
                    </a:cubicBezTo>
                    <a:cubicBezTo>
                      <a:pt x="209" y="82"/>
                      <a:pt x="210" y="80"/>
                      <a:pt x="209" y="79"/>
                    </a:cubicBezTo>
                    <a:cubicBezTo>
                      <a:pt x="209" y="77"/>
                      <a:pt x="209" y="76"/>
                      <a:pt x="210" y="75"/>
                    </a:cubicBezTo>
                    <a:cubicBezTo>
                      <a:pt x="211" y="68"/>
                      <a:pt x="211" y="68"/>
                      <a:pt x="211" y="68"/>
                    </a:cubicBezTo>
                    <a:cubicBezTo>
                      <a:pt x="211" y="65"/>
                      <a:pt x="212" y="64"/>
                      <a:pt x="213" y="64"/>
                    </a:cubicBezTo>
                    <a:cubicBezTo>
                      <a:pt x="214" y="62"/>
                      <a:pt x="214" y="62"/>
                      <a:pt x="214" y="62"/>
                    </a:cubicBezTo>
                    <a:cubicBezTo>
                      <a:pt x="214" y="62"/>
                      <a:pt x="214" y="61"/>
                      <a:pt x="215" y="61"/>
                    </a:cubicBezTo>
                    <a:cubicBezTo>
                      <a:pt x="215" y="61"/>
                      <a:pt x="215" y="60"/>
                      <a:pt x="215" y="60"/>
                    </a:cubicBezTo>
                    <a:cubicBezTo>
                      <a:pt x="215" y="58"/>
                      <a:pt x="215" y="58"/>
                      <a:pt x="215" y="58"/>
                    </a:cubicBezTo>
                    <a:cubicBezTo>
                      <a:pt x="215" y="58"/>
                      <a:pt x="215" y="56"/>
                      <a:pt x="215" y="55"/>
                    </a:cubicBezTo>
                    <a:cubicBezTo>
                      <a:pt x="215" y="55"/>
                      <a:pt x="215" y="55"/>
                      <a:pt x="215" y="55"/>
                    </a:cubicBezTo>
                    <a:cubicBezTo>
                      <a:pt x="212" y="54"/>
                      <a:pt x="212" y="54"/>
                      <a:pt x="212" y="54"/>
                    </a:cubicBezTo>
                    <a:cubicBezTo>
                      <a:pt x="212" y="54"/>
                      <a:pt x="212" y="54"/>
                      <a:pt x="212" y="54"/>
                    </a:cubicBezTo>
                    <a:cubicBezTo>
                      <a:pt x="212" y="54"/>
                      <a:pt x="211" y="53"/>
                      <a:pt x="209" y="52"/>
                    </a:cubicBezTo>
                    <a:cubicBezTo>
                      <a:pt x="208" y="51"/>
                      <a:pt x="208" y="50"/>
                      <a:pt x="208" y="50"/>
                    </a:cubicBezTo>
                    <a:cubicBezTo>
                      <a:pt x="208" y="49"/>
                      <a:pt x="208" y="49"/>
                      <a:pt x="208" y="48"/>
                    </a:cubicBezTo>
                    <a:cubicBezTo>
                      <a:pt x="207" y="45"/>
                      <a:pt x="207" y="45"/>
                      <a:pt x="207" y="45"/>
                    </a:cubicBezTo>
                    <a:cubicBezTo>
                      <a:pt x="204" y="43"/>
                      <a:pt x="204" y="43"/>
                      <a:pt x="204" y="43"/>
                    </a:cubicBezTo>
                    <a:cubicBezTo>
                      <a:pt x="204" y="43"/>
                      <a:pt x="204" y="37"/>
                      <a:pt x="204" y="37"/>
                    </a:cubicBezTo>
                    <a:cubicBezTo>
                      <a:pt x="204" y="37"/>
                      <a:pt x="204" y="37"/>
                      <a:pt x="204" y="36"/>
                    </a:cubicBezTo>
                    <a:cubicBezTo>
                      <a:pt x="204" y="36"/>
                      <a:pt x="204" y="36"/>
                      <a:pt x="204" y="36"/>
                    </a:cubicBezTo>
                    <a:cubicBezTo>
                      <a:pt x="203" y="36"/>
                      <a:pt x="203" y="36"/>
                      <a:pt x="203" y="36"/>
                    </a:cubicBezTo>
                    <a:cubicBezTo>
                      <a:pt x="202" y="36"/>
                      <a:pt x="201" y="36"/>
                      <a:pt x="200" y="35"/>
                    </a:cubicBezTo>
                    <a:cubicBezTo>
                      <a:pt x="194" y="34"/>
                      <a:pt x="194" y="34"/>
                      <a:pt x="194" y="34"/>
                    </a:cubicBezTo>
                    <a:cubicBezTo>
                      <a:pt x="194" y="31"/>
                      <a:pt x="194" y="31"/>
                      <a:pt x="194" y="31"/>
                    </a:cubicBezTo>
                    <a:cubicBezTo>
                      <a:pt x="194" y="30"/>
                      <a:pt x="194" y="30"/>
                      <a:pt x="194" y="30"/>
                    </a:cubicBezTo>
                    <a:cubicBezTo>
                      <a:pt x="194" y="30"/>
                      <a:pt x="194" y="30"/>
                      <a:pt x="194" y="30"/>
                    </a:cubicBezTo>
                    <a:cubicBezTo>
                      <a:pt x="190" y="29"/>
                      <a:pt x="190" y="29"/>
                      <a:pt x="190" y="29"/>
                    </a:cubicBezTo>
                    <a:cubicBezTo>
                      <a:pt x="191" y="24"/>
                      <a:pt x="191" y="24"/>
                      <a:pt x="191" y="24"/>
                    </a:cubicBezTo>
                    <a:cubicBezTo>
                      <a:pt x="200" y="23"/>
                      <a:pt x="200" y="23"/>
                      <a:pt x="200" y="23"/>
                    </a:cubicBezTo>
                    <a:cubicBezTo>
                      <a:pt x="185" y="12"/>
                      <a:pt x="168" y="4"/>
                      <a:pt x="149" y="0"/>
                    </a:cubicBezTo>
                    <a:cubicBezTo>
                      <a:pt x="149" y="0"/>
                      <a:pt x="149" y="0"/>
                      <a:pt x="149" y="0"/>
                    </a:cubicBezTo>
                    <a:cubicBezTo>
                      <a:pt x="148" y="1"/>
                      <a:pt x="148" y="1"/>
                      <a:pt x="148" y="1"/>
                    </a:cubicBezTo>
                    <a:cubicBezTo>
                      <a:pt x="147" y="2"/>
                      <a:pt x="145" y="3"/>
                      <a:pt x="145" y="3"/>
                    </a:cubicBezTo>
                    <a:cubicBezTo>
                      <a:pt x="143" y="5"/>
                      <a:pt x="143" y="5"/>
                      <a:pt x="143" y="5"/>
                    </a:cubicBezTo>
                    <a:cubicBezTo>
                      <a:pt x="142" y="4"/>
                      <a:pt x="142" y="4"/>
                      <a:pt x="142" y="4"/>
                    </a:cubicBezTo>
                    <a:cubicBezTo>
                      <a:pt x="142" y="4"/>
                      <a:pt x="140" y="3"/>
                      <a:pt x="138" y="3"/>
                    </a:cubicBezTo>
                    <a:cubicBezTo>
                      <a:pt x="137" y="3"/>
                      <a:pt x="136" y="2"/>
                      <a:pt x="136" y="2"/>
                    </a:cubicBezTo>
                    <a:cubicBezTo>
                      <a:pt x="137" y="3"/>
                      <a:pt x="137" y="3"/>
                      <a:pt x="137" y="3"/>
                    </a:cubicBezTo>
                    <a:cubicBezTo>
                      <a:pt x="138" y="5"/>
                      <a:pt x="138" y="5"/>
                      <a:pt x="138" y="5"/>
                    </a:cubicBezTo>
                    <a:cubicBezTo>
                      <a:pt x="137" y="7"/>
                      <a:pt x="137" y="7"/>
                      <a:pt x="137" y="7"/>
                    </a:cubicBezTo>
                    <a:cubicBezTo>
                      <a:pt x="137" y="11"/>
                      <a:pt x="137" y="11"/>
                      <a:pt x="137" y="11"/>
                    </a:cubicBezTo>
                    <a:cubicBezTo>
                      <a:pt x="136" y="12"/>
                      <a:pt x="136" y="12"/>
                      <a:pt x="136" y="12"/>
                    </a:cubicBezTo>
                    <a:cubicBezTo>
                      <a:pt x="136" y="12"/>
                      <a:pt x="134" y="12"/>
                      <a:pt x="133" y="12"/>
                    </a:cubicBezTo>
                    <a:cubicBezTo>
                      <a:pt x="131" y="12"/>
                      <a:pt x="131" y="12"/>
                      <a:pt x="131" y="12"/>
                    </a:cubicBezTo>
                    <a:cubicBezTo>
                      <a:pt x="126" y="12"/>
                      <a:pt x="126" y="12"/>
                      <a:pt x="126" y="12"/>
                    </a:cubicBezTo>
                    <a:cubicBezTo>
                      <a:pt x="124" y="14"/>
                      <a:pt x="124" y="14"/>
                      <a:pt x="124" y="14"/>
                    </a:cubicBezTo>
                    <a:cubicBezTo>
                      <a:pt x="121" y="13"/>
                      <a:pt x="121" y="13"/>
                      <a:pt x="121" y="13"/>
                    </a:cubicBezTo>
                    <a:cubicBezTo>
                      <a:pt x="118" y="15"/>
                      <a:pt x="118" y="15"/>
                      <a:pt x="118" y="15"/>
                    </a:cubicBezTo>
                    <a:cubicBezTo>
                      <a:pt x="115" y="15"/>
                      <a:pt x="115" y="15"/>
                      <a:pt x="115" y="15"/>
                    </a:cubicBezTo>
                    <a:cubicBezTo>
                      <a:pt x="111" y="18"/>
                      <a:pt x="111" y="18"/>
                      <a:pt x="111" y="18"/>
                    </a:cubicBezTo>
                    <a:cubicBezTo>
                      <a:pt x="105" y="21"/>
                      <a:pt x="105" y="21"/>
                      <a:pt x="105" y="21"/>
                    </a:cubicBezTo>
                    <a:cubicBezTo>
                      <a:pt x="104" y="24"/>
                      <a:pt x="104" y="24"/>
                      <a:pt x="104" y="24"/>
                    </a:cubicBezTo>
                    <a:cubicBezTo>
                      <a:pt x="101" y="26"/>
                      <a:pt x="101" y="26"/>
                      <a:pt x="101" y="26"/>
                    </a:cubicBezTo>
                    <a:cubicBezTo>
                      <a:pt x="100" y="29"/>
                      <a:pt x="100" y="29"/>
                      <a:pt x="100" y="29"/>
                    </a:cubicBezTo>
                    <a:cubicBezTo>
                      <a:pt x="96" y="30"/>
                      <a:pt x="96" y="30"/>
                      <a:pt x="96" y="30"/>
                    </a:cubicBezTo>
                    <a:cubicBezTo>
                      <a:pt x="94" y="31"/>
                      <a:pt x="94" y="31"/>
                      <a:pt x="94" y="31"/>
                    </a:cubicBezTo>
                    <a:cubicBezTo>
                      <a:pt x="94" y="35"/>
                      <a:pt x="94" y="35"/>
                      <a:pt x="94" y="35"/>
                    </a:cubicBezTo>
                    <a:cubicBezTo>
                      <a:pt x="93" y="38"/>
                      <a:pt x="93" y="38"/>
                      <a:pt x="93" y="38"/>
                    </a:cubicBezTo>
                    <a:cubicBezTo>
                      <a:pt x="93" y="39"/>
                      <a:pt x="93" y="39"/>
                      <a:pt x="93" y="39"/>
                    </a:cubicBezTo>
                    <a:cubicBezTo>
                      <a:pt x="94" y="41"/>
                      <a:pt x="94" y="41"/>
                      <a:pt x="94" y="41"/>
                    </a:cubicBezTo>
                    <a:cubicBezTo>
                      <a:pt x="98" y="43"/>
                      <a:pt x="98" y="43"/>
                      <a:pt x="98" y="43"/>
                    </a:cubicBezTo>
                    <a:cubicBezTo>
                      <a:pt x="100" y="43"/>
                      <a:pt x="100" y="43"/>
                      <a:pt x="100" y="43"/>
                    </a:cubicBezTo>
                    <a:cubicBezTo>
                      <a:pt x="103" y="44"/>
                      <a:pt x="103" y="44"/>
                      <a:pt x="103" y="44"/>
                    </a:cubicBezTo>
                    <a:cubicBezTo>
                      <a:pt x="108" y="44"/>
                      <a:pt x="108" y="44"/>
                      <a:pt x="108" y="44"/>
                    </a:cubicBezTo>
                    <a:cubicBezTo>
                      <a:pt x="110" y="45"/>
                      <a:pt x="110" y="45"/>
                      <a:pt x="110" y="45"/>
                    </a:cubicBezTo>
                    <a:cubicBezTo>
                      <a:pt x="114" y="45"/>
                      <a:pt x="114" y="45"/>
                      <a:pt x="114" y="45"/>
                    </a:cubicBezTo>
                    <a:cubicBezTo>
                      <a:pt x="118" y="47"/>
                      <a:pt x="118" y="47"/>
                      <a:pt x="118" y="47"/>
                    </a:cubicBezTo>
                    <a:cubicBezTo>
                      <a:pt x="118" y="49"/>
                      <a:pt x="118" y="49"/>
                      <a:pt x="118" y="49"/>
                    </a:cubicBezTo>
                    <a:cubicBezTo>
                      <a:pt x="116" y="52"/>
                      <a:pt x="116" y="52"/>
                      <a:pt x="116" y="52"/>
                    </a:cubicBezTo>
                    <a:cubicBezTo>
                      <a:pt x="114" y="53"/>
                      <a:pt x="114" y="53"/>
                      <a:pt x="114" y="53"/>
                    </a:cubicBezTo>
                    <a:cubicBezTo>
                      <a:pt x="99" y="53"/>
                      <a:pt x="99" y="53"/>
                      <a:pt x="99" y="53"/>
                    </a:cubicBezTo>
                    <a:cubicBezTo>
                      <a:pt x="95" y="55"/>
                      <a:pt x="95" y="55"/>
                      <a:pt x="95" y="55"/>
                    </a:cubicBezTo>
                    <a:cubicBezTo>
                      <a:pt x="88" y="55"/>
                      <a:pt x="88" y="55"/>
                      <a:pt x="88" y="55"/>
                    </a:cubicBezTo>
                    <a:cubicBezTo>
                      <a:pt x="87" y="52"/>
                      <a:pt x="87" y="52"/>
                      <a:pt x="87" y="52"/>
                    </a:cubicBezTo>
                    <a:cubicBezTo>
                      <a:pt x="87" y="50"/>
                      <a:pt x="87" y="50"/>
                      <a:pt x="87" y="50"/>
                    </a:cubicBezTo>
                    <a:cubicBezTo>
                      <a:pt x="86" y="49"/>
                      <a:pt x="86" y="49"/>
                      <a:pt x="86" y="49"/>
                    </a:cubicBezTo>
                    <a:cubicBezTo>
                      <a:pt x="85" y="49"/>
                      <a:pt x="85" y="49"/>
                      <a:pt x="85" y="49"/>
                    </a:cubicBezTo>
                    <a:cubicBezTo>
                      <a:pt x="82" y="49"/>
                      <a:pt x="82" y="49"/>
                      <a:pt x="82" y="49"/>
                    </a:cubicBezTo>
                    <a:cubicBezTo>
                      <a:pt x="80" y="49"/>
                      <a:pt x="80" y="49"/>
                      <a:pt x="80" y="49"/>
                    </a:cubicBezTo>
                    <a:cubicBezTo>
                      <a:pt x="77" y="49"/>
                      <a:pt x="77" y="49"/>
                      <a:pt x="77" y="49"/>
                    </a:cubicBezTo>
                    <a:cubicBezTo>
                      <a:pt x="75" y="50"/>
                      <a:pt x="75" y="50"/>
                      <a:pt x="75" y="50"/>
                    </a:cubicBezTo>
                    <a:cubicBezTo>
                      <a:pt x="74" y="52"/>
                      <a:pt x="74" y="52"/>
                      <a:pt x="74" y="52"/>
                    </a:cubicBezTo>
                    <a:cubicBezTo>
                      <a:pt x="74" y="53"/>
                      <a:pt x="74" y="53"/>
                      <a:pt x="74" y="53"/>
                    </a:cubicBezTo>
                    <a:cubicBezTo>
                      <a:pt x="74" y="53"/>
                      <a:pt x="74" y="53"/>
                      <a:pt x="74" y="53"/>
                    </a:cubicBezTo>
                    <a:cubicBezTo>
                      <a:pt x="76" y="54"/>
                      <a:pt x="76" y="54"/>
                      <a:pt x="76" y="54"/>
                    </a:cubicBezTo>
                    <a:cubicBezTo>
                      <a:pt x="80" y="54"/>
                      <a:pt x="80" y="54"/>
                      <a:pt x="80" y="54"/>
                    </a:cubicBezTo>
                    <a:cubicBezTo>
                      <a:pt x="84" y="54"/>
                      <a:pt x="84" y="54"/>
                      <a:pt x="84" y="54"/>
                    </a:cubicBezTo>
                    <a:cubicBezTo>
                      <a:pt x="85" y="57"/>
                      <a:pt x="85" y="57"/>
                      <a:pt x="85" y="57"/>
                    </a:cubicBezTo>
                    <a:cubicBezTo>
                      <a:pt x="85" y="61"/>
                      <a:pt x="85" y="61"/>
                      <a:pt x="85" y="61"/>
                    </a:cubicBezTo>
                    <a:cubicBezTo>
                      <a:pt x="85" y="63"/>
                      <a:pt x="85" y="63"/>
                      <a:pt x="85" y="63"/>
                    </a:cubicBezTo>
                    <a:cubicBezTo>
                      <a:pt x="86" y="63"/>
                      <a:pt x="86" y="63"/>
                      <a:pt x="86" y="63"/>
                    </a:cubicBezTo>
                    <a:cubicBezTo>
                      <a:pt x="90" y="63"/>
                      <a:pt x="90" y="63"/>
                      <a:pt x="90" y="63"/>
                    </a:cubicBezTo>
                    <a:cubicBezTo>
                      <a:pt x="90" y="63"/>
                      <a:pt x="90" y="63"/>
                      <a:pt x="90" y="63"/>
                    </a:cubicBezTo>
                    <a:cubicBezTo>
                      <a:pt x="93" y="60"/>
                      <a:pt x="93" y="60"/>
                      <a:pt x="93" y="60"/>
                    </a:cubicBezTo>
                    <a:cubicBezTo>
                      <a:pt x="94" y="59"/>
                      <a:pt x="94" y="59"/>
                      <a:pt x="94" y="59"/>
                    </a:cubicBezTo>
                    <a:cubicBezTo>
                      <a:pt x="96" y="57"/>
                      <a:pt x="96" y="57"/>
                      <a:pt x="96" y="57"/>
                    </a:cubicBezTo>
                    <a:cubicBezTo>
                      <a:pt x="100" y="57"/>
                      <a:pt x="100" y="57"/>
                      <a:pt x="100" y="57"/>
                    </a:cubicBezTo>
                    <a:cubicBezTo>
                      <a:pt x="104" y="56"/>
                      <a:pt x="104" y="56"/>
                      <a:pt x="104" y="56"/>
                    </a:cubicBezTo>
                    <a:cubicBezTo>
                      <a:pt x="106" y="56"/>
                      <a:pt x="106" y="56"/>
                      <a:pt x="106" y="56"/>
                    </a:cubicBezTo>
                    <a:cubicBezTo>
                      <a:pt x="109" y="58"/>
                      <a:pt x="109" y="58"/>
                      <a:pt x="109" y="58"/>
                    </a:cubicBezTo>
                    <a:cubicBezTo>
                      <a:pt x="112" y="59"/>
                      <a:pt x="112" y="59"/>
                      <a:pt x="112" y="59"/>
                    </a:cubicBezTo>
                    <a:cubicBezTo>
                      <a:pt x="121" y="58"/>
                      <a:pt x="121" y="58"/>
                      <a:pt x="121" y="58"/>
                    </a:cubicBezTo>
                    <a:cubicBezTo>
                      <a:pt x="124" y="59"/>
                      <a:pt x="124" y="59"/>
                      <a:pt x="124" y="59"/>
                    </a:cubicBezTo>
                    <a:cubicBezTo>
                      <a:pt x="128" y="63"/>
                      <a:pt x="128" y="63"/>
                      <a:pt x="128" y="63"/>
                    </a:cubicBezTo>
                    <a:cubicBezTo>
                      <a:pt x="129" y="67"/>
                      <a:pt x="129" y="67"/>
                      <a:pt x="129" y="67"/>
                    </a:cubicBezTo>
                    <a:cubicBezTo>
                      <a:pt x="131" y="68"/>
                      <a:pt x="131" y="68"/>
                      <a:pt x="131" y="68"/>
                    </a:cubicBezTo>
                    <a:cubicBezTo>
                      <a:pt x="135" y="68"/>
                      <a:pt x="135" y="68"/>
                      <a:pt x="135" y="68"/>
                    </a:cubicBezTo>
                    <a:cubicBezTo>
                      <a:pt x="139" y="70"/>
                      <a:pt x="139" y="70"/>
                      <a:pt x="139" y="70"/>
                    </a:cubicBezTo>
                    <a:cubicBezTo>
                      <a:pt x="141" y="70"/>
                      <a:pt x="141" y="70"/>
                      <a:pt x="141" y="70"/>
                    </a:cubicBezTo>
                    <a:cubicBezTo>
                      <a:pt x="145" y="72"/>
                      <a:pt x="145" y="72"/>
                      <a:pt x="145" y="72"/>
                    </a:cubicBezTo>
                    <a:cubicBezTo>
                      <a:pt x="148" y="76"/>
                      <a:pt x="148" y="76"/>
                      <a:pt x="148" y="76"/>
                    </a:cubicBezTo>
                    <a:cubicBezTo>
                      <a:pt x="149" y="82"/>
                      <a:pt x="149" y="82"/>
                      <a:pt x="149" y="82"/>
                    </a:cubicBezTo>
                    <a:cubicBezTo>
                      <a:pt x="148" y="83"/>
                      <a:pt x="148" y="83"/>
                      <a:pt x="148" y="83"/>
                    </a:cubicBezTo>
                    <a:cubicBezTo>
                      <a:pt x="149" y="83"/>
                      <a:pt x="149" y="83"/>
                      <a:pt x="149" y="83"/>
                    </a:cubicBezTo>
                    <a:cubicBezTo>
                      <a:pt x="151" y="85"/>
                      <a:pt x="151" y="85"/>
                      <a:pt x="151" y="85"/>
                    </a:cubicBezTo>
                    <a:cubicBezTo>
                      <a:pt x="155" y="86"/>
                      <a:pt x="155" y="86"/>
                      <a:pt x="155" y="86"/>
                    </a:cubicBezTo>
                    <a:cubicBezTo>
                      <a:pt x="163" y="87"/>
                      <a:pt x="163" y="87"/>
                      <a:pt x="163" y="87"/>
                    </a:cubicBezTo>
                    <a:cubicBezTo>
                      <a:pt x="169" y="90"/>
                      <a:pt x="169" y="90"/>
                      <a:pt x="169" y="90"/>
                    </a:cubicBezTo>
                    <a:cubicBezTo>
                      <a:pt x="173" y="91"/>
                      <a:pt x="173" y="91"/>
                      <a:pt x="173" y="91"/>
                    </a:cubicBezTo>
                    <a:cubicBezTo>
                      <a:pt x="175" y="93"/>
                      <a:pt x="175" y="93"/>
                      <a:pt x="175" y="93"/>
                    </a:cubicBezTo>
                    <a:cubicBezTo>
                      <a:pt x="179" y="95"/>
                      <a:pt x="179" y="95"/>
                      <a:pt x="179" y="95"/>
                    </a:cubicBezTo>
                    <a:cubicBezTo>
                      <a:pt x="182" y="99"/>
                      <a:pt x="182" y="99"/>
                      <a:pt x="182" y="99"/>
                    </a:cubicBezTo>
                    <a:cubicBezTo>
                      <a:pt x="183" y="104"/>
                      <a:pt x="183" y="104"/>
                      <a:pt x="183" y="104"/>
                    </a:cubicBezTo>
                    <a:cubicBezTo>
                      <a:pt x="182" y="110"/>
                      <a:pt x="182" y="110"/>
                      <a:pt x="182" y="110"/>
                    </a:cubicBezTo>
                    <a:cubicBezTo>
                      <a:pt x="175" y="111"/>
                      <a:pt x="175" y="111"/>
                      <a:pt x="175" y="111"/>
                    </a:cubicBezTo>
                    <a:cubicBezTo>
                      <a:pt x="172" y="114"/>
                      <a:pt x="172" y="114"/>
                      <a:pt x="172" y="114"/>
                    </a:cubicBezTo>
                    <a:cubicBezTo>
                      <a:pt x="172" y="118"/>
                      <a:pt x="172" y="118"/>
                      <a:pt x="172" y="118"/>
                    </a:cubicBezTo>
                    <a:cubicBezTo>
                      <a:pt x="172" y="123"/>
                      <a:pt x="172" y="123"/>
                      <a:pt x="172" y="123"/>
                    </a:cubicBezTo>
                    <a:cubicBezTo>
                      <a:pt x="171" y="128"/>
                      <a:pt x="171" y="128"/>
                      <a:pt x="171" y="128"/>
                    </a:cubicBezTo>
                    <a:cubicBezTo>
                      <a:pt x="168" y="132"/>
                      <a:pt x="168" y="132"/>
                      <a:pt x="168" y="132"/>
                    </a:cubicBezTo>
                    <a:cubicBezTo>
                      <a:pt x="165" y="136"/>
                      <a:pt x="165" y="136"/>
                      <a:pt x="165" y="136"/>
                    </a:cubicBezTo>
                    <a:cubicBezTo>
                      <a:pt x="158" y="139"/>
                      <a:pt x="158" y="139"/>
                      <a:pt x="158" y="139"/>
                    </a:cubicBezTo>
                    <a:cubicBezTo>
                      <a:pt x="152" y="141"/>
                      <a:pt x="152" y="141"/>
                      <a:pt x="152" y="141"/>
                    </a:cubicBezTo>
                    <a:cubicBezTo>
                      <a:pt x="152" y="146"/>
                      <a:pt x="152" y="146"/>
                      <a:pt x="152" y="146"/>
                    </a:cubicBezTo>
                    <a:cubicBezTo>
                      <a:pt x="151" y="148"/>
                      <a:pt x="151" y="148"/>
                      <a:pt x="151" y="148"/>
                    </a:cubicBezTo>
                    <a:cubicBezTo>
                      <a:pt x="150" y="150"/>
                      <a:pt x="150" y="150"/>
                      <a:pt x="150" y="150"/>
                    </a:cubicBezTo>
                    <a:cubicBezTo>
                      <a:pt x="146" y="153"/>
                      <a:pt x="146" y="153"/>
                      <a:pt x="146" y="153"/>
                    </a:cubicBezTo>
                    <a:cubicBezTo>
                      <a:pt x="144" y="156"/>
                      <a:pt x="144" y="156"/>
                      <a:pt x="144" y="156"/>
                    </a:cubicBezTo>
                    <a:cubicBezTo>
                      <a:pt x="142" y="159"/>
                      <a:pt x="142" y="159"/>
                      <a:pt x="142" y="159"/>
                    </a:cubicBezTo>
                    <a:cubicBezTo>
                      <a:pt x="139" y="160"/>
                      <a:pt x="139" y="160"/>
                      <a:pt x="139" y="160"/>
                    </a:cubicBezTo>
                    <a:cubicBezTo>
                      <a:pt x="137" y="161"/>
                      <a:pt x="137" y="161"/>
                      <a:pt x="137" y="161"/>
                    </a:cubicBezTo>
                    <a:cubicBezTo>
                      <a:pt x="135" y="166"/>
                      <a:pt x="135" y="166"/>
                      <a:pt x="135" y="166"/>
                    </a:cubicBezTo>
                    <a:cubicBezTo>
                      <a:pt x="133" y="169"/>
                      <a:pt x="133" y="169"/>
                      <a:pt x="133" y="169"/>
                    </a:cubicBezTo>
                    <a:cubicBezTo>
                      <a:pt x="131" y="171"/>
                      <a:pt x="131" y="171"/>
                      <a:pt x="131" y="171"/>
                    </a:cubicBezTo>
                    <a:cubicBezTo>
                      <a:pt x="128" y="172"/>
                      <a:pt x="128" y="172"/>
                      <a:pt x="128" y="172"/>
                    </a:cubicBezTo>
                    <a:cubicBezTo>
                      <a:pt x="126" y="173"/>
                      <a:pt x="126" y="173"/>
                      <a:pt x="126" y="173"/>
                    </a:cubicBezTo>
                    <a:cubicBezTo>
                      <a:pt x="125" y="174"/>
                      <a:pt x="125" y="174"/>
                      <a:pt x="125" y="174"/>
                    </a:cubicBezTo>
                    <a:cubicBezTo>
                      <a:pt x="125" y="177"/>
                      <a:pt x="125" y="177"/>
                      <a:pt x="125" y="177"/>
                    </a:cubicBezTo>
                    <a:cubicBezTo>
                      <a:pt x="125" y="178"/>
                      <a:pt x="125" y="178"/>
                      <a:pt x="125" y="178"/>
                    </a:cubicBezTo>
                    <a:cubicBezTo>
                      <a:pt x="125" y="180"/>
                      <a:pt x="125" y="180"/>
                      <a:pt x="125" y="180"/>
                    </a:cubicBezTo>
                    <a:cubicBezTo>
                      <a:pt x="125" y="184"/>
                      <a:pt x="125" y="184"/>
                      <a:pt x="125" y="184"/>
                    </a:cubicBezTo>
                    <a:cubicBezTo>
                      <a:pt x="122" y="184"/>
                      <a:pt x="122" y="184"/>
                      <a:pt x="122" y="184"/>
                    </a:cubicBezTo>
                    <a:cubicBezTo>
                      <a:pt x="120" y="184"/>
                      <a:pt x="120" y="184"/>
                      <a:pt x="120" y="184"/>
                    </a:cubicBezTo>
                    <a:cubicBezTo>
                      <a:pt x="119" y="185"/>
                      <a:pt x="119" y="185"/>
                      <a:pt x="119" y="185"/>
                    </a:cubicBezTo>
                    <a:cubicBezTo>
                      <a:pt x="119" y="188"/>
                      <a:pt x="119" y="188"/>
                      <a:pt x="119" y="188"/>
                    </a:cubicBezTo>
                    <a:cubicBezTo>
                      <a:pt x="121" y="189"/>
                      <a:pt x="121" y="189"/>
                      <a:pt x="121" y="189"/>
                    </a:cubicBezTo>
                    <a:cubicBezTo>
                      <a:pt x="125" y="190"/>
                      <a:pt x="125" y="190"/>
                      <a:pt x="125" y="190"/>
                    </a:cubicBezTo>
                    <a:cubicBezTo>
                      <a:pt x="125" y="193"/>
                      <a:pt x="125" y="193"/>
                      <a:pt x="125" y="193"/>
                    </a:cubicBezTo>
                    <a:cubicBezTo>
                      <a:pt x="124" y="198"/>
                      <a:pt x="124" y="198"/>
                      <a:pt x="124" y="198"/>
                    </a:cubicBezTo>
                    <a:cubicBezTo>
                      <a:pt x="120" y="201"/>
                      <a:pt x="120" y="201"/>
                      <a:pt x="120" y="201"/>
                    </a:cubicBezTo>
                    <a:cubicBezTo>
                      <a:pt x="117" y="201"/>
                      <a:pt x="117" y="201"/>
                      <a:pt x="117" y="201"/>
                    </a:cubicBezTo>
                    <a:cubicBezTo>
                      <a:pt x="112" y="199"/>
                      <a:pt x="112" y="199"/>
                      <a:pt x="112" y="199"/>
                    </a:cubicBezTo>
                    <a:cubicBezTo>
                      <a:pt x="110" y="198"/>
                      <a:pt x="110" y="198"/>
                      <a:pt x="110" y="198"/>
                    </a:cubicBezTo>
                    <a:cubicBezTo>
                      <a:pt x="110" y="198"/>
                      <a:pt x="108" y="197"/>
                      <a:pt x="106" y="195"/>
                    </a:cubicBezTo>
                    <a:cubicBezTo>
                      <a:pt x="105" y="193"/>
                      <a:pt x="105" y="193"/>
                      <a:pt x="105" y="193"/>
                    </a:cubicBezTo>
                    <a:cubicBezTo>
                      <a:pt x="105" y="192"/>
                      <a:pt x="105" y="191"/>
                      <a:pt x="104" y="191"/>
                    </a:cubicBezTo>
                    <a:cubicBezTo>
                      <a:pt x="104" y="190"/>
                      <a:pt x="104" y="190"/>
                      <a:pt x="104" y="189"/>
                    </a:cubicBezTo>
                    <a:cubicBezTo>
                      <a:pt x="103" y="189"/>
                      <a:pt x="103" y="189"/>
                      <a:pt x="103" y="188"/>
                    </a:cubicBezTo>
                    <a:cubicBezTo>
                      <a:pt x="100" y="189"/>
                      <a:pt x="100" y="189"/>
                      <a:pt x="100" y="189"/>
                    </a:cubicBezTo>
                    <a:cubicBezTo>
                      <a:pt x="99" y="185"/>
                      <a:pt x="99" y="185"/>
                      <a:pt x="99" y="185"/>
                    </a:cubicBezTo>
                    <a:cubicBezTo>
                      <a:pt x="98" y="184"/>
                      <a:pt x="98" y="184"/>
                      <a:pt x="98" y="184"/>
                    </a:cubicBezTo>
                    <a:cubicBezTo>
                      <a:pt x="98" y="178"/>
                      <a:pt x="98" y="178"/>
                      <a:pt x="98" y="178"/>
                    </a:cubicBezTo>
                    <a:cubicBezTo>
                      <a:pt x="100" y="175"/>
                      <a:pt x="100" y="175"/>
                      <a:pt x="100" y="175"/>
                    </a:cubicBezTo>
                    <a:cubicBezTo>
                      <a:pt x="100" y="170"/>
                      <a:pt x="100" y="170"/>
                      <a:pt x="100" y="170"/>
                    </a:cubicBezTo>
                    <a:cubicBezTo>
                      <a:pt x="99" y="168"/>
                      <a:pt x="99" y="168"/>
                      <a:pt x="99" y="168"/>
                    </a:cubicBezTo>
                    <a:cubicBezTo>
                      <a:pt x="99" y="165"/>
                      <a:pt x="99" y="165"/>
                      <a:pt x="99" y="165"/>
                    </a:cubicBezTo>
                    <a:cubicBezTo>
                      <a:pt x="99" y="160"/>
                      <a:pt x="99" y="160"/>
                      <a:pt x="99" y="160"/>
                    </a:cubicBezTo>
                    <a:cubicBezTo>
                      <a:pt x="101" y="158"/>
                      <a:pt x="101" y="158"/>
                      <a:pt x="101" y="158"/>
                    </a:cubicBezTo>
                    <a:cubicBezTo>
                      <a:pt x="101" y="152"/>
                      <a:pt x="101" y="152"/>
                      <a:pt x="101" y="152"/>
                    </a:cubicBezTo>
                    <a:cubicBezTo>
                      <a:pt x="100" y="147"/>
                      <a:pt x="100" y="147"/>
                      <a:pt x="100" y="147"/>
                    </a:cubicBezTo>
                    <a:cubicBezTo>
                      <a:pt x="102" y="142"/>
                      <a:pt x="102" y="142"/>
                      <a:pt x="102" y="142"/>
                    </a:cubicBezTo>
                    <a:cubicBezTo>
                      <a:pt x="102" y="126"/>
                      <a:pt x="102" y="126"/>
                      <a:pt x="102" y="126"/>
                    </a:cubicBezTo>
                    <a:cubicBezTo>
                      <a:pt x="99" y="124"/>
                      <a:pt x="99" y="124"/>
                      <a:pt x="99" y="124"/>
                    </a:cubicBezTo>
                    <a:cubicBezTo>
                      <a:pt x="95" y="121"/>
                      <a:pt x="95" y="121"/>
                      <a:pt x="95" y="121"/>
                    </a:cubicBezTo>
                    <a:cubicBezTo>
                      <a:pt x="91" y="120"/>
                      <a:pt x="91" y="120"/>
                      <a:pt x="91" y="120"/>
                    </a:cubicBezTo>
                    <a:cubicBezTo>
                      <a:pt x="88" y="120"/>
                      <a:pt x="88" y="120"/>
                      <a:pt x="88" y="120"/>
                    </a:cubicBezTo>
                    <a:cubicBezTo>
                      <a:pt x="86" y="116"/>
                      <a:pt x="86" y="116"/>
                      <a:pt x="86" y="116"/>
                    </a:cubicBezTo>
                    <a:cubicBezTo>
                      <a:pt x="85" y="112"/>
                      <a:pt x="85" y="112"/>
                      <a:pt x="85" y="112"/>
                    </a:cubicBezTo>
                    <a:cubicBezTo>
                      <a:pt x="85" y="109"/>
                      <a:pt x="85" y="109"/>
                      <a:pt x="85" y="109"/>
                    </a:cubicBezTo>
                    <a:cubicBezTo>
                      <a:pt x="84" y="106"/>
                      <a:pt x="84" y="106"/>
                      <a:pt x="84" y="106"/>
                    </a:cubicBezTo>
                    <a:cubicBezTo>
                      <a:pt x="81" y="105"/>
                      <a:pt x="81" y="105"/>
                      <a:pt x="81" y="105"/>
                    </a:cubicBezTo>
                    <a:cubicBezTo>
                      <a:pt x="79" y="102"/>
                      <a:pt x="79" y="102"/>
                      <a:pt x="79" y="102"/>
                    </a:cubicBezTo>
                    <a:cubicBezTo>
                      <a:pt x="78" y="97"/>
                      <a:pt x="78" y="97"/>
                      <a:pt x="78" y="97"/>
                    </a:cubicBezTo>
                    <a:cubicBezTo>
                      <a:pt x="78" y="89"/>
                      <a:pt x="78" y="89"/>
                      <a:pt x="78" y="89"/>
                    </a:cubicBezTo>
                    <a:cubicBezTo>
                      <a:pt x="80" y="85"/>
                      <a:pt x="80" y="85"/>
                      <a:pt x="80" y="85"/>
                    </a:cubicBezTo>
                    <a:cubicBezTo>
                      <a:pt x="82" y="82"/>
                      <a:pt x="82" y="82"/>
                      <a:pt x="82" y="82"/>
                    </a:cubicBezTo>
                    <a:cubicBezTo>
                      <a:pt x="85" y="79"/>
                      <a:pt x="85" y="79"/>
                      <a:pt x="85" y="79"/>
                    </a:cubicBezTo>
                    <a:cubicBezTo>
                      <a:pt x="85" y="77"/>
                      <a:pt x="85" y="77"/>
                      <a:pt x="85" y="77"/>
                    </a:cubicBezTo>
                    <a:cubicBezTo>
                      <a:pt x="85" y="75"/>
                      <a:pt x="85" y="75"/>
                      <a:pt x="85" y="75"/>
                    </a:cubicBezTo>
                    <a:cubicBezTo>
                      <a:pt x="81" y="76"/>
                      <a:pt x="81" y="76"/>
                      <a:pt x="81" y="76"/>
                    </a:cubicBezTo>
                    <a:cubicBezTo>
                      <a:pt x="78" y="76"/>
                      <a:pt x="78" y="76"/>
                      <a:pt x="78" y="76"/>
                    </a:cubicBezTo>
                    <a:cubicBezTo>
                      <a:pt x="76" y="74"/>
                      <a:pt x="76" y="74"/>
                      <a:pt x="76" y="74"/>
                    </a:cubicBezTo>
                    <a:cubicBezTo>
                      <a:pt x="74" y="73"/>
                      <a:pt x="74" y="73"/>
                      <a:pt x="74" y="73"/>
                    </a:cubicBezTo>
                    <a:cubicBezTo>
                      <a:pt x="70" y="73"/>
                      <a:pt x="70" y="73"/>
                      <a:pt x="70" y="73"/>
                    </a:cubicBezTo>
                    <a:cubicBezTo>
                      <a:pt x="70" y="70"/>
                      <a:pt x="70" y="70"/>
                      <a:pt x="70" y="70"/>
                    </a:cubicBezTo>
                    <a:cubicBezTo>
                      <a:pt x="69" y="68"/>
                      <a:pt x="69" y="68"/>
                      <a:pt x="69" y="68"/>
                    </a:cubicBezTo>
                    <a:cubicBezTo>
                      <a:pt x="65" y="66"/>
                      <a:pt x="65" y="66"/>
                      <a:pt x="65" y="66"/>
                    </a:cubicBezTo>
                    <a:cubicBezTo>
                      <a:pt x="63" y="63"/>
                      <a:pt x="63" y="63"/>
                      <a:pt x="63" y="63"/>
                    </a:cubicBezTo>
                    <a:cubicBezTo>
                      <a:pt x="58" y="63"/>
                      <a:pt x="58" y="63"/>
                      <a:pt x="58" y="63"/>
                    </a:cubicBezTo>
                    <a:cubicBezTo>
                      <a:pt x="54" y="62"/>
                      <a:pt x="54" y="62"/>
                      <a:pt x="54" y="62"/>
                    </a:cubicBezTo>
                    <a:cubicBezTo>
                      <a:pt x="51" y="64"/>
                      <a:pt x="51" y="64"/>
                      <a:pt x="51" y="64"/>
                    </a:cubicBezTo>
                    <a:cubicBezTo>
                      <a:pt x="44" y="64"/>
                      <a:pt x="44" y="64"/>
                      <a:pt x="44" y="64"/>
                    </a:cubicBezTo>
                    <a:cubicBezTo>
                      <a:pt x="41" y="59"/>
                      <a:pt x="41" y="59"/>
                      <a:pt x="41" y="59"/>
                    </a:cubicBezTo>
                    <a:cubicBezTo>
                      <a:pt x="38" y="55"/>
                      <a:pt x="38" y="55"/>
                      <a:pt x="38" y="55"/>
                    </a:cubicBezTo>
                    <a:cubicBezTo>
                      <a:pt x="34" y="52"/>
                      <a:pt x="34" y="52"/>
                      <a:pt x="34" y="52"/>
                    </a:cubicBezTo>
                    <a:cubicBezTo>
                      <a:pt x="33" y="38"/>
                      <a:pt x="33" y="38"/>
                      <a:pt x="33" y="38"/>
                    </a:cubicBezTo>
                    <a:cubicBezTo>
                      <a:pt x="13" y="61"/>
                      <a:pt x="0" y="90"/>
                      <a:pt x="0" y="123"/>
                    </a:cubicBezTo>
                    <a:cubicBezTo>
                      <a:pt x="0" y="178"/>
                      <a:pt x="36" y="225"/>
                      <a:pt x="87" y="241"/>
                    </a:cubicBezTo>
                    <a:cubicBezTo>
                      <a:pt x="87" y="238"/>
                      <a:pt x="87" y="238"/>
                      <a:pt x="87" y="238"/>
                    </a:cubicBezTo>
                    <a:cubicBezTo>
                      <a:pt x="87" y="235"/>
                      <a:pt x="87" y="235"/>
                      <a:pt x="87" y="235"/>
                    </a:cubicBezTo>
                    <a:cubicBezTo>
                      <a:pt x="89" y="232"/>
                      <a:pt x="89" y="232"/>
                      <a:pt x="89" y="232"/>
                    </a:cubicBezTo>
                    <a:cubicBezTo>
                      <a:pt x="93" y="232"/>
                      <a:pt x="93" y="232"/>
                      <a:pt x="93" y="232"/>
                    </a:cubicBezTo>
                    <a:cubicBezTo>
                      <a:pt x="93" y="233"/>
                      <a:pt x="93" y="233"/>
                      <a:pt x="93" y="233"/>
                    </a:cubicBezTo>
                    <a:cubicBezTo>
                      <a:pt x="93" y="230"/>
                      <a:pt x="93" y="230"/>
                      <a:pt x="93" y="230"/>
                    </a:cubicBezTo>
                    <a:cubicBezTo>
                      <a:pt x="95" y="227"/>
                      <a:pt x="95" y="227"/>
                      <a:pt x="95" y="227"/>
                    </a:cubicBezTo>
                    <a:cubicBezTo>
                      <a:pt x="98" y="227"/>
                      <a:pt x="98" y="227"/>
                      <a:pt x="98" y="227"/>
                    </a:cubicBezTo>
                    <a:cubicBezTo>
                      <a:pt x="100" y="227"/>
                      <a:pt x="100" y="227"/>
                      <a:pt x="100" y="227"/>
                    </a:cubicBezTo>
                    <a:cubicBezTo>
                      <a:pt x="101" y="228"/>
                      <a:pt x="101" y="228"/>
                      <a:pt x="101" y="228"/>
                    </a:cubicBezTo>
                    <a:cubicBezTo>
                      <a:pt x="101" y="228"/>
                      <a:pt x="101" y="228"/>
                      <a:pt x="101" y="228"/>
                    </a:cubicBezTo>
                    <a:cubicBezTo>
                      <a:pt x="102" y="228"/>
                      <a:pt x="102" y="228"/>
                      <a:pt x="104" y="229"/>
                    </a:cubicBezTo>
                    <a:cubicBezTo>
                      <a:pt x="106" y="230"/>
                      <a:pt x="106" y="230"/>
                      <a:pt x="106" y="230"/>
                    </a:cubicBezTo>
                    <a:cubicBezTo>
                      <a:pt x="107" y="230"/>
                      <a:pt x="107" y="230"/>
                      <a:pt x="107" y="230"/>
                    </a:cubicBezTo>
                    <a:cubicBezTo>
                      <a:pt x="107" y="228"/>
                      <a:pt x="107" y="228"/>
                      <a:pt x="107" y="228"/>
                    </a:cubicBezTo>
                    <a:cubicBezTo>
                      <a:pt x="108" y="226"/>
                      <a:pt x="108" y="226"/>
                      <a:pt x="108" y="226"/>
                    </a:cubicBezTo>
                    <a:cubicBezTo>
                      <a:pt x="110" y="224"/>
                      <a:pt x="110" y="224"/>
                      <a:pt x="110" y="224"/>
                    </a:cubicBezTo>
                    <a:cubicBezTo>
                      <a:pt x="112" y="222"/>
                      <a:pt x="112" y="222"/>
                      <a:pt x="112" y="222"/>
                    </a:cubicBezTo>
                    <a:cubicBezTo>
                      <a:pt x="113" y="220"/>
                      <a:pt x="113" y="220"/>
                      <a:pt x="113" y="220"/>
                    </a:cubicBezTo>
                    <a:cubicBezTo>
                      <a:pt x="114" y="218"/>
                      <a:pt x="114" y="218"/>
                      <a:pt x="114" y="218"/>
                    </a:cubicBezTo>
                    <a:cubicBezTo>
                      <a:pt x="117" y="215"/>
                      <a:pt x="117" y="215"/>
                      <a:pt x="117" y="215"/>
                    </a:cubicBezTo>
                    <a:cubicBezTo>
                      <a:pt x="121" y="215"/>
                      <a:pt x="121" y="215"/>
                      <a:pt x="121" y="215"/>
                    </a:cubicBezTo>
                    <a:cubicBezTo>
                      <a:pt x="123" y="215"/>
                      <a:pt x="123" y="215"/>
                      <a:pt x="123" y="215"/>
                    </a:cubicBezTo>
                    <a:cubicBezTo>
                      <a:pt x="128" y="216"/>
                      <a:pt x="128" y="216"/>
                      <a:pt x="128" y="216"/>
                    </a:cubicBezTo>
                    <a:cubicBezTo>
                      <a:pt x="128" y="219"/>
                      <a:pt x="128" y="219"/>
                      <a:pt x="128" y="219"/>
                    </a:cubicBezTo>
                    <a:cubicBezTo>
                      <a:pt x="128" y="219"/>
                      <a:pt x="128" y="219"/>
                      <a:pt x="128" y="219"/>
                    </a:cubicBezTo>
                    <a:cubicBezTo>
                      <a:pt x="129" y="219"/>
                      <a:pt x="129" y="219"/>
                      <a:pt x="129" y="219"/>
                    </a:cubicBezTo>
                    <a:cubicBezTo>
                      <a:pt x="129" y="220"/>
                      <a:pt x="129" y="220"/>
                      <a:pt x="129" y="221"/>
                    </a:cubicBezTo>
                    <a:cubicBezTo>
                      <a:pt x="128" y="223"/>
                      <a:pt x="127" y="225"/>
                      <a:pt x="127" y="225"/>
                    </a:cubicBezTo>
                    <a:cubicBezTo>
                      <a:pt x="127" y="225"/>
                      <a:pt x="127" y="225"/>
                      <a:pt x="127" y="225"/>
                    </a:cubicBezTo>
                    <a:cubicBezTo>
                      <a:pt x="126" y="226"/>
                      <a:pt x="126" y="226"/>
                      <a:pt x="126" y="226"/>
                    </a:cubicBezTo>
                    <a:cubicBezTo>
                      <a:pt x="126" y="226"/>
                      <a:pt x="126" y="227"/>
                      <a:pt x="126" y="228"/>
                    </a:cubicBezTo>
                    <a:cubicBezTo>
                      <a:pt x="125" y="232"/>
                      <a:pt x="125" y="232"/>
                      <a:pt x="125" y="232"/>
                    </a:cubicBezTo>
                    <a:cubicBezTo>
                      <a:pt x="126" y="233"/>
                      <a:pt x="126" y="233"/>
                      <a:pt x="126" y="233"/>
                    </a:cubicBezTo>
                    <a:cubicBezTo>
                      <a:pt x="127" y="234"/>
                      <a:pt x="127" y="234"/>
                      <a:pt x="127" y="234"/>
                    </a:cubicBezTo>
                    <a:cubicBezTo>
                      <a:pt x="127" y="234"/>
                      <a:pt x="127" y="234"/>
                      <a:pt x="127" y="234"/>
                    </a:cubicBezTo>
                    <a:cubicBezTo>
                      <a:pt x="128" y="234"/>
                      <a:pt x="128" y="234"/>
                      <a:pt x="129" y="235"/>
                    </a:cubicBezTo>
                    <a:cubicBezTo>
                      <a:pt x="130" y="235"/>
                      <a:pt x="131" y="235"/>
                      <a:pt x="132" y="235"/>
                    </a:cubicBezTo>
                    <a:cubicBezTo>
                      <a:pt x="132" y="235"/>
                      <a:pt x="132" y="235"/>
                      <a:pt x="132" y="235"/>
                    </a:cubicBezTo>
                    <a:cubicBezTo>
                      <a:pt x="132" y="234"/>
                      <a:pt x="132" y="233"/>
                      <a:pt x="134" y="233"/>
                    </a:cubicBezTo>
                    <a:cubicBezTo>
                      <a:pt x="135" y="233"/>
                      <a:pt x="135" y="232"/>
                      <a:pt x="135" y="232"/>
                    </a:cubicBezTo>
                    <a:cubicBezTo>
                      <a:pt x="136" y="231"/>
                      <a:pt x="136" y="230"/>
                      <a:pt x="139" y="230"/>
                    </a:cubicBezTo>
                    <a:cubicBezTo>
                      <a:pt x="142" y="230"/>
                      <a:pt x="142" y="230"/>
                      <a:pt x="142" y="230"/>
                    </a:cubicBezTo>
                    <a:cubicBezTo>
                      <a:pt x="142" y="229"/>
                      <a:pt x="142" y="229"/>
                      <a:pt x="142" y="229"/>
                    </a:cubicBezTo>
                    <a:cubicBezTo>
                      <a:pt x="142" y="229"/>
                      <a:pt x="142" y="229"/>
                      <a:pt x="142" y="229"/>
                    </a:cubicBezTo>
                    <a:cubicBezTo>
                      <a:pt x="143" y="228"/>
                      <a:pt x="143" y="228"/>
                      <a:pt x="143" y="228"/>
                    </a:cubicBezTo>
                    <a:cubicBezTo>
                      <a:pt x="143" y="227"/>
                      <a:pt x="144" y="227"/>
                      <a:pt x="145" y="227"/>
                    </a:cubicBezTo>
                    <a:cubicBezTo>
                      <a:pt x="145" y="227"/>
                      <a:pt x="147" y="227"/>
                      <a:pt x="147" y="227"/>
                    </a:cubicBezTo>
                    <a:cubicBezTo>
                      <a:pt x="148" y="227"/>
                      <a:pt x="149" y="227"/>
                      <a:pt x="150" y="227"/>
                    </a:cubicBezTo>
                    <a:cubicBezTo>
                      <a:pt x="150" y="227"/>
                      <a:pt x="151" y="227"/>
                      <a:pt x="151" y="227"/>
                    </a:cubicBezTo>
                    <a:cubicBezTo>
                      <a:pt x="152" y="227"/>
                      <a:pt x="152" y="227"/>
                      <a:pt x="152" y="227"/>
                    </a:cubicBezTo>
                    <a:cubicBezTo>
                      <a:pt x="156" y="228"/>
                      <a:pt x="156" y="228"/>
                      <a:pt x="156" y="228"/>
                    </a:cubicBezTo>
                    <a:cubicBezTo>
                      <a:pt x="157" y="228"/>
                      <a:pt x="157" y="228"/>
                      <a:pt x="157" y="228"/>
                    </a:cubicBezTo>
                    <a:cubicBezTo>
                      <a:pt x="158" y="228"/>
                      <a:pt x="158" y="228"/>
                      <a:pt x="159" y="228"/>
                    </a:cubicBezTo>
                    <a:cubicBezTo>
                      <a:pt x="160" y="228"/>
                      <a:pt x="161" y="229"/>
                      <a:pt x="161" y="230"/>
                    </a:cubicBezTo>
                    <a:cubicBezTo>
                      <a:pt x="163" y="231"/>
                      <a:pt x="163" y="231"/>
                      <a:pt x="163" y="231"/>
                    </a:cubicBezTo>
                    <a:cubicBezTo>
                      <a:pt x="163" y="232"/>
                      <a:pt x="163" y="232"/>
                      <a:pt x="164" y="233"/>
                    </a:cubicBezTo>
                    <a:cubicBezTo>
                      <a:pt x="164" y="233"/>
                      <a:pt x="165" y="234"/>
                      <a:pt x="165" y="235"/>
                    </a:cubicBezTo>
                    <a:cubicBezTo>
                      <a:pt x="166" y="235"/>
                      <a:pt x="167" y="236"/>
                      <a:pt x="167" y="236"/>
                    </a:cubicBezTo>
                    <a:cubicBezTo>
                      <a:pt x="169" y="237"/>
                      <a:pt x="169" y="237"/>
                      <a:pt x="169" y="237"/>
                    </a:cubicBezTo>
                    <a:cubicBezTo>
                      <a:pt x="170" y="239"/>
                      <a:pt x="170" y="239"/>
                      <a:pt x="170" y="239"/>
                    </a:cubicBezTo>
                    <a:lnTo>
                      <a:pt x="171" y="239"/>
                    </a:lnTo>
                    <a:close/>
                  </a:path>
                </a:pathLst>
              </a:custGeom>
              <a:solidFill>
                <a:srgbClr val="1881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99"/>
              <p:cNvSpPr/>
              <p:nvPr/>
            </p:nvSpPr>
            <p:spPr bwMode="auto">
              <a:xfrm>
                <a:off x="3719" y="2031"/>
                <a:ext cx="247" cy="210"/>
              </a:xfrm>
              <a:custGeom>
                <a:avLst/>
                <a:gdLst>
                  <a:gd name="T0" fmla="*/ 39 w 104"/>
                  <a:gd name="T1" fmla="*/ 44 h 88"/>
                  <a:gd name="T2" fmla="*/ 39 w 104"/>
                  <a:gd name="T3" fmla="*/ 47 h 88"/>
                  <a:gd name="T4" fmla="*/ 39 w 104"/>
                  <a:gd name="T5" fmla="*/ 57 h 88"/>
                  <a:gd name="T6" fmla="*/ 39 w 104"/>
                  <a:gd name="T7" fmla="*/ 83 h 88"/>
                  <a:gd name="T8" fmla="*/ 44 w 104"/>
                  <a:gd name="T9" fmla="*/ 85 h 88"/>
                  <a:gd name="T10" fmla="*/ 102 w 104"/>
                  <a:gd name="T11" fmla="*/ 36 h 88"/>
                  <a:gd name="T12" fmla="*/ 104 w 104"/>
                  <a:gd name="T13" fmla="*/ 34 h 88"/>
                  <a:gd name="T14" fmla="*/ 98 w 104"/>
                  <a:gd name="T15" fmla="*/ 31 h 88"/>
                  <a:gd name="T16" fmla="*/ 90 w 104"/>
                  <a:gd name="T17" fmla="*/ 30 h 88"/>
                  <a:gd name="T18" fmla="*/ 86 w 104"/>
                  <a:gd name="T19" fmla="*/ 29 h 88"/>
                  <a:gd name="T20" fmla="*/ 84 w 104"/>
                  <a:gd name="T21" fmla="*/ 27 h 88"/>
                  <a:gd name="T22" fmla="*/ 83 w 104"/>
                  <a:gd name="T23" fmla="*/ 27 h 88"/>
                  <a:gd name="T24" fmla="*/ 84 w 104"/>
                  <a:gd name="T25" fmla="*/ 26 h 88"/>
                  <a:gd name="T26" fmla="*/ 83 w 104"/>
                  <a:gd name="T27" fmla="*/ 20 h 88"/>
                  <a:gd name="T28" fmla="*/ 80 w 104"/>
                  <a:gd name="T29" fmla="*/ 16 h 88"/>
                  <a:gd name="T30" fmla="*/ 76 w 104"/>
                  <a:gd name="T31" fmla="*/ 14 h 88"/>
                  <a:gd name="T32" fmla="*/ 74 w 104"/>
                  <a:gd name="T33" fmla="*/ 14 h 88"/>
                  <a:gd name="T34" fmla="*/ 70 w 104"/>
                  <a:gd name="T35" fmla="*/ 12 h 88"/>
                  <a:gd name="T36" fmla="*/ 66 w 104"/>
                  <a:gd name="T37" fmla="*/ 12 h 88"/>
                  <a:gd name="T38" fmla="*/ 64 w 104"/>
                  <a:gd name="T39" fmla="*/ 11 h 88"/>
                  <a:gd name="T40" fmla="*/ 63 w 104"/>
                  <a:gd name="T41" fmla="*/ 7 h 88"/>
                  <a:gd name="T42" fmla="*/ 59 w 104"/>
                  <a:gd name="T43" fmla="*/ 3 h 88"/>
                  <a:gd name="T44" fmla="*/ 56 w 104"/>
                  <a:gd name="T45" fmla="*/ 2 h 88"/>
                  <a:gd name="T46" fmla="*/ 47 w 104"/>
                  <a:gd name="T47" fmla="*/ 3 h 88"/>
                  <a:gd name="T48" fmla="*/ 44 w 104"/>
                  <a:gd name="T49" fmla="*/ 2 h 88"/>
                  <a:gd name="T50" fmla="*/ 41 w 104"/>
                  <a:gd name="T51" fmla="*/ 0 h 88"/>
                  <a:gd name="T52" fmla="*/ 39 w 104"/>
                  <a:gd name="T53" fmla="*/ 0 h 88"/>
                  <a:gd name="T54" fmla="*/ 39 w 104"/>
                  <a:gd name="T55" fmla="*/ 0 h 88"/>
                  <a:gd name="T56" fmla="*/ 39 w 104"/>
                  <a:gd name="T57" fmla="*/ 1 h 88"/>
                  <a:gd name="T58" fmla="*/ 30 w 104"/>
                  <a:gd name="T59" fmla="*/ 2 h 88"/>
                  <a:gd name="T60" fmla="*/ 29 w 104"/>
                  <a:gd name="T61" fmla="*/ 3 h 88"/>
                  <a:gd name="T62" fmla="*/ 28 w 104"/>
                  <a:gd name="T63" fmla="*/ 4 h 88"/>
                  <a:gd name="T64" fmla="*/ 25 w 104"/>
                  <a:gd name="T65" fmla="*/ 7 h 88"/>
                  <a:gd name="T66" fmla="*/ 25 w 104"/>
                  <a:gd name="T67" fmla="*/ 7 h 88"/>
                  <a:gd name="T68" fmla="*/ 21 w 104"/>
                  <a:gd name="T69" fmla="*/ 7 h 88"/>
                  <a:gd name="T70" fmla="*/ 20 w 104"/>
                  <a:gd name="T71" fmla="*/ 7 h 88"/>
                  <a:gd name="T72" fmla="*/ 20 w 104"/>
                  <a:gd name="T73" fmla="*/ 5 h 88"/>
                  <a:gd name="T74" fmla="*/ 20 w 104"/>
                  <a:gd name="T75" fmla="*/ 4 h 88"/>
                  <a:gd name="T76" fmla="*/ 0 w 104"/>
                  <a:gd name="T77" fmla="*/ 10 h 88"/>
                  <a:gd name="T78" fmla="*/ 0 w 104"/>
                  <a:gd name="T79" fmla="*/ 10 h 88"/>
                  <a:gd name="T80" fmla="*/ 4 w 104"/>
                  <a:gd name="T81" fmla="*/ 12 h 88"/>
                  <a:gd name="T82" fmla="*/ 5 w 104"/>
                  <a:gd name="T83" fmla="*/ 14 h 88"/>
                  <a:gd name="T84" fmla="*/ 5 w 104"/>
                  <a:gd name="T85" fmla="*/ 17 h 88"/>
                  <a:gd name="T86" fmla="*/ 9 w 104"/>
                  <a:gd name="T87" fmla="*/ 17 h 88"/>
                  <a:gd name="T88" fmla="*/ 11 w 104"/>
                  <a:gd name="T89" fmla="*/ 18 h 88"/>
                  <a:gd name="T90" fmla="*/ 13 w 104"/>
                  <a:gd name="T91" fmla="*/ 20 h 88"/>
                  <a:gd name="T92" fmla="*/ 16 w 104"/>
                  <a:gd name="T93" fmla="*/ 20 h 88"/>
                  <a:gd name="T94" fmla="*/ 20 w 104"/>
                  <a:gd name="T95" fmla="*/ 19 h 88"/>
                  <a:gd name="T96" fmla="*/ 20 w 104"/>
                  <a:gd name="T97" fmla="*/ 21 h 88"/>
                  <a:gd name="T98" fmla="*/ 20 w 104"/>
                  <a:gd name="T99" fmla="*/ 23 h 88"/>
                  <a:gd name="T100" fmla="*/ 17 w 104"/>
                  <a:gd name="T101" fmla="*/ 26 h 88"/>
                  <a:gd name="T102" fmla="*/ 15 w 104"/>
                  <a:gd name="T103" fmla="*/ 29 h 88"/>
                  <a:gd name="T104" fmla="*/ 13 w 104"/>
                  <a:gd name="T105" fmla="*/ 33 h 88"/>
                  <a:gd name="T106" fmla="*/ 13 w 104"/>
                  <a:gd name="T107" fmla="*/ 41 h 88"/>
                  <a:gd name="T108" fmla="*/ 13 w 104"/>
                  <a:gd name="T109" fmla="*/ 44 h 88"/>
                  <a:gd name="T110" fmla="*/ 39 w 104"/>
                  <a:gd name="T11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88">
                    <a:moveTo>
                      <a:pt x="39" y="44"/>
                    </a:moveTo>
                    <a:cubicBezTo>
                      <a:pt x="39" y="45"/>
                      <a:pt x="39" y="46"/>
                      <a:pt x="39" y="47"/>
                    </a:cubicBezTo>
                    <a:cubicBezTo>
                      <a:pt x="39" y="48"/>
                      <a:pt x="39" y="53"/>
                      <a:pt x="39" y="57"/>
                    </a:cubicBezTo>
                    <a:cubicBezTo>
                      <a:pt x="39" y="83"/>
                      <a:pt x="39" y="83"/>
                      <a:pt x="39" y="83"/>
                    </a:cubicBezTo>
                    <a:cubicBezTo>
                      <a:pt x="39" y="87"/>
                      <a:pt x="41" y="88"/>
                      <a:pt x="44" y="85"/>
                    </a:cubicBezTo>
                    <a:cubicBezTo>
                      <a:pt x="102" y="36"/>
                      <a:pt x="102" y="36"/>
                      <a:pt x="102" y="36"/>
                    </a:cubicBezTo>
                    <a:cubicBezTo>
                      <a:pt x="103" y="35"/>
                      <a:pt x="103" y="34"/>
                      <a:pt x="104" y="34"/>
                    </a:cubicBezTo>
                    <a:cubicBezTo>
                      <a:pt x="98" y="31"/>
                      <a:pt x="98" y="31"/>
                      <a:pt x="98" y="31"/>
                    </a:cubicBezTo>
                    <a:cubicBezTo>
                      <a:pt x="90" y="30"/>
                      <a:pt x="90" y="30"/>
                      <a:pt x="90" y="30"/>
                    </a:cubicBezTo>
                    <a:cubicBezTo>
                      <a:pt x="86" y="29"/>
                      <a:pt x="86" y="29"/>
                      <a:pt x="86" y="29"/>
                    </a:cubicBezTo>
                    <a:cubicBezTo>
                      <a:pt x="84" y="27"/>
                      <a:pt x="84" y="27"/>
                      <a:pt x="84" y="27"/>
                    </a:cubicBezTo>
                    <a:cubicBezTo>
                      <a:pt x="83" y="27"/>
                      <a:pt x="83" y="27"/>
                      <a:pt x="83" y="27"/>
                    </a:cubicBezTo>
                    <a:cubicBezTo>
                      <a:pt x="84" y="26"/>
                      <a:pt x="84" y="26"/>
                      <a:pt x="84" y="26"/>
                    </a:cubicBezTo>
                    <a:cubicBezTo>
                      <a:pt x="83" y="20"/>
                      <a:pt x="83" y="20"/>
                      <a:pt x="83" y="20"/>
                    </a:cubicBezTo>
                    <a:cubicBezTo>
                      <a:pt x="80" y="16"/>
                      <a:pt x="80" y="16"/>
                      <a:pt x="80" y="16"/>
                    </a:cubicBezTo>
                    <a:cubicBezTo>
                      <a:pt x="76" y="14"/>
                      <a:pt x="76" y="14"/>
                      <a:pt x="76" y="14"/>
                    </a:cubicBezTo>
                    <a:cubicBezTo>
                      <a:pt x="74" y="14"/>
                      <a:pt x="74" y="14"/>
                      <a:pt x="74" y="14"/>
                    </a:cubicBezTo>
                    <a:cubicBezTo>
                      <a:pt x="70" y="12"/>
                      <a:pt x="70" y="12"/>
                      <a:pt x="70" y="12"/>
                    </a:cubicBezTo>
                    <a:cubicBezTo>
                      <a:pt x="66" y="12"/>
                      <a:pt x="66" y="12"/>
                      <a:pt x="66" y="12"/>
                    </a:cubicBezTo>
                    <a:cubicBezTo>
                      <a:pt x="64" y="11"/>
                      <a:pt x="64" y="11"/>
                      <a:pt x="64" y="11"/>
                    </a:cubicBezTo>
                    <a:cubicBezTo>
                      <a:pt x="63" y="7"/>
                      <a:pt x="63" y="7"/>
                      <a:pt x="63" y="7"/>
                    </a:cubicBezTo>
                    <a:cubicBezTo>
                      <a:pt x="59" y="3"/>
                      <a:pt x="59" y="3"/>
                      <a:pt x="59" y="3"/>
                    </a:cubicBezTo>
                    <a:cubicBezTo>
                      <a:pt x="56" y="2"/>
                      <a:pt x="56" y="2"/>
                      <a:pt x="56" y="2"/>
                    </a:cubicBezTo>
                    <a:cubicBezTo>
                      <a:pt x="47" y="3"/>
                      <a:pt x="47" y="3"/>
                      <a:pt x="47" y="3"/>
                    </a:cubicBezTo>
                    <a:cubicBezTo>
                      <a:pt x="44" y="2"/>
                      <a:pt x="44" y="2"/>
                      <a:pt x="44" y="2"/>
                    </a:cubicBezTo>
                    <a:cubicBezTo>
                      <a:pt x="41" y="0"/>
                      <a:pt x="41" y="0"/>
                      <a:pt x="41" y="0"/>
                    </a:cubicBezTo>
                    <a:cubicBezTo>
                      <a:pt x="39" y="0"/>
                      <a:pt x="39" y="0"/>
                      <a:pt x="39" y="0"/>
                    </a:cubicBezTo>
                    <a:cubicBezTo>
                      <a:pt x="39" y="0"/>
                      <a:pt x="39" y="0"/>
                      <a:pt x="39" y="0"/>
                    </a:cubicBezTo>
                    <a:cubicBezTo>
                      <a:pt x="39" y="0"/>
                      <a:pt x="39" y="1"/>
                      <a:pt x="39" y="1"/>
                    </a:cubicBezTo>
                    <a:cubicBezTo>
                      <a:pt x="39" y="1"/>
                      <a:pt x="36" y="1"/>
                      <a:pt x="30" y="2"/>
                    </a:cubicBezTo>
                    <a:cubicBezTo>
                      <a:pt x="29" y="3"/>
                      <a:pt x="29" y="3"/>
                      <a:pt x="29" y="3"/>
                    </a:cubicBezTo>
                    <a:cubicBezTo>
                      <a:pt x="28" y="4"/>
                      <a:pt x="28" y="4"/>
                      <a:pt x="28" y="4"/>
                    </a:cubicBezTo>
                    <a:cubicBezTo>
                      <a:pt x="25" y="7"/>
                      <a:pt x="25" y="7"/>
                      <a:pt x="25" y="7"/>
                    </a:cubicBezTo>
                    <a:cubicBezTo>
                      <a:pt x="25" y="7"/>
                      <a:pt x="25" y="7"/>
                      <a:pt x="25" y="7"/>
                    </a:cubicBezTo>
                    <a:cubicBezTo>
                      <a:pt x="21" y="7"/>
                      <a:pt x="21" y="7"/>
                      <a:pt x="21" y="7"/>
                    </a:cubicBezTo>
                    <a:cubicBezTo>
                      <a:pt x="20" y="7"/>
                      <a:pt x="20" y="7"/>
                      <a:pt x="20" y="7"/>
                    </a:cubicBezTo>
                    <a:cubicBezTo>
                      <a:pt x="20" y="5"/>
                      <a:pt x="20" y="5"/>
                      <a:pt x="20" y="5"/>
                    </a:cubicBezTo>
                    <a:cubicBezTo>
                      <a:pt x="20" y="4"/>
                      <a:pt x="20" y="4"/>
                      <a:pt x="20" y="4"/>
                    </a:cubicBezTo>
                    <a:cubicBezTo>
                      <a:pt x="14" y="5"/>
                      <a:pt x="7" y="7"/>
                      <a:pt x="0" y="10"/>
                    </a:cubicBezTo>
                    <a:cubicBezTo>
                      <a:pt x="0" y="10"/>
                      <a:pt x="0" y="10"/>
                      <a:pt x="0" y="10"/>
                    </a:cubicBezTo>
                    <a:cubicBezTo>
                      <a:pt x="4" y="12"/>
                      <a:pt x="4" y="12"/>
                      <a:pt x="4" y="12"/>
                    </a:cubicBezTo>
                    <a:cubicBezTo>
                      <a:pt x="5" y="14"/>
                      <a:pt x="5" y="14"/>
                      <a:pt x="5" y="14"/>
                    </a:cubicBezTo>
                    <a:cubicBezTo>
                      <a:pt x="5" y="17"/>
                      <a:pt x="5" y="17"/>
                      <a:pt x="5" y="17"/>
                    </a:cubicBezTo>
                    <a:cubicBezTo>
                      <a:pt x="9" y="17"/>
                      <a:pt x="9" y="17"/>
                      <a:pt x="9" y="17"/>
                    </a:cubicBezTo>
                    <a:cubicBezTo>
                      <a:pt x="11" y="18"/>
                      <a:pt x="11" y="18"/>
                      <a:pt x="11" y="18"/>
                    </a:cubicBezTo>
                    <a:cubicBezTo>
                      <a:pt x="13" y="20"/>
                      <a:pt x="13" y="20"/>
                      <a:pt x="13" y="20"/>
                    </a:cubicBezTo>
                    <a:cubicBezTo>
                      <a:pt x="16" y="20"/>
                      <a:pt x="16" y="20"/>
                      <a:pt x="16" y="20"/>
                    </a:cubicBezTo>
                    <a:cubicBezTo>
                      <a:pt x="20" y="19"/>
                      <a:pt x="20" y="19"/>
                      <a:pt x="20" y="19"/>
                    </a:cubicBezTo>
                    <a:cubicBezTo>
                      <a:pt x="20" y="21"/>
                      <a:pt x="20" y="21"/>
                      <a:pt x="20" y="21"/>
                    </a:cubicBezTo>
                    <a:cubicBezTo>
                      <a:pt x="20" y="23"/>
                      <a:pt x="20" y="23"/>
                      <a:pt x="20" y="23"/>
                    </a:cubicBezTo>
                    <a:cubicBezTo>
                      <a:pt x="17" y="26"/>
                      <a:pt x="17" y="26"/>
                      <a:pt x="17" y="26"/>
                    </a:cubicBezTo>
                    <a:cubicBezTo>
                      <a:pt x="15" y="29"/>
                      <a:pt x="15" y="29"/>
                      <a:pt x="15" y="29"/>
                    </a:cubicBezTo>
                    <a:cubicBezTo>
                      <a:pt x="13" y="33"/>
                      <a:pt x="13" y="33"/>
                      <a:pt x="13" y="33"/>
                    </a:cubicBezTo>
                    <a:cubicBezTo>
                      <a:pt x="13" y="41"/>
                      <a:pt x="13" y="41"/>
                      <a:pt x="13" y="41"/>
                    </a:cubicBezTo>
                    <a:cubicBezTo>
                      <a:pt x="13" y="44"/>
                      <a:pt x="13" y="44"/>
                      <a:pt x="13" y="44"/>
                    </a:cubicBezTo>
                    <a:cubicBezTo>
                      <a:pt x="22" y="43"/>
                      <a:pt x="30" y="43"/>
                      <a:pt x="39" y="44"/>
                    </a:cubicBezTo>
                    <a:close/>
                  </a:path>
                </a:pathLst>
              </a:custGeom>
              <a:solidFill>
                <a:srgbClr val="BAA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00"/>
              <p:cNvSpPr/>
              <p:nvPr/>
            </p:nvSpPr>
            <p:spPr bwMode="auto">
              <a:xfrm>
                <a:off x="3811" y="2003"/>
                <a:ext cx="34" cy="21"/>
              </a:xfrm>
              <a:custGeom>
                <a:avLst/>
                <a:gdLst>
                  <a:gd name="T0" fmla="*/ 12 w 14"/>
                  <a:gd name="T1" fmla="*/ 8 h 9"/>
                  <a:gd name="T2" fmla="*/ 14 w 14"/>
                  <a:gd name="T3" fmla="*/ 5 h 9"/>
                  <a:gd name="T4" fmla="*/ 14 w 14"/>
                  <a:gd name="T5" fmla="*/ 3 h 9"/>
                  <a:gd name="T6" fmla="*/ 10 w 14"/>
                  <a:gd name="T7" fmla="*/ 1 h 9"/>
                  <a:gd name="T8" fmla="*/ 6 w 14"/>
                  <a:gd name="T9" fmla="*/ 1 h 9"/>
                  <a:gd name="T10" fmla="*/ 4 w 14"/>
                  <a:gd name="T11" fmla="*/ 0 h 9"/>
                  <a:gd name="T12" fmla="*/ 0 w 14"/>
                  <a:gd name="T13" fmla="*/ 0 h 9"/>
                  <a:gd name="T14" fmla="*/ 0 w 14"/>
                  <a:gd name="T15" fmla="*/ 6 h 9"/>
                  <a:gd name="T16" fmla="*/ 0 w 14"/>
                  <a:gd name="T17" fmla="*/ 9 h 9"/>
                  <a:gd name="T18" fmla="*/ 10 w 14"/>
                  <a:gd name="T19" fmla="*/ 9 h 9"/>
                  <a:gd name="T20" fmla="*/ 12 w 14"/>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9">
                    <a:moveTo>
                      <a:pt x="12" y="8"/>
                    </a:moveTo>
                    <a:cubicBezTo>
                      <a:pt x="14" y="5"/>
                      <a:pt x="14" y="5"/>
                      <a:pt x="14" y="5"/>
                    </a:cubicBezTo>
                    <a:cubicBezTo>
                      <a:pt x="14" y="3"/>
                      <a:pt x="14" y="3"/>
                      <a:pt x="14" y="3"/>
                    </a:cubicBezTo>
                    <a:cubicBezTo>
                      <a:pt x="10" y="1"/>
                      <a:pt x="10" y="1"/>
                      <a:pt x="10" y="1"/>
                    </a:cubicBezTo>
                    <a:cubicBezTo>
                      <a:pt x="6" y="1"/>
                      <a:pt x="6" y="1"/>
                      <a:pt x="6" y="1"/>
                    </a:cubicBezTo>
                    <a:cubicBezTo>
                      <a:pt x="4" y="0"/>
                      <a:pt x="4" y="0"/>
                      <a:pt x="4" y="0"/>
                    </a:cubicBezTo>
                    <a:cubicBezTo>
                      <a:pt x="0" y="0"/>
                      <a:pt x="0" y="0"/>
                      <a:pt x="0" y="0"/>
                    </a:cubicBezTo>
                    <a:cubicBezTo>
                      <a:pt x="0" y="6"/>
                      <a:pt x="0" y="6"/>
                      <a:pt x="0" y="6"/>
                    </a:cubicBezTo>
                    <a:cubicBezTo>
                      <a:pt x="0" y="7"/>
                      <a:pt x="0" y="8"/>
                      <a:pt x="0" y="9"/>
                    </a:cubicBezTo>
                    <a:cubicBezTo>
                      <a:pt x="10" y="9"/>
                      <a:pt x="10" y="9"/>
                      <a:pt x="10" y="9"/>
                    </a:cubicBezTo>
                    <a:lnTo>
                      <a:pt x="12" y="8"/>
                    </a:lnTo>
                    <a:close/>
                  </a:path>
                </a:pathLst>
              </a:custGeom>
              <a:solidFill>
                <a:srgbClr val="BAA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01"/>
              <p:cNvSpPr/>
              <p:nvPr/>
            </p:nvSpPr>
            <p:spPr bwMode="auto">
              <a:xfrm>
                <a:off x="3809" y="2034"/>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02"/>
              <p:cNvSpPr/>
              <p:nvPr/>
            </p:nvSpPr>
            <p:spPr bwMode="auto">
              <a:xfrm>
                <a:off x="3792" y="203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03"/>
              <p:cNvSpPr/>
              <p:nvPr/>
            </p:nvSpPr>
            <p:spPr bwMode="auto">
              <a:xfrm>
                <a:off x="3800" y="2034"/>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04"/>
              <p:cNvSpPr/>
              <p:nvPr/>
            </p:nvSpPr>
            <p:spPr bwMode="auto">
              <a:xfrm>
                <a:off x="3795" y="2034"/>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1" y="1"/>
                      <a:pt x="1" y="1"/>
                      <a:pt x="2"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05"/>
              <p:cNvSpPr/>
              <p:nvPr/>
            </p:nvSpPr>
            <p:spPr bwMode="auto">
              <a:xfrm>
                <a:off x="3766" y="2036"/>
                <a:ext cx="24" cy="12"/>
              </a:xfrm>
              <a:custGeom>
                <a:avLst/>
                <a:gdLst>
                  <a:gd name="T0" fmla="*/ 1 w 10"/>
                  <a:gd name="T1" fmla="*/ 5 h 5"/>
                  <a:gd name="T2" fmla="*/ 5 w 10"/>
                  <a:gd name="T3" fmla="*/ 5 h 5"/>
                  <a:gd name="T4" fmla="*/ 5 w 10"/>
                  <a:gd name="T5" fmla="*/ 5 h 5"/>
                  <a:gd name="T6" fmla="*/ 8 w 10"/>
                  <a:gd name="T7" fmla="*/ 2 h 5"/>
                  <a:gd name="T8" fmla="*/ 9 w 10"/>
                  <a:gd name="T9" fmla="*/ 1 h 5"/>
                  <a:gd name="T10" fmla="*/ 10 w 10"/>
                  <a:gd name="T11" fmla="*/ 0 h 5"/>
                  <a:gd name="T12" fmla="*/ 0 w 10"/>
                  <a:gd name="T13" fmla="*/ 2 h 5"/>
                  <a:gd name="T14" fmla="*/ 0 w 10"/>
                  <a:gd name="T15" fmla="*/ 3 h 5"/>
                  <a:gd name="T16" fmla="*/ 0 w 10"/>
                  <a:gd name="T17" fmla="*/ 5 h 5"/>
                  <a:gd name="T18" fmla="*/ 1 w 10"/>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5">
                    <a:moveTo>
                      <a:pt x="1" y="5"/>
                    </a:moveTo>
                    <a:cubicBezTo>
                      <a:pt x="5" y="5"/>
                      <a:pt x="5" y="5"/>
                      <a:pt x="5" y="5"/>
                    </a:cubicBezTo>
                    <a:cubicBezTo>
                      <a:pt x="5" y="5"/>
                      <a:pt x="5" y="5"/>
                      <a:pt x="5" y="5"/>
                    </a:cubicBezTo>
                    <a:cubicBezTo>
                      <a:pt x="8" y="2"/>
                      <a:pt x="8" y="2"/>
                      <a:pt x="8" y="2"/>
                    </a:cubicBezTo>
                    <a:cubicBezTo>
                      <a:pt x="9" y="1"/>
                      <a:pt x="9" y="1"/>
                      <a:pt x="9" y="1"/>
                    </a:cubicBezTo>
                    <a:cubicBezTo>
                      <a:pt x="10" y="0"/>
                      <a:pt x="10" y="0"/>
                      <a:pt x="10" y="0"/>
                    </a:cubicBezTo>
                    <a:cubicBezTo>
                      <a:pt x="8" y="0"/>
                      <a:pt x="4" y="1"/>
                      <a:pt x="0" y="2"/>
                    </a:cubicBezTo>
                    <a:cubicBezTo>
                      <a:pt x="0" y="3"/>
                      <a:pt x="0" y="3"/>
                      <a:pt x="0" y="3"/>
                    </a:cubicBezTo>
                    <a:cubicBezTo>
                      <a:pt x="0" y="5"/>
                      <a:pt x="0" y="5"/>
                      <a:pt x="0" y="5"/>
                    </a:cubicBezTo>
                    <a:lnTo>
                      <a:pt x="1" y="5"/>
                    </a:ln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06"/>
              <p:cNvSpPr/>
              <p:nvPr/>
            </p:nvSpPr>
            <p:spPr bwMode="auto">
              <a:xfrm>
                <a:off x="3811" y="1970"/>
                <a:ext cx="158" cy="145"/>
              </a:xfrm>
              <a:custGeom>
                <a:avLst/>
                <a:gdLst>
                  <a:gd name="T0" fmla="*/ 2 w 66"/>
                  <a:gd name="T1" fmla="*/ 26 h 61"/>
                  <a:gd name="T2" fmla="*/ 5 w 66"/>
                  <a:gd name="T3" fmla="*/ 28 h 61"/>
                  <a:gd name="T4" fmla="*/ 8 w 66"/>
                  <a:gd name="T5" fmla="*/ 29 h 61"/>
                  <a:gd name="T6" fmla="*/ 17 w 66"/>
                  <a:gd name="T7" fmla="*/ 28 h 61"/>
                  <a:gd name="T8" fmla="*/ 20 w 66"/>
                  <a:gd name="T9" fmla="*/ 29 h 61"/>
                  <a:gd name="T10" fmla="*/ 24 w 66"/>
                  <a:gd name="T11" fmla="*/ 33 h 61"/>
                  <a:gd name="T12" fmla="*/ 25 w 66"/>
                  <a:gd name="T13" fmla="*/ 37 h 61"/>
                  <a:gd name="T14" fmla="*/ 27 w 66"/>
                  <a:gd name="T15" fmla="*/ 38 h 61"/>
                  <a:gd name="T16" fmla="*/ 31 w 66"/>
                  <a:gd name="T17" fmla="*/ 38 h 61"/>
                  <a:gd name="T18" fmla="*/ 35 w 66"/>
                  <a:gd name="T19" fmla="*/ 40 h 61"/>
                  <a:gd name="T20" fmla="*/ 37 w 66"/>
                  <a:gd name="T21" fmla="*/ 40 h 61"/>
                  <a:gd name="T22" fmla="*/ 41 w 66"/>
                  <a:gd name="T23" fmla="*/ 42 h 61"/>
                  <a:gd name="T24" fmla="*/ 44 w 66"/>
                  <a:gd name="T25" fmla="*/ 46 h 61"/>
                  <a:gd name="T26" fmla="*/ 45 w 66"/>
                  <a:gd name="T27" fmla="*/ 52 h 61"/>
                  <a:gd name="T28" fmla="*/ 44 w 66"/>
                  <a:gd name="T29" fmla="*/ 53 h 61"/>
                  <a:gd name="T30" fmla="*/ 45 w 66"/>
                  <a:gd name="T31" fmla="*/ 53 h 61"/>
                  <a:gd name="T32" fmla="*/ 47 w 66"/>
                  <a:gd name="T33" fmla="*/ 55 h 61"/>
                  <a:gd name="T34" fmla="*/ 51 w 66"/>
                  <a:gd name="T35" fmla="*/ 56 h 61"/>
                  <a:gd name="T36" fmla="*/ 59 w 66"/>
                  <a:gd name="T37" fmla="*/ 57 h 61"/>
                  <a:gd name="T38" fmla="*/ 65 w 66"/>
                  <a:gd name="T39" fmla="*/ 60 h 61"/>
                  <a:gd name="T40" fmla="*/ 64 w 66"/>
                  <a:gd name="T41" fmla="*/ 61 h 61"/>
                  <a:gd name="T42" fmla="*/ 63 w 66"/>
                  <a:gd name="T43" fmla="*/ 53 h 61"/>
                  <a:gd name="T44" fmla="*/ 5 w 66"/>
                  <a:gd name="T45" fmla="*/ 3 h 61"/>
                  <a:gd name="T46" fmla="*/ 0 w 66"/>
                  <a:gd name="T47" fmla="*/ 5 h 61"/>
                  <a:gd name="T48" fmla="*/ 0 w 66"/>
                  <a:gd name="T49" fmla="*/ 14 h 61"/>
                  <a:gd name="T50" fmla="*/ 4 w 66"/>
                  <a:gd name="T51" fmla="*/ 14 h 61"/>
                  <a:gd name="T52" fmla="*/ 6 w 66"/>
                  <a:gd name="T53" fmla="*/ 15 h 61"/>
                  <a:gd name="T54" fmla="*/ 10 w 66"/>
                  <a:gd name="T55" fmla="*/ 15 h 61"/>
                  <a:gd name="T56" fmla="*/ 14 w 66"/>
                  <a:gd name="T57" fmla="*/ 17 h 61"/>
                  <a:gd name="T58" fmla="*/ 14 w 66"/>
                  <a:gd name="T59" fmla="*/ 19 h 61"/>
                  <a:gd name="T60" fmla="*/ 12 w 66"/>
                  <a:gd name="T61" fmla="*/ 22 h 61"/>
                  <a:gd name="T62" fmla="*/ 10 w 66"/>
                  <a:gd name="T63" fmla="*/ 23 h 61"/>
                  <a:gd name="T64" fmla="*/ 0 w 66"/>
                  <a:gd name="T65" fmla="*/ 23 h 61"/>
                  <a:gd name="T66" fmla="*/ 0 w 66"/>
                  <a:gd name="T67" fmla="*/ 26 h 61"/>
                  <a:gd name="T68" fmla="*/ 0 w 66"/>
                  <a:gd name="T69" fmla="*/ 26 h 61"/>
                  <a:gd name="T70" fmla="*/ 2 w 66"/>
                  <a:gd name="T71"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1">
                    <a:moveTo>
                      <a:pt x="2" y="26"/>
                    </a:moveTo>
                    <a:cubicBezTo>
                      <a:pt x="5" y="28"/>
                      <a:pt x="5" y="28"/>
                      <a:pt x="5" y="28"/>
                    </a:cubicBezTo>
                    <a:cubicBezTo>
                      <a:pt x="8" y="29"/>
                      <a:pt x="8" y="29"/>
                      <a:pt x="8" y="29"/>
                    </a:cubicBezTo>
                    <a:cubicBezTo>
                      <a:pt x="17" y="28"/>
                      <a:pt x="17" y="28"/>
                      <a:pt x="17" y="28"/>
                    </a:cubicBezTo>
                    <a:cubicBezTo>
                      <a:pt x="20" y="29"/>
                      <a:pt x="20" y="29"/>
                      <a:pt x="20" y="29"/>
                    </a:cubicBezTo>
                    <a:cubicBezTo>
                      <a:pt x="24" y="33"/>
                      <a:pt x="24" y="33"/>
                      <a:pt x="24" y="33"/>
                    </a:cubicBezTo>
                    <a:cubicBezTo>
                      <a:pt x="25" y="37"/>
                      <a:pt x="25" y="37"/>
                      <a:pt x="25" y="37"/>
                    </a:cubicBezTo>
                    <a:cubicBezTo>
                      <a:pt x="27" y="38"/>
                      <a:pt x="27" y="38"/>
                      <a:pt x="27" y="38"/>
                    </a:cubicBezTo>
                    <a:cubicBezTo>
                      <a:pt x="31" y="38"/>
                      <a:pt x="31" y="38"/>
                      <a:pt x="31" y="38"/>
                    </a:cubicBezTo>
                    <a:cubicBezTo>
                      <a:pt x="35" y="40"/>
                      <a:pt x="35" y="40"/>
                      <a:pt x="35" y="40"/>
                    </a:cubicBezTo>
                    <a:cubicBezTo>
                      <a:pt x="37" y="40"/>
                      <a:pt x="37" y="40"/>
                      <a:pt x="37" y="40"/>
                    </a:cubicBezTo>
                    <a:cubicBezTo>
                      <a:pt x="41" y="42"/>
                      <a:pt x="41" y="42"/>
                      <a:pt x="41" y="42"/>
                    </a:cubicBezTo>
                    <a:cubicBezTo>
                      <a:pt x="44" y="46"/>
                      <a:pt x="44" y="46"/>
                      <a:pt x="44" y="46"/>
                    </a:cubicBezTo>
                    <a:cubicBezTo>
                      <a:pt x="45" y="52"/>
                      <a:pt x="45" y="52"/>
                      <a:pt x="45" y="52"/>
                    </a:cubicBezTo>
                    <a:cubicBezTo>
                      <a:pt x="44" y="53"/>
                      <a:pt x="44" y="53"/>
                      <a:pt x="44" y="53"/>
                    </a:cubicBezTo>
                    <a:cubicBezTo>
                      <a:pt x="45" y="53"/>
                      <a:pt x="45" y="53"/>
                      <a:pt x="45" y="53"/>
                    </a:cubicBezTo>
                    <a:cubicBezTo>
                      <a:pt x="47" y="55"/>
                      <a:pt x="47" y="55"/>
                      <a:pt x="47" y="55"/>
                    </a:cubicBezTo>
                    <a:cubicBezTo>
                      <a:pt x="51" y="56"/>
                      <a:pt x="51" y="56"/>
                      <a:pt x="51" y="56"/>
                    </a:cubicBezTo>
                    <a:cubicBezTo>
                      <a:pt x="59" y="57"/>
                      <a:pt x="59" y="57"/>
                      <a:pt x="59" y="57"/>
                    </a:cubicBezTo>
                    <a:cubicBezTo>
                      <a:pt x="65" y="60"/>
                      <a:pt x="65" y="60"/>
                      <a:pt x="65" y="60"/>
                    </a:cubicBezTo>
                    <a:cubicBezTo>
                      <a:pt x="65" y="60"/>
                      <a:pt x="64" y="60"/>
                      <a:pt x="64" y="61"/>
                    </a:cubicBezTo>
                    <a:cubicBezTo>
                      <a:pt x="66" y="58"/>
                      <a:pt x="66" y="55"/>
                      <a:pt x="63" y="53"/>
                    </a:cubicBezTo>
                    <a:cubicBezTo>
                      <a:pt x="5" y="3"/>
                      <a:pt x="5" y="3"/>
                      <a:pt x="5" y="3"/>
                    </a:cubicBezTo>
                    <a:cubicBezTo>
                      <a:pt x="2" y="0"/>
                      <a:pt x="0" y="2"/>
                      <a:pt x="0" y="5"/>
                    </a:cubicBezTo>
                    <a:cubicBezTo>
                      <a:pt x="0" y="14"/>
                      <a:pt x="0" y="14"/>
                      <a:pt x="0" y="14"/>
                    </a:cubicBezTo>
                    <a:cubicBezTo>
                      <a:pt x="4" y="14"/>
                      <a:pt x="4" y="14"/>
                      <a:pt x="4" y="14"/>
                    </a:cubicBezTo>
                    <a:cubicBezTo>
                      <a:pt x="6" y="15"/>
                      <a:pt x="6" y="15"/>
                      <a:pt x="6" y="15"/>
                    </a:cubicBezTo>
                    <a:cubicBezTo>
                      <a:pt x="10" y="15"/>
                      <a:pt x="10" y="15"/>
                      <a:pt x="10" y="15"/>
                    </a:cubicBezTo>
                    <a:cubicBezTo>
                      <a:pt x="14" y="17"/>
                      <a:pt x="14" y="17"/>
                      <a:pt x="14" y="17"/>
                    </a:cubicBezTo>
                    <a:cubicBezTo>
                      <a:pt x="14" y="19"/>
                      <a:pt x="14" y="19"/>
                      <a:pt x="14" y="19"/>
                    </a:cubicBezTo>
                    <a:cubicBezTo>
                      <a:pt x="12" y="22"/>
                      <a:pt x="12" y="22"/>
                      <a:pt x="12" y="22"/>
                    </a:cubicBezTo>
                    <a:cubicBezTo>
                      <a:pt x="10" y="23"/>
                      <a:pt x="10" y="23"/>
                      <a:pt x="10" y="23"/>
                    </a:cubicBezTo>
                    <a:cubicBezTo>
                      <a:pt x="0" y="23"/>
                      <a:pt x="0" y="23"/>
                      <a:pt x="0" y="23"/>
                    </a:cubicBezTo>
                    <a:cubicBezTo>
                      <a:pt x="0" y="24"/>
                      <a:pt x="0" y="25"/>
                      <a:pt x="0" y="26"/>
                    </a:cubicBezTo>
                    <a:cubicBezTo>
                      <a:pt x="0" y="26"/>
                      <a:pt x="0" y="26"/>
                      <a:pt x="0" y="26"/>
                    </a:cubicBezTo>
                    <a:lnTo>
                      <a:pt x="2" y="26"/>
                    </a:ln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07"/>
              <p:cNvSpPr/>
              <p:nvPr/>
            </p:nvSpPr>
            <p:spPr bwMode="auto">
              <a:xfrm>
                <a:off x="3719" y="2050"/>
                <a:ext cx="12" cy="5"/>
              </a:xfrm>
              <a:custGeom>
                <a:avLst/>
                <a:gdLst>
                  <a:gd name="T0" fmla="*/ 0 w 5"/>
                  <a:gd name="T1" fmla="*/ 2 h 2"/>
                  <a:gd name="T2" fmla="*/ 5 w 5"/>
                  <a:gd name="T3" fmla="*/ 0 h 2"/>
                  <a:gd name="T4" fmla="*/ 0 w 5"/>
                  <a:gd name="T5" fmla="*/ 2 h 2"/>
                </a:gdLst>
                <a:ahLst/>
                <a:cxnLst>
                  <a:cxn ang="0">
                    <a:pos x="T0" y="T1"/>
                  </a:cxn>
                  <a:cxn ang="0">
                    <a:pos x="T2" y="T3"/>
                  </a:cxn>
                  <a:cxn ang="0">
                    <a:pos x="T4" y="T5"/>
                  </a:cxn>
                </a:cxnLst>
                <a:rect l="0" t="0" r="r" b="b"/>
                <a:pathLst>
                  <a:path w="5" h="2">
                    <a:moveTo>
                      <a:pt x="0" y="2"/>
                    </a:moveTo>
                    <a:cubicBezTo>
                      <a:pt x="2" y="1"/>
                      <a:pt x="4" y="1"/>
                      <a:pt x="5" y="0"/>
                    </a:cubicBezTo>
                    <a:cubicBezTo>
                      <a:pt x="4" y="1"/>
                      <a:pt x="2" y="1"/>
                      <a:pt x="0" y="2"/>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08"/>
              <p:cNvSpPr/>
              <p:nvPr/>
            </p:nvSpPr>
            <p:spPr bwMode="auto">
              <a:xfrm>
                <a:off x="3733" y="2046"/>
                <a:ext cx="9" cy="4"/>
              </a:xfrm>
              <a:custGeom>
                <a:avLst/>
                <a:gdLst>
                  <a:gd name="T0" fmla="*/ 0 w 4"/>
                  <a:gd name="T1" fmla="*/ 2 h 2"/>
                  <a:gd name="T2" fmla="*/ 4 w 4"/>
                  <a:gd name="T3" fmla="*/ 0 h 2"/>
                  <a:gd name="T4" fmla="*/ 0 w 4"/>
                  <a:gd name="T5" fmla="*/ 2 h 2"/>
                </a:gdLst>
                <a:ahLst/>
                <a:cxnLst>
                  <a:cxn ang="0">
                    <a:pos x="T0" y="T1"/>
                  </a:cxn>
                  <a:cxn ang="0">
                    <a:pos x="T2" y="T3"/>
                  </a:cxn>
                  <a:cxn ang="0">
                    <a:pos x="T4" y="T5"/>
                  </a:cxn>
                </a:cxnLst>
                <a:rect l="0" t="0" r="r" b="b"/>
                <a:pathLst>
                  <a:path w="4" h="2">
                    <a:moveTo>
                      <a:pt x="0" y="2"/>
                    </a:moveTo>
                    <a:cubicBezTo>
                      <a:pt x="1" y="1"/>
                      <a:pt x="3" y="1"/>
                      <a:pt x="4" y="0"/>
                    </a:cubicBezTo>
                    <a:cubicBezTo>
                      <a:pt x="3" y="1"/>
                      <a:pt x="1" y="1"/>
                      <a:pt x="0" y="2"/>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09"/>
              <p:cNvSpPr/>
              <p:nvPr/>
            </p:nvSpPr>
            <p:spPr bwMode="auto">
              <a:xfrm>
                <a:off x="3745" y="2043"/>
                <a:ext cx="9" cy="3"/>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1"/>
                      <a:pt x="3" y="0"/>
                      <a:pt x="4" y="0"/>
                    </a:cubicBezTo>
                    <a:cubicBezTo>
                      <a:pt x="3" y="0"/>
                      <a:pt x="1" y="1"/>
                      <a:pt x="0" y="1"/>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10"/>
              <p:cNvSpPr/>
              <p:nvPr/>
            </p:nvSpPr>
            <p:spPr bwMode="auto">
              <a:xfrm>
                <a:off x="3564" y="2055"/>
                <a:ext cx="202" cy="176"/>
              </a:xfrm>
              <a:custGeom>
                <a:avLst/>
                <a:gdLst>
                  <a:gd name="T0" fmla="*/ 78 w 85"/>
                  <a:gd name="T1" fmla="*/ 34 h 74"/>
                  <a:gd name="T2" fmla="*/ 78 w 85"/>
                  <a:gd name="T3" fmla="*/ 31 h 74"/>
                  <a:gd name="T4" fmla="*/ 78 w 85"/>
                  <a:gd name="T5" fmla="*/ 23 h 74"/>
                  <a:gd name="T6" fmla="*/ 80 w 85"/>
                  <a:gd name="T7" fmla="*/ 19 h 74"/>
                  <a:gd name="T8" fmla="*/ 82 w 85"/>
                  <a:gd name="T9" fmla="*/ 16 h 74"/>
                  <a:gd name="T10" fmla="*/ 85 w 85"/>
                  <a:gd name="T11" fmla="*/ 13 h 74"/>
                  <a:gd name="T12" fmla="*/ 85 w 85"/>
                  <a:gd name="T13" fmla="*/ 11 h 74"/>
                  <a:gd name="T14" fmla="*/ 85 w 85"/>
                  <a:gd name="T15" fmla="*/ 9 h 74"/>
                  <a:gd name="T16" fmla="*/ 81 w 85"/>
                  <a:gd name="T17" fmla="*/ 10 h 74"/>
                  <a:gd name="T18" fmla="*/ 78 w 85"/>
                  <a:gd name="T19" fmla="*/ 10 h 74"/>
                  <a:gd name="T20" fmla="*/ 76 w 85"/>
                  <a:gd name="T21" fmla="*/ 8 h 74"/>
                  <a:gd name="T22" fmla="*/ 74 w 85"/>
                  <a:gd name="T23" fmla="*/ 7 h 74"/>
                  <a:gd name="T24" fmla="*/ 70 w 85"/>
                  <a:gd name="T25" fmla="*/ 7 h 74"/>
                  <a:gd name="T26" fmla="*/ 70 w 85"/>
                  <a:gd name="T27" fmla="*/ 4 h 74"/>
                  <a:gd name="T28" fmla="*/ 69 w 85"/>
                  <a:gd name="T29" fmla="*/ 2 h 74"/>
                  <a:gd name="T30" fmla="*/ 65 w 85"/>
                  <a:gd name="T31" fmla="*/ 0 h 74"/>
                  <a:gd name="T32" fmla="*/ 65 w 85"/>
                  <a:gd name="T33" fmla="*/ 0 h 74"/>
                  <a:gd name="T34" fmla="*/ 0 w 85"/>
                  <a:gd name="T35" fmla="*/ 66 h 74"/>
                  <a:gd name="T36" fmla="*/ 1 w 85"/>
                  <a:gd name="T37" fmla="*/ 73 h 74"/>
                  <a:gd name="T38" fmla="*/ 7 w 85"/>
                  <a:gd name="T39" fmla="*/ 71 h 74"/>
                  <a:gd name="T40" fmla="*/ 78 w 85"/>
                  <a:gd name="T41"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74">
                    <a:moveTo>
                      <a:pt x="78" y="34"/>
                    </a:moveTo>
                    <a:cubicBezTo>
                      <a:pt x="78" y="31"/>
                      <a:pt x="78" y="31"/>
                      <a:pt x="78" y="31"/>
                    </a:cubicBezTo>
                    <a:cubicBezTo>
                      <a:pt x="78" y="23"/>
                      <a:pt x="78" y="23"/>
                      <a:pt x="78" y="23"/>
                    </a:cubicBezTo>
                    <a:cubicBezTo>
                      <a:pt x="80" y="19"/>
                      <a:pt x="80" y="19"/>
                      <a:pt x="80" y="19"/>
                    </a:cubicBezTo>
                    <a:cubicBezTo>
                      <a:pt x="82" y="16"/>
                      <a:pt x="82" y="16"/>
                      <a:pt x="82" y="16"/>
                    </a:cubicBezTo>
                    <a:cubicBezTo>
                      <a:pt x="85" y="13"/>
                      <a:pt x="85" y="13"/>
                      <a:pt x="85" y="13"/>
                    </a:cubicBezTo>
                    <a:cubicBezTo>
                      <a:pt x="85" y="11"/>
                      <a:pt x="85" y="11"/>
                      <a:pt x="85" y="11"/>
                    </a:cubicBezTo>
                    <a:cubicBezTo>
                      <a:pt x="85" y="9"/>
                      <a:pt x="85" y="9"/>
                      <a:pt x="85" y="9"/>
                    </a:cubicBezTo>
                    <a:cubicBezTo>
                      <a:pt x="81" y="10"/>
                      <a:pt x="81" y="10"/>
                      <a:pt x="81" y="10"/>
                    </a:cubicBezTo>
                    <a:cubicBezTo>
                      <a:pt x="78" y="10"/>
                      <a:pt x="78" y="10"/>
                      <a:pt x="78" y="10"/>
                    </a:cubicBezTo>
                    <a:cubicBezTo>
                      <a:pt x="76" y="8"/>
                      <a:pt x="76" y="8"/>
                      <a:pt x="76" y="8"/>
                    </a:cubicBezTo>
                    <a:cubicBezTo>
                      <a:pt x="74" y="7"/>
                      <a:pt x="74" y="7"/>
                      <a:pt x="74" y="7"/>
                    </a:cubicBezTo>
                    <a:cubicBezTo>
                      <a:pt x="70" y="7"/>
                      <a:pt x="70" y="7"/>
                      <a:pt x="70" y="7"/>
                    </a:cubicBezTo>
                    <a:cubicBezTo>
                      <a:pt x="70" y="4"/>
                      <a:pt x="70" y="4"/>
                      <a:pt x="70" y="4"/>
                    </a:cubicBezTo>
                    <a:cubicBezTo>
                      <a:pt x="69" y="2"/>
                      <a:pt x="69" y="2"/>
                      <a:pt x="69" y="2"/>
                    </a:cubicBezTo>
                    <a:cubicBezTo>
                      <a:pt x="65" y="0"/>
                      <a:pt x="65" y="0"/>
                      <a:pt x="65" y="0"/>
                    </a:cubicBezTo>
                    <a:cubicBezTo>
                      <a:pt x="65" y="0"/>
                      <a:pt x="65" y="0"/>
                      <a:pt x="65" y="0"/>
                    </a:cubicBezTo>
                    <a:cubicBezTo>
                      <a:pt x="43" y="9"/>
                      <a:pt x="16" y="28"/>
                      <a:pt x="0" y="66"/>
                    </a:cubicBezTo>
                    <a:cubicBezTo>
                      <a:pt x="1" y="69"/>
                      <a:pt x="1" y="71"/>
                      <a:pt x="1" y="73"/>
                    </a:cubicBezTo>
                    <a:cubicBezTo>
                      <a:pt x="2" y="73"/>
                      <a:pt x="4" y="74"/>
                      <a:pt x="7" y="71"/>
                    </a:cubicBezTo>
                    <a:cubicBezTo>
                      <a:pt x="7" y="71"/>
                      <a:pt x="39" y="40"/>
                      <a:pt x="78" y="34"/>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11"/>
              <p:cNvSpPr/>
              <p:nvPr/>
            </p:nvSpPr>
            <p:spPr bwMode="auto">
              <a:xfrm>
                <a:off x="3807" y="20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12"/>
              <p:cNvSpPr/>
              <p:nvPr/>
            </p:nvSpPr>
            <p:spPr bwMode="auto">
              <a:xfrm>
                <a:off x="3802" y="2034"/>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13"/>
              <p:cNvSpPr/>
              <p:nvPr/>
            </p:nvSpPr>
            <p:spPr bwMode="auto">
              <a:xfrm>
                <a:off x="3807" y="2034"/>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14"/>
              <p:cNvSpPr/>
              <p:nvPr/>
            </p:nvSpPr>
            <p:spPr bwMode="auto">
              <a:xfrm>
                <a:off x="3809" y="20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15"/>
              <p:cNvSpPr/>
              <p:nvPr/>
            </p:nvSpPr>
            <p:spPr bwMode="auto">
              <a:xfrm>
                <a:off x="3757" y="2041"/>
                <a:ext cx="9"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2" y="0"/>
                      <a:pt x="4" y="0"/>
                    </a:cubicBezTo>
                    <a:cubicBezTo>
                      <a:pt x="2" y="0"/>
                      <a:pt x="1" y="0"/>
                      <a:pt x="0" y="1"/>
                    </a:cubicBezTo>
                    <a:close/>
                  </a:path>
                </a:pathLst>
              </a:custGeom>
              <a:solidFill>
                <a:srgbClr val="136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16"/>
              <p:cNvSpPr/>
              <p:nvPr/>
            </p:nvSpPr>
            <p:spPr bwMode="auto">
              <a:xfrm>
                <a:off x="3540" y="1951"/>
                <a:ext cx="409" cy="268"/>
              </a:xfrm>
              <a:custGeom>
                <a:avLst/>
                <a:gdLst>
                  <a:gd name="T0" fmla="*/ 169 w 172"/>
                  <a:gd name="T1" fmla="*/ 52 h 113"/>
                  <a:gd name="T2" fmla="*/ 110 w 172"/>
                  <a:gd name="T3" fmla="*/ 2 h 113"/>
                  <a:gd name="T4" fmla="*/ 105 w 172"/>
                  <a:gd name="T5" fmla="*/ 5 h 113"/>
                  <a:gd name="T6" fmla="*/ 105 w 172"/>
                  <a:gd name="T7" fmla="*/ 20 h 113"/>
                  <a:gd name="T8" fmla="*/ 105 w 172"/>
                  <a:gd name="T9" fmla="*/ 27 h 113"/>
                  <a:gd name="T10" fmla="*/ 1 w 172"/>
                  <a:gd name="T11" fmla="*/ 103 h 113"/>
                  <a:gd name="T12" fmla="*/ 2 w 172"/>
                  <a:gd name="T13" fmla="*/ 108 h 113"/>
                  <a:gd name="T14" fmla="*/ 9 w 172"/>
                  <a:gd name="T15" fmla="*/ 106 h 113"/>
                  <a:gd name="T16" fmla="*/ 105 w 172"/>
                  <a:gd name="T17" fmla="*/ 70 h 113"/>
                  <a:gd name="T18" fmla="*/ 105 w 172"/>
                  <a:gd name="T19" fmla="*/ 72 h 113"/>
                  <a:gd name="T20" fmla="*/ 105 w 172"/>
                  <a:gd name="T21" fmla="*/ 82 h 113"/>
                  <a:gd name="T22" fmla="*/ 105 w 172"/>
                  <a:gd name="T23" fmla="*/ 108 h 113"/>
                  <a:gd name="T24" fmla="*/ 110 w 172"/>
                  <a:gd name="T25" fmla="*/ 111 h 113"/>
                  <a:gd name="T26" fmla="*/ 169 w 172"/>
                  <a:gd name="T27" fmla="*/ 61 h 113"/>
                  <a:gd name="T28" fmla="*/ 169 w 172"/>
                  <a:gd name="T29" fmla="*/ 5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2" h="113">
                    <a:moveTo>
                      <a:pt x="169" y="52"/>
                    </a:moveTo>
                    <a:cubicBezTo>
                      <a:pt x="110" y="2"/>
                      <a:pt x="110" y="2"/>
                      <a:pt x="110" y="2"/>
                    </a:cubicBezTo>
                    <a:cubicBezTo>
                      <a:pt x="107" y="0"/>
                      <a:pt x="105" y="1"/>
                      <a:pt x="105" y="5"/>
                    </a:cubicBezTo>
                    <a:cubicBezTo>
                      <a:pt x="105" y="20"/>
                      <a:pt x="105" y="20"/>
                      <a:pt x="105" y="20"/>
                    </a:cubicBezTo>
                    <a:cubicBezTo>
                      <a:pt x="105" y="22"/>
                      <a:pt x="105" y="24"/>
                      <a:pt x="105" y="27"/>
                    </a:cubicBezTo>
                    <a:cubicBezTo>
                      <a:pt x="105" y="27"/>
                      <a:pt x="32" y="26"/>
                      <a:pt x="1" y="103"/>
                    </a:cubicBezTo>
                    <a:cubicBezTo>
                      <a:pt x="1" y="103"/>
                      <a:pt x="0" y="106"/>
                      <a:pt x="2" y="108"/>
                    </a:cubicBezTo>
                    <a:cubicBezTo>
                      <a:pt x="2" y="108"/>
                      <a:pt x="5" y="110"/>
                      <a:pt x="9" y="106"/>
                    </a:cubicBezTo>
                    <a:cubicBezTo>
                      <a:pt x="9" y="106"/>
                      <a:pt x="55" y="61"/>
                      <a:pt x="105" y="70"/>
                    </a:cubicBezTo>
                    <a:cubicBezTo>
                      <a:pt x="105" y="71"/>
                      <a:pt x="105" y="72"/>
                      <a:pt x="105" y="72"/>
                    </a:cubicBezTo>
                    <a:cubicBezTo>
                      <a:pt x="105" y="74"/>
                      <a:pt x="105" y="78"/>
                      <a:pt x="105" y="82"/>
                    </a:cubicBezTo>
                    <a:cubicBezTo>
                      <a:pt x="105" y="108"/>
                      <a:pt x="105" y="108"/>
                      <a:pt x="105" y="108"/>
                    </a:cubicBezTo>
                    <a:cubicBezTo>
                      <a:pt x="105" y="112"/>
                      <a:pt x="107" y="113"/>
                      <a:pt x="110" y="111"/>
                    </a:cubicBezTo>
                    <a:cubicBezTo>
                      <a:pt x="169" y="61"/>
                      <a:pt x="169" y="61"/>
                      <a:pt x="169" y="61"/>
                    </a:cubicBezTo>
                    <a:cubicBezTo>
                      <a:pt x="172" y="58"/>
                      <a:pt x="172" y="54"/>
                      <a:pt x="169" y="52"/>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1552574" y="2614939"/>
            <a:ext cx="9086851" cy="2199622"/>
            <a:chOff x="1552574" y="2614939"/>
            <a:chExt cx="9086851" cy="2199622"/>
          </a:xfrm>
        </p:grpSpPr>
        <p:sp>
          <p:nvSpPr>
            <p:cNvPr id="6" name="圆角矩形 5"/>
            <p:cNvSpPr/>
            <p:nvPr/>
          </p:nvSpPr>
          <p:spPr>
            <a:xfrm>
              <a:off x="1552574" y="2781300"/>
              <a:ext cx="9086851" cy="187007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2246639" y="2614939"/>
              <a:ext cx="332721" cy="332721"/>
              <a:chOff x="2142592" y="2392096"/>
              <a:chExt cx="3191408" cy="3191408"/>
            </a:xfrm>
          </p:grpSpPr>
          <p:sp>
            <p:nvSpPr>
              <p:cNvPr id="21" name="同心圆 20"/>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9" name="组合 198"/>
            <p:cNvGrpSpPr/>
            <p:nvPr/>
          </p:nvGrpSpPr>
          <p:grpSpPr>
            <a:xfrm>
              <a:off x="4129415" y="2614939"/>
              <a:ext cx="332721" cy="332721"/>
              <a:chOff x="2142592" y="2392096"/>
              <a:chExt cx="3191408" cy="3191408"/>
            </a:xfrm>
          </p:grpSpPr>
          <p:sp>
            <p:nvSpPr>
              <p:cNvPr id="200" name="同心圆 199"/>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1" name="椭圆 200"/>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2" name="组合 201"/>
            <p:cNvGrpSpPr/>
            <p:nvPr/>
          </p:nvGrpSpPr>
          <p:grpSpPr>
            <a:xfrm>
              <a:off x="6012190" y="2614939"/>
              <a:ext cx="332721" cy="332721"/>
              <a:chOff x="2142592" y="2392096"/>
              <a:chExt cx="3191408" cy="3191408"/>
            </a:xfrm>
          </p:grpSpPr>
          <p:sp>
            <p:nvSpPr>
              <p:cNvPr id="203" name="同心圆 202"/>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4" name="椭圆 203"/>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5" name="组合 204"/>
            <p:cNvGrpSpPr/>
            <p:nvPr/>
          </p:nvGrpSpPr>
          <p:grpSpPr>
            <a:xfrm>
              <a:off x="7894965" y="2614939"/>
              <a:ext cx="332721" cy="332721"/>
              <a:chOff x="2142592" y="2392096"/>
              <a:chExt cx="3191408" cy="3191408"/>
            </a:xfrm>
          </p:grpSpPr>
          <p:sp>
            <p:nvSpPr>
              <p:cNvPr id="206" name="同心圆 205"/>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7" name="椭圆 206"/>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8" name="组合 207"/>
            <p:cNvGrpSpPr/>
            <p:nvPr/>
          </p:nvGrpSpPr>
          <p:grpSpPr>
            <a:xfrm>
              <a:off x="9777740" y="2614939"/>
              <a:ext cx="332721" cy="332721"/>
              <a:chOff x="2142592" y="2392096"/>
              <a:chExt cx="3191408" cy="3191408"/>
            </a:xfrm>
          </p:grpSpPr>
          <p:sp>
            <p:nvSpPr>
              <p:cNvPr id="209" name="同心圆 208"/>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0" name="椭圆 209"/>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9307840" y="4481840"/>
              <a:ext cx="332721" cy="332721"/>
              <a:chOff x="2142592" y="2392096"/>
              <a:chExt cx="3191408" cy="3191408"/>
            </a:xfrm>
          </p:grpSpPr>
          <p:sp>
            <p:nvSpPr>
              <p:cNvPr id="212" name="同心圆 211"/>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3" name="椭圆 212"/>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4" name="组合 213"/>
            <p:cNvGrpSpPr/>
            <p:nvPr/>
          </p:nvGrpSpPr>
          <p:grpSpPr>
            <a:xfrm>
              <a:off x="7161540" y="4481840"/>
              <a:ext cx="332721" cy="332721"/>
              <a:chOff x="2142592" y="2392096"/>
              <a:chExt cx="3191408" cy="3191408"/>
            </a:xfrm>
          </p:grpSpPr>
          <p:sp>
            <p:nvSpPr>
              <p:cNvPr id="215" name="同心圆 214"/>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6" name="椭圆 215"/>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7" name="组合 216"/>
            <p:cNvGrpSpPr/>
            <p:nvPr/>
          </p:nvGrpSpPr>
          <p:grpSpPr>
            <a:xfrm>
              <a:off x="5015240" y="4481840"/>
              <a:ext cx="332721" cy="332721"/>
              <a:chOff x="2142592" y="2392096"/>
              <a:chExt cx="3191408" cy="3191408"/>
            </a:xfrm>
          </p:grpSpPr>
          <p:sp>
            <p:nvSpPr>
              <p:cNvPr id="218" name="同心圆 217"/>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9" name="椭圆 218"/>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0" name="组合 219"/>
            <p:cNvGrpSpPr/>
            <p:nvPr/>
          </p:nvGrpSpPr>
          <p:grpSpPr>
            <a:xfrm>
              <a:off x="2868939" y="4481840"/>
              <a:ext cx="332721" cy="332721"/>
              <a:chOff x="2142592" y="2392096"/>
              <a:chExt cx="3191408" cy="3191408"/>
            </a:xfrm>
          </p:grpSpPr>
          <p:sp>
            <p:nvSpPr>
              <p:cNvPr id="221" name="同心圆 220"/>
              <p:cNvSpPr/>
              <p:nvPr/>
            </p:nvSpPr>
            <p:spPr>
              <a:xfrm>
                <a:off x="2142592" y="2392096"/>
                <a:ext cx="3191408" cy="3191408"/>
              </a:xfrm>
              <a:prstGeom prst="donut">
                <a:avLst>
                  <a:gd name="adj" fmla="val 1792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2" name="椭圆 221"/>
              <p:cNvSpPr/>
              <p:nvPr/>
            </p:nvSpPr>
            <p:spPr>
              <a:xfrm>
                <a:off x="2738492" y="2969168"/>
                <a:ext cx="2037263" cy="20372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2179772" y="3086460"/>
              <a:ext cx="7930515" cy="965379"/>
              <a:chOff x="2179772" y="3086460"/>
              <a:chExt cx="7930515" cy="965379"/>
            </a:xfrm>
          </p:grpSpPr>
          <p:sp>
            <p:nvSpPr>
              <p:cNvPr id="283" name="文本框 282"/>
              <p:cNvSpPr txBox="1"/>
              <p:nvPr/>
            </p:nvSpPr>
            <p:spPr>
              <a:xfrm>
                <a:off x="2179772" y="3086460"/>
                <a:ext cx="3549650" cy="460375"/>
              </a:xfrm>
              <a:prstGeom prst="rect">
                <a:avLst/>
              </a:prstGeom>
              <a:noFill/>
            </p:spPr>
            <p:txBody>
              <a:bodyPr wrap="none" rtlCol="0">
                <a:spAutoFit/>
              </a:bodyPr>
              <a:lstStyle/>
              <a:p>
                <a:r>
                  <a:rPr lang="zh-CN" altLang="en-US" sz="2400" b="1" dirty="0">
                    <a:solidFill>
                      <a:schemeClr val="accent1">
                        <a:lumMod val="75000"/>
                      </a:schemeClr>
                    </a:solidFill>
                    <a:latin typeface="方正正中黑简体" panose="02000000000000000000" pitchFamily="2" charset="-122"/>
                    <a:ea typeface="方正正中黑简体" panose="02000000000000000000" pitchFamily="2" charset="-122"/>
                  </a:rPr>
                  <a:t>其核心经验可以总结为：</a:t>
                </a:r>
                <a:endParaRPr lang="zh-CN" altLang="en-US" sz="2400" b="1" dirty="0">
                  <a:solidFill>
                    <a:schemeClr val="accent1">
                      <a:lumMod val="75000"/>
                    </a:schemeClr>
                  </a:solidFill>
                  <a:latin typeface="方正正中黑简体" panose="02000000000000000000" pitchFamily="2" charset="-122"/>
                  <a:ea typeface="方正正中黑简体" panose="02000000000000000000" pitchFamily="2" charset="-122"/>
                </a:endParaRPr>
              </a:p>
            </p:txBody>
          </p:sp>
          <p:sp>
            <p:nvSpPr>
              <p:cNvPr id="284" name="矩形 283"/>
              <p:cNvSpPr/>
              <p:nvPr/>
            </p:nvSpPr>
            <p:spPr>
              <a:xfrm>
                <a:off x="3161482" y="3591920"/>
                <a:ext cx="6948805" cy="459919"/>
              </a:xfrm>
              <a:prstGeom prst="rect">
                <a:avLst/>
              </a:prstGeom>
            </p:spPr>
            <p:txBody>
              <a:bodyPr wrap="square">
                <a:spAutoFit/>
              </a:bodyPr>
              <a:lstStyle/>
              <a:p>
                <a:pPr algn="just">
                  <a:spcAft>
                    <a:spcPts val="0"/>
                  </a:spcAft>
                </a:pPr>
                <a:r>
                  <a:rPr altLang="zh-CN" sz="2800" kern="100" dirty="0">
                    <a:latin typeface="方正兰亭细黑_GBK" panose="02000000000000000000" pitchFamily="2" charset="-122"/>
                    <a:ea typeface="方正兰亭细黑_GBK" panose="02000000000000000000" pitchFamily="2" charset="-122"/>
                    <a:cs typeface="Times New Roman" panose="02020603050405020304" pitchFamily="18" charset="0"/>
                  </a:rPr>
                  <a:t>用区域化党建引领基层社会治理创新</a:t>
                </a:r>
                <a:endParaRPr altLang="zh-CN" sz="28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nvGrpSpPr>
          <p:cNvPr id="12" name="组合 11"/>
          <p:cNvGrpSpPr/>
          <p:nvPr/>
        </p:nvGrpSpPr>
        <p:grpSpPr>
          <a:xfrm>
            <a:off x="2602865" y="5062855"/>
            <a:ext cx="7367905" cy="691515"/>
            <a:chOff x="2603001" y="5062548"/>
            <a:chExt cx="7367812" cy="691419"/>
          </a:xfrm>
        </p:grpSpPr>
        <p:grpSp>
          <p:nvGrpSpPr>
            <p:cNvPr id="224" name="Group 119"/>
            <p:cNvGrpSpPr>
              <a:grpSpLocks noChangeAspect="1"/>
            </p:cNvGrpSpPr>
            <p:nvPr/>
          </p:nvGrpSpPr>
          <p:grpSpPr bwMode="auto">
            <a:xfrm>
              <a:off x="2603001" y="5074672"/>
              <a:ext cx="864596" cy="646776"/>
              <a:chOff x="3502" y="1893"/>
              <a:chExt cx="647" cy="484"/>
            </a:xfrm>
          </p:grpSpPr>
          <p:sp>
            <p:nvSpPr>
              <p:cNvPr id="228" name="Freeform 122"/>
              <p:cNvSpPr>
                <a:spLocks noEditPoints="1"/>
              </p:cNvSpPr>
              <p:nvPr/>
            </p:nvSpPr>
            <p:spPr bwMode="auto">
              <a:xfrm>
                <a:off x="3502" y="1893"/>
                <a:ext cx="647" cy="484"/>
              </a:xfrm>
              <a:custGeom>
                <a:avLst/>
                <a:gdLst>
                  <a:gd name="T0" fmla="*/ 258 w 272"/>
                  <a:gd name="T1" fmla="*/ 175 h 203"/>
                  <a:gd name="T2" fmla="*/ 250 w 272"/>
                  <a:gd name="T3" fmla="*/ 175 h 203"/>
                  <a:gd name="T4" fmla="*/ 250 w 272"/>
                  <a:gd name="T5" fmla="*/ 22 h 203"/>
                  <a:gd name="T6" fmla="*/ 228 w 272"/>
                  <a:gd name="T7" fmla="*/ 0 h 203"/>
                  <a:gd name="T8" fmla="*/ 44 w 272"/>
                  <a:gd name="T9" fmla="*/ 0 h 203"/>
                  <a:gd name="T10" fmla="*/ 22 w 272"/>
                  <a:gd name="T11" fmla="*/ 22 h 203"/>
                  <a:gd name="T12" fmla="*/ 22 w 272"/>
                  <a:gd name="T13" fmla="*/ 175 h 203"/>
                  <a:gd name="T14" fmla="*/ 14 w 272"/>
                  <a:gd name="T15" fmla="*/ 175 h 203"/>
                  <a:gd name="T16" fmla="*/ 0 w 272"/>
                  <a:gd name="T17" fmla="*/ 189 h 203"/>
                  <a:gd name="T18" fmla="*/ 14 w 272"/>
                  <a:gd name="T19" fmla="*/ 203 h 203"/>
                  <a:gd name="T20" fmla="*/ 258 w 272"/>
                  <a:gd name="T21" fmla="*/ 203 h 203"/>
                  <a:gd name="T22" fmla="*/ 272 w 272"/>
                  <a:gd name="T23" fmla="*/ 189 h 203"/>
                  <a:gd name="T24" fmla="*/ 258 w 272"/>
                  <a:gd name="T25" fmla="*/ 175 h 203"/>
                  <a:gd name="T26" fmla="*/ 105 w 272"/>
                  <a:gd name="T27" fmla="*/ 184 h 203"/>
                  <a:gd name="T28" fmla="*/ 105 w 272"/>
                  <a:gd name="T29" fmla="*/ 175 h 203"/>
                  <a:gd name="T30" fmla="*/ 167 w 272"/>
                  <a:gd name="T31" fmla="*/ 175 h 203"/>
                  <a:gd name="T32" fmla="*/ 167 w 272"/>
                  <a:gd name="T33" fmla="*/ 184 h 203"/>
                  <a:gd name="T34" fmla="*/ 105 w 272"/>
                  <a:gd name="T35" fmla="*/ 184 h 203"/>
                  <a:gd name="T36" fmla="*/ 243 w 272"/>
                  <a:gd name="T37" fmla="*/ 196 h 203"/>
                  <a:gd name="T38" fmla="*/ 236 w 272"/>
                  <a:gd name="T39" fmla="*/ 189 h 203"/>
                  <a:gd name="T40" fmla="*/ 243 w 272"/>
                  <a:gd name="T41" fmla="*/ 182 h 203"/>
                  <a:gd name="T42" fmla="*/ 249 w 272"/>
                  <a:gd name="T43" fmla="*/ 189 h 203"/>
                  <a:gd name="T44" fmla="*/ 243 w 272"/>
                  <a:gd name="T45" fmla="*/ 19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2" h="203">
                    <a:moveTo>
                      <a:pt x="258" y="175"/>
                    </a:moveTo>
                    <a:cubicBezTo>
                      <a:pt x="250" y="175"/>
                      <a:pt x="250" y="175"/>
                      <a:pt x="250" y="175"/>
                    </a:cubicBezTo>
                    <a:cubicBezTo>
                      <a:pt x="250" y="22"/>
                      <a:pt x="250" y="22"/>
                      <a:pt x="250" y="22"/>
                    </a:cubicBezTo>
                    <a:cubicBezTo>
                      <a:pt x="250" y="10"/>
                      <a:pt x="240" y="0"/>
                      <a:pt x="228" y="0"/>
                    </a:cubicBezTo>
                    <a:cubicBezTo>
                      <a:pt x="44" y="0"/>
                      <a:pt x="44" y="0"/>
                      <a:pt x="44" y="0"/>
                    </a:cubicBezTo>
                    <a:cubicBezTo>
                      <a:pt x="32" y="0"/>
                      <a:pt x="22" y="10"/>
                      <a:pt x="22" y="22"/>
                    </a:cubicBezTo>
                    <a:cubicBezTo>
                      <a:pt x="22" y="175"/>
                      <a:pt x="22" y="175"/>
                      <a:pt x="22" y="175"/>
                    </a:cubicBezTo>
                    <a:cubicBezTo>
                      <a:pt x="14" y="175"/>
                      <a:pt x="14" y="175"/>
                      <a:pt x="14" y="175"/>
                    </a:cubicBezTo>
                    <a:cubicBezTo>
                      <a:pt x="6" y="175"/>
                      <a:pt x="0" y="181"/>
                      <a:pt x="0" y="189"/>
                    </a:cubicBezTo>
                    <a:cubicBezTo>
                      <a:pt x="0" y="197"/>
                      <a:pt x="6" y="203"/>
                      <a:pt x="14" y="203"/>
                    </a:cubicBezTo>
                    <a:cubicBezTo>
                      <a:pt x="258" y="203"/>
                      <a:pt x="258" y="203"/>
                      <a:pt x="258" y="203"/>
                    </a:cubicBezTo>
                    <a:cubicBezTo>
                      <a:pt x="266" y="203"/>
                      <a:pt x="272" y="197"/>
                      <a:pt x="272" y="189"/>
                    </a:cubicBezTo>
                    <a:cubicBezTo>
                      <a:pt x="272" y="181"/>
                      <a:pt x="266" y="175"/>
                      <a:pt x="258" y="175"/>
                    </a:cubicBezTo>
                    <a:close/>
                    <a:moveTo>
                      <a:pt x="105" y="184"/>
                    </a:moveTo>
                    <a:cubicBezTo>
                      <a:pt x="105" y="175"/>
                      <a:pt x="105" y="175"/>
                      <a:pt x="105" y="175"/>
                    </a:cubicBezTo>
                    <a:cubicBezTo>
                      <a:pt x="167" y="175"/>
                      <a:pt x="167" y="175"/>
                      <a:pt x="167" y="175"/>
                    </a:cubicBezTo>
                    <a:cubicBezTo>
                      <a:pt x="167" y="184"/>
                      <a:pt x="167" y="184"/>
                      <a:pt x="167" y="184"/>
                    </a:cubicBezTo>
                    <a:lnTo>
                      <a:pt x="105" y="184"/>
                    </a:lnTo>
                    <a:close/>
                    <a:moveTo>
                      <a:pt x="243" y="196"/>
                    </a:moveTo>
                    <a:cubicBezTo>
                      <a:pt x="239" y="196"/>
                      <a:pt x="236" y="193"/>
                      <a:pt x="236" y="189"/>
                    </a:cubicBezTo>
                    <a:cubicBezTo>
                      <a:pt x="236" y="185"/>
                      <a:pt x="239" y="182"/>
                      <a:pt x="243" y="182"/>
                    </a:cubicBezTo>
                    <a:cubicBezTo>
                      <a:pt x="246" y="182"/>
                      <a:pt x="249" y="185"/>
                      <a:pt x="249" y="189"/>
                    </a:cubicBezTo>
                    <a:cubicBezTo>
                      <a:pt x="249" y="193"/>
                      <a:pt x="246" y="196"/>
                      <a:pt x="243" y="196"/>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Rectangle 123"/>
              <p:cNvSpPr>
                <a:spLocks noChangeArrowheads="1"/>
              </p:cNvSpPr>
              <p:nvPr/>
            </p:nvSpPr>
            <p:spPr bwMode="auto">
              <a:xfrm>
                <a:off x="3607" y="1943"/>
                <a:ext cx="438" cy="326"/>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0" name="Freeform 124"/>
              <p:cNvSpPr/>
              <p:nvPr/>
            </p:nvSpPr>
            <p:spPr bwMode="auto">
              <a:xfrm>
                <a:off x="3607" y="1943"/>
                <a:ext cx="438" cy="326"/>
              </a:xfrm>
              <a:custGeom>
                <a:avLst/>
                <a:gdLst>
                  <a:gd name="T0" fmla="*/ 19 w 438"/>
                  <a:gd name="T1" fmla="*/ 20 h 326"/>
                  <a:gd name="T2" fmla="*/ 438 w 438"/>
                  <a:gd name="T3" fmla="*/ 20 h 326"/>
                  <a:gd name="T4" fmla="*/ 438 w 438"/>
                  <a:gd name="T5" fmla="*/ 0 h 326"/>
                  <a:gd name="T6" fmla="*/ 0 w 438"/>
                  <a:gd name="T7" fmla="*/ 0 h 326"/>
                  <a:gd name="T8" fmla="*/ 0 w 438"/>
                  <a:gd name="T9" fmla="*/ 326 h 326"/>
                  <a:gd name="T10" fmla="*/ 19 w 438"/>
                  <a:gd name="T11" fmla="*/ 326 h 326"/>
                  <a:gd name="T12" fmla="*/ 19 w 438"/>
                  <a:gd name="T13" fmla="*/ 20 h 326"/>
                </a:gdLst>
                <a:ahLst/>
                <a:cxnLst>
                  <a:cxn ang="0">
                    <a:pos x="T0" y="T1"/>
                  </a:cxn>
                  <a:cxn ang="0">
                    <a:pos x="T2" y="T3"/>
                  </a:cxn>
                  <a:cxn ang="0">
                    <a:pos x="T4" y="T5"/>
                  </a:cxn>
                  <a:cxn ang="0">
                    <a:pos x="T6" y="T7"/>
                  </a:cxn>
                  <a:cxn ang="0">
                    <a:pos x="T8" y="T9"/>
                  </a:cxn>
                  <a:cxn ang="0">
                    <a:pos x="T10" y="T11"/>
                  </a:cxn>
                  <a:cxn ang="0">
                    <a:pos x="T12" y="T13"/>
                  </a:cxn>
                </a:cxnLst>
                <a:rect l="0" t="0" r="r" b="b"/>
                <a:pathLst>
                  <a:path w="438" h="326">
                    <a:moveTo>
                      <a:pt x="19" y="20"/>
                    </a:moveTo>
                    <a:lnTo>
                      <a:pt x="438" y="20"/>
                    </a:lnTo>
                    <a:lnTo>
                      <a:pt x="438" y="0"/>
                    </a:lnTo>
                    <a:lnTo>
                      <a:pt x="0" y="0"/>
                    </a:lnTo>
                    <a:lnTo>
                      <a:pt x="0" y="326"/>
                    </a:lnTo>
                    <a:lnTo>
                      <a:pt x="19" y="326"/>
                    </a:lnTo>
                    <a:lnTo>
                      <a:pt x="19" y="20"/>
                    </a:lnTo>
                    <a:close/>
                  </a:path>
                </a:pathLst>
              </a:custGeom>
              <a:solidFill>
                <a:srgbClr val="128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Oval 125"/>
              <p:cNvSpPr>
                <a:spLocks noChangeArrowheads="1"/>
              </p:cNvSpPr>
              <p:nvPr/>
            </p:nvSpPr>
            <p:spPr bwMode="auto">
              <a:xfrm>
                <a:off x="3814" y="1905"/>
                <a:ext cx="24" cy="24"/>
              </a:xfrm>
              <a:prstGeom prst="ellipse">
                <a:avLst/>
              </a:prstGeom>
              <a:solidFill>
                <a:srgbClr val="554F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3" name="Group 128"/>
            <p:cNvGrpSpPr>
              <a:grpSpLocks noChangeAspect="1"/>
            </p:cNvGrpSpPr>
            <p:nvPr/>
          </p:nvGrpSpPr>
          <p:grpSpPr bwMode="auto">
            <a:xfrm>
              <a:off x="4867574" y="5072720"/>
              <a:ext cx="705251" cy="643627"/>
              <a:chOff x="3531" y="1948"/>
              <a:chExt cx="618" cy="564"/>
            </a:xfrm>
          </p:grpSpPr>
          <p:sp>
            <p:nvSpPr>
              <p:cNvPr id="237" name="Freeform 131"/>
              <p:cNvSpPr/>
              <p:nvPr/>
            </p:nvSpPr>
            <p:spPr bwMode="auto">
              <a:xfrm>
                <a:off x="3928" y="2341"/>
                <a:ext cx="119" cy="171"/>
              </a:xfrm>
              <a:custGeom>
                <a:avLst/>
                <a:gdLst>
                  <a:gd name="T0" fmla="*/ 30 w 50"/>
                  <a:gd name="T1" fmla="*/ 72 h 72"/>
                  <a:gd name="T2" fmla="*/ 50 w 50"/>
                  <a:gd name="T3" fmla="*/ 72 h 72"/>
                  <a:gd name="T4" fmla="*/ 50 w 50"/>
                  <a:gd name="T5" fmla="*/ 71 h 72"/>
                  <a:gd name="T6" fmla="*/ 18 w 50"/>
                  <a:gd name="T7" fmla="*/ 3 h 72"/>
                  <a:gd name="T8" fmla="*/ 12 w 50"/>
                  <a:gd name="T9" fmla="*/ 1 h 72"/>
                  <a:gd name="T10" fmla="*/ 4 w 50"/>
                  <a:gd name="T11" fmla="*/ 4 h 72"/>
                  <a:gd name="T12" fmla="*/ 1 w 50"/>
                  <a:gd name="T13" fmla="*/ 11 h 72"/>
                  <a:gd name="T14" fmla="*/ 30 w 50"/>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72">
                    <a:moveTo>
                      <a:pt x="30" y="72"/>
                    </a:moveTo>
                    <a:cubicBezTo>
                      <a:pt x="50" y="72"/>
                      <a:pt x="50" y="72"/>
                      <a:pt x="50" y="72"/>
                    </a:cubicBezTo>
                    <a:cubicBezTo>
                      <a:pt x="50" y="72"/>
                      <a:pt x="50" y="71"/>
                      <a:pt x="50" y="71"/>
                    </a:cubicBezTo>
                    <a:cubicBezTo>
                      <a:pt x="18" y="3"/>
                      <a:pt x="18" y="3"/>
                      <a:pt x="18" y="3"/>
                    </a:cubicBezTo>
                    <a:cubicBezTo>
                      <a:pt x="17" y="1"/>
                      <a:pt x="14" y="0"/>
                      <a:pt x="12" y="1"/>
                    </a:cubicBezTo>
                    <a:cubicBezTo>
                      <a:pt x="4" y="4"/>
                      <a:pt x="4" y="4"/>
                      <a:pt x="4" y="4"/>
                    </a:cubicBezTo>
                    <a:cubicBezTo>
                      <a:pt x="1" y="5"/>
                      <a:pt x="0" y="8"/>
                      <a:pt x="1" y="11"/>
                    </a:cubicBezTo>
                    <a:lnTo>
                      <a:pt x="30" y="7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32"/>
              <p:cNvSpPr/>
              <p:nvPr/>
            </p:nvSpPr>
            <p:spPr bwMode="auto">
              <a:xfrm>
                <a:off x="3819" y="2338"/>
                <a:ext cx="42" cy="174"/>
              </a:xfrm>
              <a:custGeom>
                <a:avLst/>
                <a:gdLst>
                  <a:gd name="T0" fmla="*/ 18 w 18"/>
                  <a:gd name="T1" fmla="*/ 73 h 73"/>
                  <a:gd name="T2" fmla="*/ 18 w 18"/>
                  <a:gd name="T3" fmla="*/ 4 h 73"/>
                  <a:gd name="T4" fmla="*/ 14 w 18"/>
                  <a:gd name="T5" fmla="*/ 0 h 73"/>
                  <a:gd name="T6" fmla="*/ 5 w 18"/>
                  <a:gd name="T7" fmla="*/ 0 h 73"/>
                  <a:gd name="T8" fmla="*/ 0 w 18"/>
                  <a:gd name="T9" fmla="*/ 4 h 73"/>
                  <a:gd name="T10" fmla="*/ 0 w 18"/>
                  <a:gd name="T11" fmla="*/ 73 h 73"/>
                  <a:gd name="T12" fmla="*/ 18 w 18"/>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8" h="73">
                    <a:moveTo>
                      <a:pt x="18" y="73"/>
                    </a:moveTo>
                    <a:cubicBezTo>
                      <a:pt x="18" y="4"/>
                      <a:pt x="18" y="4"/>
                      <a:pt x="18" y="4"/>
                    </a:cubicBezTo>
                    <a:cubicBezTo>
                      <a:pt x="18" y="2"/>
                      <a:pt x="16" y="0"/>
                      <a:pt x="14" y="0"/>
                    </a:cubicBezTo>
                    <a:cubicBezTo>
                      <a:pt x="5" y="0"/>
                      <a:pt x="5" y="0"/>
                      <a:pt x="5" y="0"/>
                    </a:cubicBezTo>
                    <a:cubicBezTo>
                      <a:pt x="2" y="0"/>
                      <a:pt x="0" y="2"/>
                      <a:pt x="0" y="4"/>
                    </a:cubicBezTo>
                    <a:cubicBezTo>
                      <a:pt x="0" y="73"/>
                      <a:pt x="0" y="73"/>
                      <a:pt x="0" y="73"/>
                    </a:cubicBezTo>
                    <a:lnTo>
                      <a:pt x="18" y="73"/>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33"/>
              <p:cNvSpPr/>
              <p:nvPr/>
            </p:nvSpPr>
            <p:spPr bwMode="auto">
              <a:xfrm>
                <a:off x="3635" y="2341"/>
                <a:ext cx="117" cy="171"/>
              </a:xfrm>
              <a:custGeom>
                <a:avLst/>
                <a:gdLst>
                  <a:gd name="T0" fmla="*/ 20 w 49"/>
                  <a:gd name="T1" fmla="*/ 72 h 72"/>
                  <a:gd name="T2" fmla="*/ 48 w 49"/>
                  <a:gd name="T3" fmla="*/ 11 h 72"/>
                  <a:gd name="T4" fmla="*/ 46 w 49"/>
                  <a:gd name="T5" fmla="*/ 4 h 72"/>
                  <a:gd name="T6" fmla="*/ 38 w 49"/>
                  <a:gd name="T7" fmla="*/ 1 h 72"/>
                  <a:gd name="T8" fmla="*/ 32 w 49"/>
                  <a:gd name="T9" fmla="*/ 3 h 72"/>
                  <a:gd name="T10" fmla="*/ 0 w 49"/>
                  <a:gd name="T11" fmla="*/ 71 h 72"/>
                  <a:gd name="T12" fmla="*/ 0 w 49"/>
                  <a:gd name="T13" fmla="*/ 72 h 72"/>
                  <a:gd name="T14" fmla="*/ 20 w 49"/>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72">
                    <a:moveTo>
                      <a:pt x="20" y="72"/>
                    </a:moveTo>
                    <a:cubicBezTo>
                      <a:pt x="48" y="11"/>
                      <a:pt x="48" y="11"/>
                      <a:pt x="48" y="11"/>
                    </a:cubicBezTo>
                    <a:cubicBezTo>
                      <a:pt x="49" y="8"/>
                      <a:pt x="48" y="5"/>
                      <a:pt x="46" y="4"/>
                    </a:cubicBezTo>
                    <a:cubicBezTo>
                      <a:pt x="38" y="1"/>
                      <a:pt x="38" y="1"/>
                      <a:pt x="38" y="1"/>
                    </a:cubicBezTo>
                    <a:cubicBezTo>
                      <a:pt x="36" y="0"/>
                      <a:pt x="33" y="1"/>
                      <a:pt x="32" y="3"/>
                    </a:cubicBezTo>
                    <a:cubicBezTo>
                      <a:pt x="0" y="71"/>
                      <a:pt x="0" y="71"/>
                      <a:pt x="0" y="71"/>
                    </a:cubicBezTo>
                    <a:cubicBezTo>
                      <a:pt x="0" y="71"/>
                      <a:pt x="0" y="72"/>
                      <a:pt x="0" y="72"/>
                    </a:cubicBezTo>
                    <a:lnTo>
                      <a:pt x="20" y="7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Rectangle 134"/>
              <p:cNvSpPr>
                <a:spLocks noChangeArrowheads="1"/>
              </p:cNvSpPr>
              <p:nvPr/>
            </p:nvSpPr>
            <p:spPr bwMode="auto">
              <a:xfrm>
                <a:off x="3573" y="1974"/>
                <a:ext cx="534" cy="383"/>
              </a:xfrm>
              <a:prstGeom prst="rect">
                <a:avLst/>
              </a:prstGeom>
              <a:solidFill>
                <a:schemeClr val="accent1">
                  <a:lumMod val="20000"/>
                  <a:lumOff val="80000"/>
                </a:schemeClr>
              </a:solidFill>
              <a:ln>
                <a:noFill/>
              </a:ln>
              <a:effectLst>
                <a:outerShdw blurRad="889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1" name="Freeform 135"/>
              <p:cNvSpPr/>
              <p:nvPr/>
            </p:nvSpPr>
            <p:spPr bwMode="auto">
              <a:xfrm>
                <a:off x="3531" y="1948"/>
                <a:ext cx="618" cy="60"/>
              </a:xfrm>
              <a:custGeom>
                <a:avLst/>
                <a:gdLst>
                  <a:gd name="T0" fmla="*/ 260 w 260"/>
                  <a:gd name="T1" fmla="*/ 15 h 25"/>
                  <a:gd name="T2" fmla="*/ 251 w 260"/>
                  <a:gd name="T3" fmla="*/ 25 h 25"/>
                  <a:gd name="T4" fmla="*/ 10 w 260"/>
                  <a:gd name="T5" fmla="*/ 25 h 25"/>
                  <a:gd name="T6" fmla="*/ 0 w 260"/>
                  <a:gd name="T7" fmla="*/ 15 h 25"/>
                  <a:gd name="T8" fmla="*/ 0 w 260"/>
                  <a:gd name="T9" fmla="*/ 9 h 25"/>
                  <a:gd name="T10" fmla="*/ 10 w 260"/>
                  <a:gd name="T11" fmla="*/ 0 h 25"/>
                  <a:gd name="T12" fmla="*/ 251 w 260"/>
                  <a:gd name="T13" fmla="*/ 0 h 25"/>
                  <a:gd name="T14" fmla="*/ 260 w 260"/>
                  <a:gd name="T15" fmla="*/ 9 h 25"/>
                  <a:gd name="T16" fmla="*/ 260 w 260"/>
                  <a:gd name="T17"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5">
                    <a:moveTo>
                      <a:pt x="260" y="15"/>
                    </a:moveTo>
                    <a:cubicBezTo>
                      <a:pt x="260" y="20"/>
                      <a:pt x="256" y="25"/>
                      <a:pt x="251" y="25"/>
                    </a:cubicBezTo>
                    <a:cubicBezTo>
                      <a:pt x="10" y="25"/>
                      <a:pt x="10" y="25"/>
                      <a:pt x="10" y="25"/>
                    </a:cubicBezTo>
                    <a:cubicBezTo>
                      <a:pt x="5" y="25"/>
                      <a:pt x="0" y="20"/>
                      <a:pt x="0" y="15"/>
                    </a:cubicBezTo>
                    <a:cubicBezTo>
                      <a:pt x="0" y="9"/>
                      <a:pt x="0" y="9"/>
                      <a:pt x="0" y="9"/>
                    </a:cubicBezTo>
                    <a:cubicBezTo>
                      <a:pt x="0" y="4"/>
                      <a:pt x="5" y="0"/>
                      <a:pt x="10" y="0"/>
                    </a:cubicBezTo>
                    <a:cubicBezTo>
                      <a:pt x="251" y="0"/>
                      <a:pt x="251" y="0"/>
                      <a:pt x="251" y="0"/>
                    </a:cubicBezTo>
                    <a:cubicBezTo>
                      <a:pt x="256" y="0"/>
                      <a:pt x="260" y="4"/>
                      <a:pt x="260" y="9"/>
                    </a:cubicBezTo>
                    <a:lnTo>
                      <a:pt x="260" y="15"/>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36"/>
              <p:cNvSpPr/>
              <p:nvPr/>
            </p:nvSpPr>
            <p:spPr bwMode="auto">
              <a:xfrm>
                <a:off x="3695" y="2065"/>
                <a:ext cx="59" cy="231"/>
              </a:xfrm>
              <a:custGeom>
                <a:avLst/>
                <a:gdLst>
                  <a:gd name="T0" fmla="*/ 0 w 25"/>
                  <a:gd name="T1" fmla="*/ 4 h 97"/>
                  <a:gd name="T2" fmla="*/ 4 w 25"/>
                  <a:gd name="T3" fmla="*/ 0 h 97"/>
                  <a:gd name="T4" fmla="*/ 21 w 25"/>
                  <a:gd name="T5" fmla="*/ 0 h 97"/>
                  <a:gd name="T6" fmla="*/ 25 w 25"/>
                  <a:gd name="T7" fmla="*/ 4 h 97"/>
                  <a:gd name="T8" fmla="*/ 25 w 25"/>
                  <a:gd name="T9" fmla="*/ 97 h 97"/>
                  <a:gd name="T10" fmla="*/ 0 w 25"/>
                  <a:gd name="T11" fmla="*/ 97 h 97"/>
                  <a:gd name="T12" fmla="*/ 0 w 25"/>
                  <a:gd name="T13" fmla="*/ 4 h 97"/>
                </a:gdLst>
                <a:ahLst/>
                <a:cxnLst>
                  <a:cxn ang="0">
                    <a:pos x="T0" y="T1"/>
                  </a:cxn>
                  <a:cxn ang="0">
                    <a:pos x="T2" y="T3"/>
                  </a:cxn>
                  <a:cxn ang="0">
                    <a:pos x="T4" y="T5"/>
                  </a:cxn>
                  <a:cxn ang="0">
                    <a:pos x="T6" y="T7"/>
                  </a:cxn>
                  <a:cxn ang="0">
                    <a:pos x="T8" y="T9"/>
                  </a:cxn>
                  <a:cxn ang="0">
                    <a:pos x="T10" y="T11"/>
                  </a:cxn>
                  <a:cxn ang="0">
                    <a:pos x="T12" y="T13"/>
                  </a:cxn>
                </a:cxnLst>
                <a:rect l="0" t="0" r="r" b="b"/>
                <a:pathLst>
                  <a:path w="25" h="97">
                    <a:moveTo>
                      <a:pt x="0" y="4"/>
                    </a:moveTo>
                    <a:cubicBezTo>
                      <a:pt x="0" y="2"/>
                      <a:pt x="2" y="0"/>
                      <a:pt x="4" y="0"/>
                    </a:cubicBezTo>
                    <a:cubicBezTo>
                      <a:pt x="21" y="0"/>
                      <a:pt x="21" y="0"/>
                      <a:pt x="21" y="0"/>
                    </a:cubicBezTo>
                    <a:cubicBezTo>
                      <a:pt x="24" y="0"/>
                      <a:pt x="25" y="2"/>
                      <a:pt x="25" y="4"/>
                    </a:cubicBezTo>
                    <a:cubicBezTo>
                      <a:pt x="25" y="97"/>
                      <a:pt x="25" y="97"/>
                      <a:pt x="25" y="97"/>
                    </a:cubicBezTo>
                    <a:cubicBezTo>
                      <a:pt x="0" y="97"/>
                      <a:pt x="0" y="97"/>
                      <a:pt x="0" y="97"/>
                    </a:cubicBezTo>
                    <a:lnTo>
                      <a:pt x="0" y="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37"/>
              <p:cNvSpPr/>
              <p:nvPr/>
            </p:nvSpPr>
            <p:spPr bwMode="auto">
              <a:xfrm>
                <a:off x="3852" y="2148"/>
                <a:ext cx="62" cy="148"/>
              </a:xfrm>
              <a:custGeom>
                <a:avLst/>
                <a:gdLst>
                  <a:gd name="T0" fmla="*/ 0 w 26"/>
                  <a:gd name="T1" fmla="*/ 4 h 62"/>
                  <a:gd name="T2" fmla="*/ 4 w 26"/>
                  <a:gd name="T3" fmla="*/ 0 h 62"/>
                  <a:gd name="T4" fmla="*/ 22 w 26"/>
                  <a:gd name="T5" fmla="*/ 0 h 62"/>
                  <a:gd name="T6" fmla="*/ 26 w 26"/>
                  <a:gd name="T7" fmla="*/ 4 h 62"/>
                  <a:gd name="T8" fmla="*/ 26 w 26"/>
                  <a:gd name="T9" fmla="*/ 62 h 62"/>
                  <a:gd name="T10" fmla="*/ 0 w 26"/>
                  <a:gd name="T11" fmla="*/ 62 h 62"/>
                  <a:gd name="T12" fmla="*/ 0 w 26"/>
                  <a:gd name="T13" fmla="*/ 4 h 62"/>
                </a:gdLst>
                <a:ahLst/>
                <a:cxnLst>
                  <a:cxn ang="0">
                    <a:pos x="T0" y="T1"/>
                  </a:cxn>
                  <a:cxn ang="0">
                    <a:pos x="T2" y="T3"/>
                  </a:cxn>
                  <a:cxn ang="0">
                    <a:pos x="T4" y="T5"/>
                  </a:cxn>
                  <a:cxn ang="0">
                    <a:pos x="T6" y="T7"/>
                  </a:cxn>
                  <a:cxn ang="0">
                    <a:pos x="T8" y="T9"/>
                  </a:cxn>
                  <a:cxn ang="0">
                    <a:pos x="T10" y="T11"/>
                  </a:cxn>
                  <a:cxn ang="0">
                    <a:pos x="T12" y="T13"/>
                  </a:cxn>
                </a:cxnLst>
                <a:rect l="0" t="0" r="r" b="b"/>
                <a:pathLst>
                  <a:path w="26" h="62">
                    <a:moveTo>
                      <a:pt x="0" y="4"/>
                    </a:moveTo>
                    <a:cubicBezTo>
                      <a:pt x="0" y="2"/>
                      <a:pt x="2" y="0"/>
                      <a:pt x="4" y="0"/>
                    </a:cubicBezTo>
                    <a:cubicBezTo>
                      <a:pt x="22" y="0"/>
                      <a:pt x="22" y="0"/>
                      <a:pt x="22" y="0"/>
                    </a:cubicBezTo>
                    <a:cubicBezTo>
                      <a:pt x="24" y="0"/>
                      <a:pt x="26" y="2"/>
                      <a:pt x="26" y="4"/>
                    </a:cubicBezTo>
                    <a:cubicBezTo>
                      <a:pt x="26" y="62"/>
                      <a:pt x="26" y="62"/>
                      <a:pt x="26" y="62"/>
                    </a:cubicBezTo>
                    <a:cubicBezTo>
                      <a:pt x="0" y="62"/>
                      <a:pt x="0" y="62"/>
                      <a:pt x="0" y="62"/>
                    </a:cubicBezTo>
                    <a:lnTo>
                      <a:pt x="0" y="4"/>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38"/>
              <p:cNvSpPr/>
              <p:nvPr/>
            </p:nvSpPr>
            <p:spPr bwMode="auto">
              <a:xfrm>
                <a:off x="3926" y="2222"/>
                <a:ext cx="62" cy="74"/>
              </a:xfrm>
              <a:custGeom>
                <a:avLst/>
                <a:gdLst>
                  <a:gd name="T0" fmla="*/ 0 w 26"/>
                  <a:gd name="T1" fmla="*/ 4 h 31"/>
                  <a:gd name="T2" fmla="*/ 4 w 26"/>
                  <a:gd name="T3" fmla="*/ 0 h 31"/>
                  <a:gd name="T4" fmla="*/ 22 w 26"/>
                  <a:gd name="T5" fmla="*/ 0 h 31"/>
                  <a:gd name="T6" fmla="*/ 26 w 26"/>
                  <a:gd name="T7" fmla="*/ 4 h 31"/>
                  <a:gd name="T8" fmla="*/ 26 w 26"/>
                  <a:gd name="T9" fmla="*/ 31 h 31"/>
                  <a:gd name="T10" fmla="*/ 0 w 26"/>
                  <a:gd name="T11" fmla="*/ 31 h 31"/>
                  <a:gd name="T12" fmla="*/ 0 w 26"/>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26" h="31">
                    <a:moveTo>
                      <a:pt x="0" y="4"/>
                    </a:moveTo>
                    <a:cubicBezTo>
                      <a:pt x="0" y="2"/>
                      <a:pt x="2" y="0"/>
                      <a:pt x="4" y="0"/>
                    </a:cubicBezTo>
                    <a:cubicBezTo>
                      <a:pt x="22" y="0"/>
                      <a:pt x="22" y="0"/>
                      <a:pt x="22" y="0"/>
                    </a:cubicBezTo>
                    <a:cubicBezTo>
                      <a:pt x="24" y="0"/>
                      <a:pt x="26" y="2"/>
                      <a:pt x="26" y="4"/>
                    </a:cubicBezTo>
                    <a:cubicBezTo>
                      <a:pt x="26" y="31"/>
                      <a:pt x="26" y="31"/>
                      <a:pt x="26" y="31"/>
                    </a:cubicBezTo>
                    <a:cubicBezTo>
                      <a:pt x="0" y="31"/>
                      <a:pt x="0" y="31"/>
                      <a:pt x="0" y="31"/>
                    </a:cubicBezTo>
                    <a:lnTo>
                      <a:pt x="0" y="4"/>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39"/>
              <p:cNvSpPr/>
              <p:nvPr/>
            </p:nvSpPr>
            <p:spPr bwMode="auto">
              <a:xfrm>
                <a:off x="3773" y="2103"/>
                <a:ext cx="62" cy="193"/>
              </a:xfrm>
              <a:custGeom>
                <a:avLst/>
                <a:gdLst>
                  <a:gd name="T0" fmla="*/ 0 w 26"/>
                  <a:gd name="T1" fmla="*/ 4 h 81"/>
                  <a:gd name="T2" fmla="*/ 4 w 26"/>
                  <a:gd name="T3" fmla="*/ 0 h 81"/>
                  <a:gd name="T4" fmla="*/ 22 w 26"/>
                  <a:gd name="T5" fmla="*/ 0 h 81"/>
                  <a:gd name="T6" fmla="*/ 26 w 26"/>
                  <a:gd name="T7" fmla="*/ 4 h 81"/>
                  <a:gd name="T8" fmla="*/ 26 w 26"/>
                  <a:gd name="T9" fmla="*/ 81 h 81"/>
                  <a:gd name="T10" fmla="*/ 0 w 26"/>
                  <a:gd name="T11" fmla="*/ 81 h 81"/>
                  <a:gd name="T12" fmla="*/ 0 w 26"/>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26" h="81">
                    <a:moveTo>
                      <a:pt x="0" y="4"/>
                    </a:moveTo>
                    <a:cubicBezTo>
                      <a:pt x="0" y="2"/>
                      <a:pt x="2" y="0"/>
                      <a:pt x="4" y="0"/>
                    </a:cubicBezTo>
                    <a:cubicBezTo>
                      <a:pt x="22" y="0"/>
                      <a:pt x="22" y="0"/>
                      <a:pt x="22" y="0"/>
                    </a:cubicBezTo>
                    <a:cubicBezTo>
                      <a:pt x="24" y="0"/>
                      <a:pt x="26" y="2"/>
                      <a:pt x="26" y="4"/>
                    </a:cubicBezTo>
                    <a:cubicBezTo>
                      <a:pt x="26" y="81"/>
                      <a:pt x="26" y="81"/>
                      <a:pt x="26" y="81"/>
                    </a:cubicBezTo>
                    <a:cubicBezTo>
                      <a:pt x="0" y="81"/>
                      <a:pt x="0" y="81"/>
                      <a:pt x="0" y="81"/>
                    </a:cubicBezTo>
                    <a:lnTo>
                      <a:pt x="0" y="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40"/>
              <p:cNvSpPr/>
              <p:nvPr/>
            </p:nvSpPr>
            <p:spPr bwMode="auto">
              <a:xfrm>
                <a:off x="3816" y="2027"/>
                <a:ext cx="122" cy="97"/>
              </a:xfrm>
              <a:custGeom>
                <a:avLst/>
                <a:gdLst>
                  <a:gd name="T0" fmla="*/ 3 w 51"/>
                  <a:gd name="T1" fmla="*/ 0 h 41"/>
                  <a:gd name="T2" fmla="*/ 23 w 51"/>
                  <a:gd name="T3" fmla="*/ 2 h 41"/>
                  <a:gd name="T4" fmla="*/ 24 w 51"/>
                  <a:gd name="T5" fmla="*/ 5 h 41"/>
                  <a:gd name="T6" fmla="*/ 21 w 51"/>
                  <a:gd name="T7" fmla="*/ 8 h 41"/>
                  <a:gd name="T8" fmla="*/ 19 w 51"/>
                  <a:gd name="T9" fmla="*/ 10 h 41"/>
                  <a:gd name="T10" fmla="*/ 18 w 51"/>
                  <a:gd name="T11" fmla="*/ 12 h 41"/>
                  <a:gd name="T12" fmla="*/ 49 w 51"/>
                  <a:gd name="T13" fmla="*/ 36 h 41"/>
                  <a:gd name="T14" fmla="*/ 50 w 51"/>
                  <a:gd name="T15" fmla="*/ 40 h 41"/>
                  <a:gd name="T16" fmla="*/ 47 w 51"/>
                  <a:gd name="T17" fmla="*/ 41 h 41"/>
                  <a:gd name="T18" fmla="*/ 46 w 51"/>
                  <a:gd name="T19" fmla="*/ 41 h 41"/>
                  <a:gd name="T20" fmla="*/ 14 w 51"/>
                  <a:gd name="T21" fmla="*/ 16 h 41"/>
                  <a:gd name="T22" fmla="*/ 12 w 51"/>
                  <a:gd name="T23" fmla="*/ 20 h 41"/>
                  <a:gd name="T24" fmla="*/ 9 w 51"/>
                  <a:gd name="T25" fmla="*/ 22 h 41"/>
                  <a:gd name="T26" fmla="*/ 6 w 51"/>
                  <a:gd name="T27" fmla="*/ 22 h 41"/>
                  <a:gd name="T28" fmla="*/ 0 w 51"/>
                  <a:gd name="T29" fmla="*/ 2 h 41"/>
                  <a:gd name="T30" fmla="*/ 3 w 51"/>
                  <a:gd name="T3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41">
                    <a:moveTo>
                      <a:pt x="3" y="0"/>
                    </a:moveTo>
                    <a:cubicBezTo>
                      <a:pt x="23" y="2"/>
                      <a:pt x="23" y="2"/>
                      <a:pt x="23" y="2"/>
                    </a:cubicBezTo>
                    <a:cubicBezTo>
                      <a:pt x="24" y="2"/>
                      <a:pt x="25" y="4"/>
                      <a:pt x="24" y="5"/>
                    </a:cubicBezTo>
                    <a:cubicBezTo>
                      <a:pt x="21" y="8"/>
                      <a:pt x="21" y="8"/>
                      <a:pt x="21" y="8"/>
                    </a:cubicBezTo>
                    <a:cubicBezTo>
                      <a:pt x="19" y="10"/>
                      <a:pt x="19" y="10"/>
                      <a:pt x="19" y="10"/>
                    </a:cubicBezTo>
                    <a:cubicBezTo>
                      <a:pt x="18" y="12"/>
                      <a:pt x="18" y="12"/>
                      <a:pt x="18" y="12"/>
                    </a:cubicBezTo>
                    <a:cubicBezTo>
                      <a:pt x="49" y="36"/>
                      <a:pt x="49" y="36"/>
                      <a:pt x="49" y="36"/>
                    </a:cubicBezTo>
                    <a:cubicBezTo>
                      <a:pt x="51" y="37"/>
                      <a:pt x="51" y="39"/>
                      <a:pt x="50" y="40"/>
                    </a:cubicBezTo>
                    <a:cubicBezTo>
                      <a:pt x="49" y="41"/>
                      <a:pt x="48" y="41"/>
                      <a:pt x="47" y="41"/>
                    </a:cubicBezTo>
                    <a:cubicBezTo>
                      <a:pt x="47" y="41"/>
                      <a:pt x="46" y="41"/>
                      <a:pt x="46" y="41"/>
                    </a:cubicBezTo>
                    <a:cubicBezTo>
                      <a:pt x="14" y="16"/>
                      <a:pt x="14" y="16"/>
                      <a:pt x="14" y="16"/>
                    </a:cubicBezTo>
                    <a:cubicBezTo>
                      <a:pt x="12" y="20"/>
                      <a:pt x="12" y="20"/>
                      <a:pt x="12" y="20"/>
                    </a:cubicBezTo>
                    <a:cubicBezTo>
                      <a:pt x="9" y="22"/>
                      <a:pt x="9" y="22"/>
                      <a:pt x="9" y="22"/>
                    </a:cubicBezTo>
                    <a:cubicBezTo>
                      <a:pt x="8" y="24"/>
                      <a:pt x="7" y="23"/>
                      <a:pt x="6" y="22"/>
                    </a:cubicBezTo>
                    <a:cubicBezTo>
                      <a:pt x="0" y="2"/>
                      <a:pt x="0" y="2"/>
                      <a:pt x="0" y="2"/>
                    </a:cubicBezTo>
                    <a:cubicBezTo>
                      <a:pt x="0" y="1"/>
                      <a:pt x="1" y="0"/>
                      <a:pt x="3" y="0"/>
                    </a:cubicBezTo>
                    <a:close/>
                  </a:path>
                </a:pathLst>
              </a:custGeom>
              <a:solidFill>
                <a:srgbClr val="486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8" name="Group 143"/>
            <p:cNvGrpSpPr>
              <a:grpSpLocks noChangeAspect="1"/>
            </p:cNvGrpSpPr>
            <p:nvPr/>
          </p:nvGrpSpPr>
          <p:grpSpPr bwMode="auto">
            <a:xfrm>
              <a:off x="7083130" y="5062548"/>
              <a:ext cx="636804" cy="691419"/>
              <a:chOff x="4612" y="3036"/>
              <a:chExt cx="583" cy="633"/>
            </a:xfrm>
          </p:grpSpPr>
          <p:sp>
            <p:nvSpPr>
              <p:cNvPr id="251" name="Freeform 145"/>
              <p:cNvSpPr/>
              <p:nvPr/>
            </p:nvSpPr>
            <p:spPr bwMode="auto">
              <a:xfrm>
                <a:off x="4617" y="3176"/>
                <a:ext cx="105" cy="110"/>
              </a:xfrm>
              <a:custGeom>
                <a:avLst/>
                <a:gdLst>
                  <a:gd name="T0" fmla="*/ 105 w 105"/>
                  <a:gd name="T1" fmla="*/ 110 h 110"/>
                  <a:gd name="T2" fmla="*/ 81 w 105"/>
                  <a:gd name="T3" fmla="*/ 0 h 110"/>
                  <a:gd name="T4" fmla="*/ 0 w 105"/>
                  <a:gd name="T5" fmla="*/ 5 h 110"/>
                  <a:gd name="T6" fmla="*/ 48 w 105"/>
                  <a:gd name="T7" fmla="*/ 53 h 110"/>
                  <a:gd name="T8" fmla="*/ 105 w 105"/>
                  <a:gd name="T9" fmla="*/ 110 h 110"/>
                </a:gdLst>
                <a:ahLst/>
                <a:cxnLst>
                  <a:cxn ang="0">
                    <a:pos x="T0" y="T1"/>
                  </a:cxn>
                  <a:cxn ang="0">
                    <a:pos x="T2" y="T3"/>
                  </a:cxn>
                  <a:cxn ang="0">
                    <a:pos x="T4" y="T5"/>
                  </a:cxn>
                  <a:cxn ang="0">
                    <a:pos x="T6" y="T7"/>
                  </a:cxn>
                  <a:cxn ang="0">
                    <a:pos x="T8" y="T9"/>
                  </a:cxn>
                </a:cxnLst>
                <a:rect l="0" t="0" r="r" b="b"/>
                <a:pathLst>
                  <a:path w="105" h="110">
                    <a:moveTo>
                      <a:pt x="105" y="110"/>
                    </a:moveTo>
                    <a:lnTo>
                      <a:pt x="81" y="0"/>
                    </a:lnTo>
                    <a:lnTo>
                      <a:pt x="0" y="5"/>
                    </a:lnTo>
                    <a:lnTo>
                      <a:pt x="48" y="53"/>
                    </a:lnTo>
                    <a:lnTo>
                      <a:pt x="105" y="110"/>
                    </a:lnTo>
                    <a:close/>
                  </a:path>
                </a:pathLst>
              </a:custGeom>
              <a:solidFill>
                <a:srgbClr val="6B49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46"/>
              <p:cNvSpPr/>
              <p:nvPr/>
            </p:nvSpPr>
            <p:spPr bwMode="auto">
              <a:xfrm>
                <a:off x="4617" y="3362"/>
                <a:ext cx="105" cy="109"/>
              </a:xfrm>
              <a:custGeom>
                <a:avLst/>
                <a:gdLst>
                  <a:gd name="T0" fmla="*/ 0 w 105"/>
                  <a:gd name="T1" fmla="*/ 5 h 109"/>
                  <a:gd name="T2" fmla="*/ 48 w 105"/>
                  <a:gd name="T3" fmla="*/ 52 h 109"/>
                  <a:gd name="T4" fmla="*/ 105 w 105"/>
                  <a:gd name="T5" fmla="*/ 109 h 109"/>
                  <a:gd name="T6" fmla="*/ 81 w 105"/>
                  <a:gd name="T7" fmla="*/ 0 h 109"/>
                  <a:gd name="T8" fmla="*/ 0 w 105"/>
                  <a:gd name="T9" fmla="*/ 5 h 109"/>
                </a:gdLst>
                <a:ahLst/>
                <a:cxnLst>
                  <a:cxn ang="0">
                    <a:pos x="T0" y="T1"/>
                  </a:cxn>
                  <a:cxn ang="0">
                    <a:pos x="T2" y="T3"/>
                  </a:cxn>
                  <a:cxn ang="0">
                    <a:pos x="T4" y="T5"/>
                  </a:cxn>
                  <a:cxn ang="0">
                    <a:pos x="T6" y="T7"/>
                  </a:cxn>
                  <a:cxn ang="0">
                    <a:pos x="T8" y="T9"/>
                  </a:cxn>
                </a:cxnLst>
                <a:rect l="0" t="0" r="r" b="b"/>
                <a:pathLst>
                  <a:path w="105" h="109">
                    <a:moveTo>
                      <a:pt x="0" y="5"/>
                    </a:moveTo>
                    <a:lnTo>
                      <a:pt x="48" y="52"/>
                    </a:lnTo>
                    <a:lnTo>
                      <a:pt x="105" y="109"/>
                    </a:lnTo>
                    <a:lnTo>
                      <a:pt x="81" y="0"/>
                    </a:lnTo>
                    <a:lnTo>
                      <a:pt x="0" y="5"/>
                    </a:lnTo>
                    <a:close/>
                  </a:path>
                </a:pathLst>
              </a:custGeom>
              <a:solidFill>
                <a:srgbClr val="6B49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47"/>
              <p:cNvSpPr/>
              <p:nvPr/>
            </p:nvSpPr>
            <p:spPr bwMode="auto">
              <a:xfrm>
                <a:off x="4617" y="3543"/>
                <a:ext cx="105" cy="107"/>
              </a:xfrm>
              <a:custGeom>
                <a:avLst/>
                <a:gdLst>
                  <a:gd name="T0" fmla="*/ 0 w 105"/>
                  <a:gd name="T1" fmla="*/ 2 h 107"/>
                  <a:gd name="T2" fmla="*/ 48 w 105"/>
                  <a:gd name="T3" fmla="*/ 50 h 107"/>
                  <a:gd name="T4" fmla="*/ 105 w 105"/>
                  <a:gd name="T5" fmla="*/ 107 h 107"/>
                  <a:gd name="T6" fmla="*/ 81 w 105"/>
                  <a:gd name="T7" fmla="*/ 0 h 107"/>
                  <a:gd name="T8" fmla="*/ 0 w 105"/>
                  <a:gd name="T9" fmla="*/ 2 h 107"/>
                </a:gdLst>
                <a:ahLst/>
                <a:cxnLst>
                  <a:cxn ang="0">
                    <a:pos x="T0" y="T1"/>
                  </a:cxn>
                  <a:cxn ang="0">
                    <a:pos x="T2" y="T3"/>
                  </a:cxn>
                  <a:cxn ang="0">
                    <a:pos x="T4" y="T5"/>
                  </a:cxn>
                  <a:cxn ang="0">
                    <a:pos x="T6" y="T7"/>
                  </a:cxn>
                  <a:cxn ang="0">
                    <a:pos x="T8" y="T9"/>
                  </a:cxn>
                </a:cxnLst>
                <a:rect l="0" t="0" r="r" b="b"/>
                <a:pathLst>
                  <a:path w="105" h="107">
                    <a:moveTo>
                      <a:pt x="0" y="2"/>
                    </a:moveTo>
                    <a:lnTo>
                      <a:pt x="48" y="50"/>
                    </a:lnTo>
                    <a:lnTo>
                      <a:pt x="105" y="107"/>
                    </a:lnTo>
                    <a:lnTo>
                      <a:pt x="81" y="0"/>
                    </a:lnTo>
                    <a:lnTo>
                      <a:pt x="0" y="2"/>
                    </a:lnTo>
                    <a:close/>
                  </a:path>
                </a:pathLst>
              </a:custGeom>
              <a:solidFill>
                <a:srgbClr val="6B49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49"/>
              <p:cNvSpPr/>
              <p:nvPr/>
            </p:nvSpPr>
            <p:spPr bwMode="auto">
              <a:xfrm>
                <a:off x="4662" y="3036"/>
                <a:ext cx="533" cy="633"/>
              </a:xfrm>
              <a:custGeom>
                <a:avLst/>
                <a:gdLst>
                  <a:gd name="T0" fmla="*/ 198 w 224"/>
                  <a:gd name="T1" fmla="*/ 0 h 266"/>
                  <a:gd name="T2" fmla="*/ 77 w 224"/>
                  <a:gd name="T3" fmla="*/ 0 h 266"/>
                  <a:gd name="T4" fmla="*/ 26 w 224"/>
                  <a:gd name="T5" fmla="*/ 0 h 266"/>
                  <a:gd name="T6" fmla="*/ 0 w 224"/>
                  <a:gd name="T7" fmla="*/ 27 h 266"/>
                  <a:gd name="T8" fmla="*/ 0 w 224"/>
                  <a:gd name="T9" fmla="*/ 239 h 266"/>
                  <a:gd name="T10" fmla="*/ 26 w 224"/>
                  <a:gd name="T11" fmla="*/ 266 h 266"/>
                  <a:gd name="T12" fmla="*/ 77 w 224"/>
                  <a:gd name="T13" fmla="*/ 266 h 266"/>
                  <a:gd name="T14" fmla="*/ 77 w 224"/>
                  <a:gd name="T15" fmla="*/ 266 h 266"/>
                  <a:gd name="T16" fmla="*/ 198 w 224"/>
                  <a:gd name="T17" fmla="*/ 266 h 266"/>
                  <a:gd name="T18" fmla="*/ 224 w 224"/>
                  <a:gd name="T19" fmla="*/ 239 h 266"/>
                  <a:gd name="T20" fmla="*/ 224 w 224"/>
                  <a:gd name="T21" fmla="*/ 27 h 266"/>
                  <a:gd name="T22" fmla="*/ 198 w 224"/>
                  <a:gd name="T2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4" h="266">
                    <a:moveTo>
                      <a:pt x="198" y="0"/>
                    </a:moveTo>
                    <a:cubicBezTo>
                      <a:pt x="77" y="0"/>
                      <a:pt x="77" y="0"/>
                      <a:pt x="77" y="0"/>
                    </a:cubicBezTo>
                    <a:cubicBezTo>
                      <a:pt x="26" y="0"/>
                      <a:pt x="26" y="0"/>
                      <a:pt x="26" y="0"/>
                    </a:cubicBezTo>
                    <a:cubicBezTo>
                      <a:pt x="12" y="0"/>
                      <a:pt x="0" y="12"/>
                      <a:pt x="0" y="27"/>
                    </a:cubicBezTo>
                    <a:cubicBezTo>
                      <a:pt x="0" y="239"/>
                      <a:pt x="0" y="239"/>
                      <a:pt x="0" y="239"/>
                    </a:cubicBezTo>
                    <a:cubicBezTo>
                      <a:pt x="0" y="254"/>
                      <a:pt x="12" y="266"/>
                      <a:pt x="26" y="266"/>
                    </a:cubicBezTo>
                    <a:cubicBezTo>
                      <a:pt x="77" y="266"/>
                      <a:pt x="77" y="266"/>
                      <a:pt x="77" y="266"/>
                    </a:cubicBezTo>
                    <a:cubicBezTo>
                      <a:pt x="77" y="266"/>
                      <a:pt x="77" y="266"/>
                      <a:pt x="77" y="266"/>
                    </a:cubicBezTo>
                    <a:cubicBezTo>
                      <a:pt x="198" y="266"/>
                      <a:pt x="198" y="266"/>
                      <a:pt x="198" y="266"/>
                    </a:cubicBezTo>
                    <a:cubicBezTo>
                      <a:pt x="212" y="266"/>
                      <a:pt x="224" y="254"/>
                      <a:pt x="224" y="239"/>
                    </a:cubicBezTo>
                    <a:cubicBezTo>
                      <a:pt x="224" y="27"/>
                      <a:pt x="224" y="27"/>
                      <a:pt x="224" y="27"/>
                    </a:cubicBezTo>
                    <a:cubicBezTo>
                      <a:pt x="224" y="12"/>
                      <a:pt x="212" y="0"/>
                      <a:pt x="198" y="0"/>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Oval 150"/>
              <p:cNvSpPr>
                <a:spLocks noChangeArrowheads="1"/>
              </p:cNvSpPr>
              <p:nvPr/>
            </p:nvSpPr>
            <p:spPr bwMode="auto">
              <a:xfrm>
                <a:off x="4684" y="3326"/>
                <a:ext cx="57" cy="60"/>
              </a:xfrm>
              <a:prstGeom prst="ellipse">
                <a:avLst/>
              </a:prstGeom>
              <a:solidFill>
                <a:srgbClr val="6F51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Oval 151"/>
              <p:cNvSpPr>
                <a:spLocks noChangeArrowheads="1"/>
              </p:cNvSpPr>
              <p:nvPr/>
            </p:nvSpPr>
            <p:spPr bwMode="auto">
              <a:xfrm>
                <a:off x="4693" y="3338"/>
                <a:ext cx="36" cy="36"/>
              </a:xfrm>
              <a:prstGeom prst="ellipse">
                <a:avLst/>
              </a:prstGeom>
              <a:solidFill>
                <a:srgbClr val="50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52"/>
              <p:cNvSpPr/>
              <p:nvPr/>
            </p:nvSpPr>
            <p:spPr bwMode="auto">
              <a:xfrm>
                <a:off x="4612" y="3340"/>
                <a:ext cx="105" cy="31"/>
              </a:xfrm>
              <a:custGeom>
                <a:avLst/>
                <a:gdLst>
                  <a:gd name="T0" fmla="*/ 44 w 44"/>
                  <a:gd name="T1" fmla="*/ 6 h 13"/>
                  <a:gd name="T2" fmla="*/ 39 w 44"/>
                  <a:gd name="T3" fmla="*/ 13 h 13"/>
                  <a:gd name="T4" fmla="*/ 5 w 44"/>
                  <a:gd name="T5" fmla="*/ 13 h 13"/>
                  <a:gd name="T6" fmla="*/ 0 w 44"/>
                  <a:gd name="T7" fmla="*/ 6 h 13"/>
                  <a:gd name="T8" fmla="*/ 5 w 44"/>
                  <a:gd name="T9" fmla="*/ 0 h 13"/>
                  <a:gd name="T10" fmla="*/ 39 w 44"/>
                  <a:gd name="T11" fmla="*/ 0 h 13"/>
                  <a:gd name="T12" fmla="*/ 44 w 44"/>
                  <a:gd name="T13" fmla="*/ 6 h 13"/>
                </a:gdLst>
                <a:ahLst/>
                <a:cxnLst>
                  <a:cxn ang="0">
                    <a:pos x="T0" y="T1"/>
                  </a:cxn>
                  <a:cxn ang="0">
                    <a:pos x="T2" y="T3"/>
                  </a:cxn>
                  <a:cxn ang="0">
                    <a:pos x="T4" y="T5"/>
                  </a:cxn>
                  <a:cxn ang="0">
                    <a:pos x="T6" y="T7"/>
                  </a:cxn>
                  <a:cxn ang="0">
                    <a:pos x="T8" y="T9"/>
                  </a:cxn>
                  <a:cxn ang="0">
                    <a:pos x="T10" y="T11"/>
                  </a:cxn>
                  <a:cxn ang="0">
                    <a:pos x="T12" y="T13"/>
                  </a:cxn>
                </a:cxnLst>
                <a:rect l="0" t="0" r="r" b="b"/>
                <a:pathLst>
                  <a:path w="44" h="13">
                    <a:moveTo>
                      <a:pt x="44" y="6"/>
                    </a:moveTo>
                    <a:cubicBezTo>
                      <a:pt x="44" y="10"/>
                      <a:pt x="42" y="13"/>
                      <a:pt x="39" y="13"/>
                    </a:cubicBezTo>
                    <a:cubicBezTo>
                      <a:pt x="5" y="13"/>
                      <a:pt x="5" y="13"/>
                      <a:pt x="5" y="13"/>
                    </a:cubicBezTo>
                    <a:cubicBezTo>
                      <a:pt x="2" y="13"/>
                      <a:pt x="0" y="10"/>
                      <a:pt x="0" y="6"/>
                    </a:cubicBezTo>
                    <a:cubicBezTo>
                      <a:pt x="0" y="3"/>
                      <a:pt x="2" y="0"/>
                      <a:pt x="5" y="0"/>
                    </a:cubicBezTo>
                    <a:cubicBezTo>
                      <a:pt x="39" y="0"/>
                      <a:pt x="39" y="0"/>
                      <a:pt x="39" y="0"/>
                    </a:cubicBezTo>
                    <a:cubicBezTo>
                      <a:pt x="42" y="0"/>
                      <a:pt x="44" y="3"/>
                      <a:pt x="44" y="6"/>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53"/>
              <p:cNvSpPr/>
              <p:nvPr/>
            </p:nvSpPr>
            <p:spPr bwMode="auto">
              <a:xfrm>
                <a:off x="4615" y="3345"/>
                <a:ext cx="100" cy="10"/>
              </a:xfrm>
              <a:custGeom>
                <a:avLst/>
                <a:gdLst>
                  <a:gd name="T0" fmla="*/ 0 w 42"/>
                  <a:gd name="T1" fmla="*/ 4 h 4"/>
                  <a:gd name="T2" fmla="*/ 42 w 42"/>
                  <a:gd name="T3" fmla="*/ 4 h 4"/>
                  <a:gd name="T4" fmla="*/ 38 w 42"/>
                  <a:gd name="T5" fmla="*/ 0 h 4"/>
                  <a:gd name="T6" fmla="*/ 4 w 42"/>
                  <a:gd name="T7" fmla="*/ 0 h 4"/>
                  <a:gd name="T8" fmla="*/ 0 w 42"/>
                  <a:gd name="T9" fmla="*/ 4 h 4"/>
                </a:gdLst>
                <a:ahLst/>
                <a:cxnLst>
                  <a:cxn ang="0">
                    <a:pos x="T0" y="T1"/>
                  </a:cxn>
                  <a:cxn ang="0">
                    <a:pos x="T2" y="T3"/>
                  </a:cxn>
                  <a:cxn ang="0">
                    <a:pos x="T4" y="T5"/>
                  </a:cxn>
                  <a:cxn ang="0">
                    <a:pos x="T6" y="T7"/>
                  </a:cxn>
                  <a:cxn ang="0">
                    <a:pos x="T8" y="T9"/>
                  </a:cxn>
                </a:cxnLst>
                <a:rect l="0" t="0" r="r" b="b"/>
                <a:pathLst>
                  <a:path w="42" h="4">
                    <a:moveTo>
                      <a:pt x="0" y="4"/>
                    </a:moveTo>
                    <a:cubicBezTo>
                      <a:pt x="42" y="4"/>
                      <a:pt x="42" y="4"/>
                      <a:pt x="42" y="4"/>
                    </a:cubicBezTo>
                    <a:cubicBezTo>
                      <a:pt x="41" y="2"/>
                      <a:pt x="40" y="0"/>
                      <a:pt x="38" y="0"/>
                    </a:cubicBezTo>
                    <a:cubicBezTo>
                      <a:pt x="4" y="0"/>
                      <a:pt x="4" y="0"/>
                      <a:pt x="4" y="0"/>
                    </a:cubicBezTo>
                    <a:cubicBezTo>
                      <a:pt x="2" y="0"/>
                      <a:pt x="1" y="2"/>
                      <a:pt x="0" y="4"/>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Oval 154"/>
              <p:cNvSpPr>
                <a:spLocks noChangeArrowheads="1"/>
              </p:cNvSpPr>
              <p:nvPr/>
            </p:nvSpPr>
            <p:spPr bwMode="auto">
              <a:xfrm>
                <a:off x="4684" y="3507"/>
                <a:ext cx="57" cy="57"/>
              </a:xfrm>
              <a:prstGeom prst="ellipse">
                <a:avLst/>
              </a:prstGeom>
              <a:solidFill>
                <a:srgbClr val="6F51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Oval 155"/>
              <p:cNvSpPr>
                <a:spLocks noChangeArrowheads="1"/>
              </p:cNvSpPr>
              <p:nvPr/>
            </p:nvSpPr>
            <p:spPr bwMode="auto">
              <a:xfrm>
                <a:off x="4693" y="3519"/>
                <a:ext cx="36" cy="33"/>
              </a:xfrm>
              <a:prstGeom prst="ellipse">
                <a:avLst/>
              </a:prstGeom>
              <a:solidFill>
                <a:srgbClr val="50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56"/>
              <p:cNvSpPr/>
              <p:nvPr/>
            </p:nvSpPr>
            <p:spPr bwMode="auto">
              <a:xfrm>
                <a:off x="4612" y="3521"/>
                <a:ext cx="105" cy="29"/>
              </a:xfrm>
              <a:custGeom>
                <a:avLst/>
                <a:gdLst>
                  <a:gd name="T0" fmla="*/ 44 w 44"/>
                  <a:gd name="T1" fmla="*/ 6 h 12"/>
                  <a:gd name="T2" fmla="*/ 39 w 44"/>
                  <a:gd name="T3" fmla="*/ 12 h 12"/>
                  <a:gd name="T4" fmla="*/ 5 w 44"/>
                  <a:gd name="T5" fmla="*/ 12 h 12"/>
                  <a:gd name="T6" fmla="*/ 0 w 44"/>
                  <a:gd name="T7" fmla="*/ 6 h 12"/>
                  <a:gd name="T8" fmla="*/ 5 w 44"/>
                  <a:gd name="T9" fmla="*/ 0 h 12"/>
                  <a:gd name="T10" fmla="*/ 39 w 44"/>
                  <a:gd name="T11" fmla="*/ 0 h 12"/>
                  <a:gd name="T12" fmla="*/ 44 w 4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44" h="12">
                    <a:moveTo>
                      <a:pt x="44" y="6"/>
                    </a:moveTo>
                    <a:cubicBezTo>
                      <a:pt x="44" y="9"/>
                      <a:pt x="42" y="12"/>
                      <a:pt x="39" y="12"/>
                    </a:cubicBezTo>
                    <a:cubicBezTo>
                      <a:pt x="5" y="12"/>
                      <a:pt x="5" y="12"/>
                      <a:pt x="5" y="12"/>
                    </a:cubicBezTo>
                    <a:cubicBezTo>
                      <a:pt x="2" y="12"/>
                      <a:pt x="0" y="9"/>
                      <a:pt x="0" y="6"/>
                    </a:cubicBezTo>
                    <a:cubicBezTo>
                      <a:pt x="0" y="3"/>
                      <a:pt x="2" y="0"/>
                      <a:pt x="5" y="0"/>
                    </a:cubicBezTo>
                    <a:cubicBezTo>
                      <a:pt x="39" y="0"/>
                      <a:pt x="39" y="0"/>
                      <a:pt x="39" y="0"/>
                    </a:cubicBezTo>
                    <a:cubicBezTo>
                      <a:pt x="42" y="0"/>
                      <a:pt x="44" y="3"/>
                      <a:pt x="44" y="6"/>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57"/>
              <p:cNvSpPr/>
              <p:nvPr/>
            </p:nvSpPr>
            <p:spPr bwMode="auto">
              <a:xfrm>
                <a:off x="4615" y="3526"/>
                <a:ext cx="100" cy="10"/>
              </a:xfrm>
              <a:custGeom>
                <a:avLst/>
                <a:gdLst>
                  <a:gd name="T0" fmla="*/ 0 w 42"/>
                  <a:gd name="T1" fmla="*/ 4 h 4"/>
                  <a:gd name="T2" fmla="*/ 42 w 42"/>
                  <a:gd name="T3" fmla="*/ 4 h 4"/>
                  <a:gd name="T4" fmla="*/ 38 w 42"/>
                  <a:gd name="T5" fmla="*/ 0 h 4"/>
                  <a:gd name="T6" fmla="*/ 4 w 42"/>
                  <a:gd name="T7" fmla="*/ 0 h 4"/>
                  <a:gd name="T8" fmla="*/ 0 w 42"/>
                  <a:gd name="T9" fmla="*/ 4 h 4"/>
                </a:gdLst>
                <a:ahLst/>
                <a:cxnLst>
                  <a:cxn ang="0">
                    <a:pos x="T0" y="T1"/>
                  </a:cxn>
                  <a:cxn ang="0">
                    <a:pos x="T2" y="T3"/>
                  </a:cxn>
                  <a:cxn ang="0">
                    <a:pos x="T4" y="T5"/>
                  </a:cxn>
                  <a:cxn ang="0">
                    <a:pos x="T6" y="T7"/>
                  </a:cxn>
                  <a:cxn ang="0">
                    <a:pos x="T8" y="T9"/>
                  </a:cxn>
                </a:cxnLst>
                <a:rect l="0" t="0" r="r" b="b"/>
                <a:pathLst>
                  <a:path w="42" h="4">
                    <a:moveTo>
                      <a:pt x="0" y="4"/>
                    </a:moveTo>
                    <a:cubicBezTo>
                      <a:pt x="42" y="4"/>
                      <a:pt x="42" y="4"/>
                      <a:pt x="42" y="4"/>
                    </a:cubicBezTo>
                    <a:cubicBezTo>
                      <a:pt x="41" y="1"/>
                      <a:pt x="40" y="0"/>
                      <a:pt x="38" y="0"/>
                    </a:cubicBezTo>
                    <a:cubicBezTo>
                      <a:pt x="4" y="0"/>
                      <a:pt x="4" y="0"/>
                      <a:pt x="4" y="0"/>
                    </a:cubicBezTo>
                    <a:cubicBezTo>
                      <a:pt x="2" y="0"/>
                      <a:pt x="1" y="1"/>
                      <a:pt x="0" y="4"/>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Oval 158"/>
              <p:cNvSpPr>
                <a:spLocks noChangeArrowheads="1"/>
              </p:cNvSpPr>
              <p:nvPr/>
            </p:nvSpPr>
            <p:spPr bwMode="auto">
              <a:xfrm>
                <a:off x="4684" y="3141"/>
                <a:ext cx="57" cy="57"/>
              </a:xfrm>
              <a:prstGeom prst="ellipse">
                <a:avLst/>
              </a:prstGeom>
              <a:solidFill>
                <a:srgbClr val="6F51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Oval 159"/>
              <p:cNvSpPr>
                <a:spLocks noChangeArrowheads="1"/>
              </p:cNvSpPr>
              <p:nvPr/>
            </p:nvSpPr>
            <p:spPr bwMode="auto">
              <a:xfrm>
                <a:off x="4693" y="3152"/>
                <a:ext cx="36" cy="36"/>
              </a:xfrm>
              <a:prstGeom prst="ellipse">
                <a:avLst/>
              </a:prstGeom>
              <a:solidFill>
                <a:srgbClr val="50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60"/>
              <p:cNvSpPr/>
              <p:nvPr/>
            </p:nvSpPr>
            <p:spPr bwMode="auto">
              <a:xfrm>
                <a:off x="4612" y="3155"/>
                <a:ext cx="105" cy="28"/>
              </a:xfrm>
              <a:custGeom>
                <a:avLst/>
                <a:gdLst>
                  <a:gd name="T0" fmla="*/ 44 w 44"/>
                  <a:gd name="T1" fmla="*/ 6 h 12"/>
                  <a:gd name="T2" fmla="*/ 39 w 44"/>
                  <a:gd name="T3" fmla="*/ 12 h 12"/>
                  <a:gd name="T4" fmla="*/ 5 w 44"/>
                  <a:gd name="T5" fmla="*/ 12 h 12"/>
                  <a:gd name="T6" fmla="*/ 0 w 44"/>
                  <a:gd name="T7" fmla="*/ 6 h 12"/>
                  <a:gd name="T8" fmla="*/ 5 w 44"/>
                  <a:gd name="T9" fmla="*/ 0 h 12"/>
                  <a:gd name="T10" fmla="*/ 39 w 44"/>
                  <a:gd name="T11" fmla="*/ 0 h 12"/>
                  <a:gd name="T12" fmla="*/ 44 w 4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44" h="12">
                    <a:moveTo>
                      <a:pt x="44" y="6"/>
                    </a:moveTo>
                    <a:cubicBezTo>
                      <a:pt x="44" y="10"/>
                      <a:pt x="42" y="12"/>
                      <a:pt x="39" y="12"/>
                    </a:cubicBezTo>
                    <a:cubicBezTo>
                      <a:pt x="5" y="12"/>
                      <a:pt x="5" y="12"/>
                      <a:pt x="5" y="12"/>
                    </a:cubicBezTo>
                    <a:cubicBezTo>
                      <a:pt x="2" y="12"/>
                      <a:pt x="0" y="10"/>
                      <a:pt x="0" y="6"/>
                    </a:cubicBezTo>
                    <a:cubicBezTo>
                      <a:pt x="0" y="3"/>
                      <a:pt x="2" y="0"/>
                      <a:pt x="5" y="0"/>
                    </a:cubicBezTo>
                    <a:cubicBezTo>
                      <a:pt x="39" y="0"/>
                      <a:pt x="39" y="0"/>
                      <a:pt x="39" y="0"/>
                    </a:cubicBezTo>
                    <a:cubicBezTo>
                      <a:pt x="42" y="0"/>
                      <a:pt x="44" y="3"/>
                      <a:pt x="44" y="6"/>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61"/>
              <p:cNvSpPr/>
              <p:nvPr/>
            </p:nvSpPr>
            <p:spPr bwMode="auto">
              <a:xfrm>
                <a:off x="4615" y="3160"/>
                <a:ext cx="100" cy="9"/>
              </a:xfrm>
              <a:custGeom>
                <a:avLst/>
                <a:gdLst>
                  <a:gd name="T0" fmla="*/ 0 w 42"/>
                  <a:gd name="T1" fmla="*/ 4 h 4"/>
                  <a:gd name="T2" fmla="*/ 42 w 42"/>
                  <a:gd name="T3" fmla="*/ 4 h 4"/>
                  <a:gd name="T4" fmla="*/ 38 w 42"/>
                  <a:gd name="T5" fmla="*/ 0 h 4"/>
                  <a:gd name="T6" fmla="*/ 4 w 42"/>
                  <a:gd name="T7" fmla="*/ 0 h 4"/>
                  <a:gd name="T8" fmla="*/ 0 w 42"/>
                  <a:gd name="T9" fmla="*/ 4 h 4"/>
                </a:gdLst>
                <a:ahLst/>
                <a:cxnLst>
                  <a:cxn ang="0">
                    <a:pos x="T0" y="T1"/>
                  </a:cxn>
                  <a:cxn ang="0">
                    <a:pos x="T2" y="T3"/>
                  </a:cxn>
                  <a:cxn ang="0">
                    <a:pos x="T4" y="T5"/>
                  </a:cxn>
                  <a:cxn ang="0">
                    <a:pos x="T6" y="T7"/>
                  </a:cxn>
                  <a:cxn ang="0">
                    <a:pos x="T8" y="T9"/>
                  </a:cxn>
                </a:cxnLst>
                <a:rect l="0" t="0" r="r" b="b"/>
                <a:pathLst>
                  <a:path w="42" h="4">
                    <a:moveTo>
                      <a:pt x="0" y="4"/>
                    </a:moveTo>
                    <a:cubicBezTo>
                      <a:pt x="42" y="4"/>
                      <a:pt x="42" y="4"/>
                      <a:pt x="42" y="4"/>
                    </a:cubicBezTo>
                    <a:cubicBezTo>
                      <a:pt x="41" y="1"/>
                      <a:pt x="40" y="0"/>
                      <a:pt x="38" y="0"/>
                    </a:cubicBezTo>
                    <a:cubicBezTo>
                      <a:pt x="4" y="0"/>
                      <a:pt x="4" y="0"/>
                      <a:pt x="4" y="0"/>
                    </a:cubicBezTo>
                    <a:cubicBezTo>
                      <a:pt x="2" y="0"/>
                      <a:pt x="1" y="1"/>
                      <a:pt x="0" y="4"/>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62"/>
              <p:cNvSpPr/>
              <p:nvPr/>
            </p:nvSpPr>
            <p:spPr bwMode="auto">
              <a:xfrm>
                <a:off x="4808" y="3212"/>
                <a:ext cx="242" cy="238"/>
              </a:xfrm>
              <a:custGeom>
                <a:avLst/>
                <a:gdLst>
                  <a:gd name="T0" fmla="*/ 102 w 102"/>
                  <a:gd name="T1" fmla="*/ 100 h 100"/>
                  <a:gd name="T2" fmla="*/ 96 w 102"/>
                  <a:gd name="T3" fmla="*/ 84 h 100"/>
                  <a:gd name="T4" fmla="*/ 96 w 102"/>
                  <a:gd name="T5" fmla="*/ 84 h 100"/>
                  <a:gd name="T6" fmla="*/ 74 w 102"/>
                  <a:gd name="T7" fmla="*/ 72 h 100"/>
                  <a:gd name="T8" fmla="*/ 72 w 102"/>
                  <a:gd name="T9" fmla="*/ 71 h 100"/>
                  <a:gd name="T10" fmla="*/ 66 w 102"/>
                  <a:gd name="T11" fmla="*/ 65 h 100"/>
                  <a:gd name="T12" fmla="*/ 64 w 102"/>
                  <a:gd name="T13" fmla="*/ 60 h 100"/>
                  <a:gd name="T14" fmla="*/ 71 w 102"/>
                  <a:gd name="T15" fmla="*/ 49 h 100"/>
                  <a:gd name="T16" fmla="*/ 72 w 102"/>
                  <a:gd name="T17" fmla="*/ 49 h 100"/>
                  <a:gd name="T18" fmla="*/ 74 w 102"/>
                  <a:gd name="T19" fmla="*/ 47 h 100"/>
                  <a:gd name="T20" fmla="*/ 75 w 102"/>
                  <a:gd name="T21" fmla="*/ 43 h 100"/>
                  <a:gd name="T22" fmla="*/ 76 w 102"/>
                  <a:gd name="T23" fmla="*/ 38 h 100"/>
                  <a:gd name="T24" fmla="*/ 74 w 102"/>
                  <a:gd name="T25" fmla="*/ 35 h 100"/>
                  <a:gd name="T26" fmla="*/ 73 w 102"/>
                  <a:gd name="T27" fmla="*/ 35 h 100"/>
                  <a:gd name="T28" fmla="*/ 74 w 102"/>
                  <a:gd name="T29" fmla="*/ 29 h 100"/>
                  <a:gd name="T30" fmla="*/ 75 w 102"/>
                  <a:gd name="T31" fmla="*/ 24 h 100"/>
                  <a:gd name="T32" fmla="*/ 53 w 102"/>
                  <a:gd name="T33" fmla="*/ 0 h 100"/>
                  <a:gd name="T34" fmla="*/ 51 w 102"/>
                  <a:gd name="T35" fmla="*/ 0 h 100"/>
                  <a:gd name="T36" fmla="*/ 49 w 102"/>
                  <a:gd name="T37" fmla="*/ 0 h 100"/>
                  <a:gd name="T38" fmla="*/ 27 w 102"/>
                  <a:gd name="T39" fmla="*/ 24 h 100"/>
                  <a:gd name="T40" fmla="*/ 28 w 102"/>
                  <a:gd name="T41" fmla="*/ 29 h 100"/>
                  <a:gd name="T42" fmla="*/ 29 w 102"/>
                  <a:gd name="T43" fmla="*/ 35 h 100"/>
                  <a:gd name="T44" fmla="*/ 28 w 102"/>
                  <a:gd name="T45" fmla="*/ 35 h 100"/>
                  <a:gd name="T46" fmla="*/ 26 w 102"/>
                  <a:gd name="T47" fmla="*/ 38 h 100"/>
                  <a:gd name="T48" fmla="*/ 27 w 102"/>
                  <a:gd name="T49" fmla="*/ 43 h 100"/>
                  <a:gd name="T50" fmla="*/ 28 w 102"/>
                  <a:gd name="T51" fmla="*/ 47 h 100"/>
                  <a:gd name="T52" fmla="*/ 30 w 102"/>
                  <a:gd name="T53" fmla="*/ 49 h 100"/>
                  <a:gd name="T54" fmla="*/ 31 w 102"/>
                  <a:gd name="T55" fmla="*/ 49 h 100"/>
                  <a:gd name="T56" fmla="*/ 38 w 102"/>
                  <a:gd name="T57" fmla="*/ 60 h 100"/>
                  <a:gd name="T58" fmla="*/ 36 w 102"/>
                  <a:gd name="T59" fmla="*/ 65 h 100"/>
                  <a:gd name="T60" fmla="*/ 30 w 102"/>
                  <a:gd name="T61" fmla="*/ 71 h 100"/>
                  <a:gd name="T62" fmla="*/ 28 w 102"/>
                  <a:gd name="T63" fmla="*/ 72 h 100"/>
                  <a:gd name="T64" fmla="*/ 6 w 102"/>
                  <a:gd name="T65" fmla="*/ 84 h 100"/>
                  <a:gd name="T66" fmla="*/ 6 w 102"/>
                  <a:gd name="T67" fmla="*/ 84 h 100"/>
                  <a:gd name="T68" fmla="*/ 6 w 102"/>
                  <a:gd name="T69" fmla="*/ 84 h 100"/>
                  <a:gd name="T70" fmla="*/ 0 w 102"/>
                  <a:gd name="T71" fmla="*/ 100 h 100"/>
                  <a:gd name="T72" fmla="*/ 102 w 102"/>
                  <a:gd name="T73"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100">
                    <a:moveTo>
                      <a:pt x="102" y="100"/>
                    </a:moveTo>
                    <a:cubicBezTo>
                      <a:pt x="101" y="93"/>
                      <a:pt x="99" y="88"/>
                      <a:pt x="96" y="84"/>
                    </a:cubicBezTo>
                    <a:cubicBezTo>
                      <a:pt x="96" y="84"/>
                      <a:pt x="96" y="84"/>
                      <a:pt x="96" y="84"/>
                    </a:cubicBezTo>
                    <a:cubicBezTo>
                      <a:pt x="90" y="77"/>
                      <a:pt x="81" y="75"/>
                      <a:pt x="74" y="72"/>
                    </a:cubicBezTo>
                    <a:cubicBezTo>
                      <a:pt x="73" y="71"/>
                      <a:pt x="73" y="71"/>
                      <a:pt x="72" y="71"/>
                    </a:cubicBezTo>
                    <a:cubicBezTo>
                      <a:pt x="68" y="69"/>
                      <a:pt x="66" y="65"/>
                      <a:pt x="66" y="65"/>
                    </a:cubicBezTo>
                    <a:cubicBezTo>
                      <a:pt x="65" y="63"/>
                      <a:pt x="64" y="60"/>
                      <a:pt x="64" y="60"/>
                    </a:cubicBezTo>
                    <a:cubicBezTo>
                      <a:pt x="67" y="57"/>
                      <a:pt x="69" y="53"/>
                      <a:pt x="71" y="49"/>
                    </a:cubicBezTo>
                    <a:cubicBezTo>
                      <a:pt x="71" y="49"/>
                      <a:pt x="72" y="49"/>
                      <a:pt x="72" y="49"/>
                    </a:cubicBezTo>
                    <a:cubicBezTo>
                      <a:pt x="74" y="50"/>
                      <a:pt x="74" y="48"/>
                      <a:pt x="74" y="47"/>
                    </a:cubicBezTo>
                    <a:cubicBezTo>
                      <a:pt x="74" y="45"/>
                      <a:pt x="75" y="44"/>
                      <a:pt x="75" y="43"/>
                    </a:cubicBezTo>
                    <a:cubicBezTo>
                      <a:pt x="77" y="41"/>
                      <a:pt x="77" y="39"/>
                      <a:pt x="76" y="38"/>
                    </a:cubicBezTo>
                    <a:cubicBezTo>
                      <a:pt x="76" y="35"/>
                      <a:pt x="75" y="34"/>
                      <a:pt x="74" y="35"/>
                    </a:cubicBezTo>
                    <a:cubicBezTo>
                      <a:pt x="73" y="35"/>
                      <a:pt x="73" y="35"/>
                      <a:pt x="73" y="35"/>
                    </a:cubicBezTo>
                    <a:cubicBezTo>
                      <a:pt x="74" y="32"/>
                      <a:pt x="74" y="31"/>
                      <a:pt x="74" y="29"/>
                    </a:cubicBezTo>
                    <a:cubicBezTo>
                      <a:pt x="75" y="27"/>
                      <a:pt x="75" y="26"/>
                      <a:pt x="75" y="24"/>
                    </a:cubicBezTo>
                    <a:cubicBezTo>
                      <a:pt x="75" y="12"/>
                      <a:pt x="65" y="2"/>
                      <a:pt x="53" y="0"/>
                    </a:cubicBezTo>
                    <a:cubicBezTo>
                      <a:pt x="53" y="0"/>
                      <a:pt x="51" y="0"/>
                      <a:pt x="51" y="0"/>
                    </a:cubicBezTo>
                    <a:cubicBezTo>
                      <a:pt x="51" y="0"/>
                      <a:pt x="49" y="0"/>
                      <a:pt x="49" y="0"/>
                    </a:cubicBezTo>
                    <a:cubicBezTo>
                      <a:pt x="37" y="2"/>
                      <a:pt x="27" y="12"/>
                      <a:pt x="27" y="24"/>
                    </a:cubicBezTo>
                    <a:cubicBezTo>
                      <a:pt x="27" y="26"/>
                      <a:pt x="27" y="27"/>
                      <a:pt x="28" y="29"/>
                    </a:cubicBezTo>
                    <a:cubicBezTo>
                      <a:pt x="28" y="31"/>
                      <a:pt x="28" y="32"/>
                      <a:pt x="29" y="35"/>
                    </a:cubicBezTo>
                    <a:cubicBezTo>
                      <a:pt x="29" y="35"/>
                      <a:pt x="29" y="35"/>
                      <a:pt x="28" y="35"/>
                    </a:cubicBezTo>
                    <a:cubicBezTo>
                      <a:pt x="27" y="34"/>
                      <a:pt x="26" y="35"/>
                      <a:pt x="26" y="38"/>
                    </a:cubicBezTo>
                    <a:cubicBezTo>
                      <a:pt x="25" y="39"/>
                      <a:pt x="25" y="41"/>
                      <a:pt x="27" y="43"/>
                    </a:cubicBezTo>
                    <a:cubicBezTo>
                      <a:pt x="27" y="44"/>
                      <a:pt x="28" y="45"/>
                      <a:pt x="28" y="47"/>
                    </a:cubicBezTo>
                    <a:cubicBezTo>
                      <a:pt x="28" y="48"/>
                      <a:pt x="28" y="50"/>
                      <a:pt x="30" y="49"/>
                    </a:cubicBezTo>
                    <a:cubicBezTo>
                      <a:pt x="30" y="49"/>
                      <a:pt x="31" y="49"/>
                      <a:pt x="31" y="49"/>
                    </a:cubicBezTo>
                    <a:cubicBezTo>
                      <a:pt x="33" y="53"/>
                      <a:pt x="35" y="57"/>
                      <a:pt x="38" y="60"/>
                    </a:cubicBezTo>
                    <a:cubicBezTo>
                      <a:pt x="38" y="60"/>
                      <a:pt x="37" y="63"/>
                      <a:pt x="36" y="65"/>
                    </a:cubicBezTo>
                    <a:cubicBezTo>
                      <a:pt x="36" y="65"/>
                      <a:pt x="34" y="69"/>
                      <a:pt x="30" y="71"/>
                    </a:cubicBezTo>
                    <a:cubicBezTo>
                      <a:pt x="29" y="71"/>
                      <a:pt x="29" y="71"/>
                      <a:pt x="28" y="72"/>
                    </a:cubicBezTo>
                    <a:cubicBezTo>
                      <a:pt x="21" y="75"/>
                      <a:pt x="12" y="77"/>
                      <a:pt x="6" y="84"/>
                    </a:cubicBezTo>
                    <a:cubicBezTo>
                      <a:pt x="6" y="84"/>
                      <a:pt x="6" y="84"/>
                      <a:pt x="6" y="84"/>
                    </a:cubicBezTo>
                    <a:cubicBezTo>
                      <a:pt x="6" y="84"/>
                      <a:pt x="6" y="84"/>
                      <a:pt x="6" y="84"/>
                    </a:cubicBezTo>
                    <a:cubicBezTo>
                      <a:pt x="3" y="88"/>
                      <a:pt x="1" y="93"/>
                      <a:pt x="0" y="100"/>
                    </a:cubicBezTo>
                    <a:lnTo>
                      <a:pt x="102" y="100"/>
                    </a:lnTo>
                    <a:close/>
                  </a:path>
                </a:pathLst>
              </a:custGeom>
              <a:solidFill>
                <a:srgbClr val="554F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0" name="Group 165"/>
            <p:cNvGrpSpPr>
              <a:grpSpLocks noChangeAspect="1"/>
            </p:cNvGrpSpPr>
            <p:nvPr/>
          </p:nvGrpSpPr>
          <p:grpSpPr bwMode="auto">
            <a:xfrm>
              <a:off x="9305819" y="5077858"/>
              <a:ext cx="664994" cy="655356"/>
              <a:chOff x="5615" y="3531"/>
              <a:chExt cx="276" cy="272"/>
            </a:xfrm>
          </p:grpSpPr>
          <p:sp>
            <p:nvSpPr>
              <p:cNvPr id="274" name="Freeform 168"/>
              <p:cNvSpPr/>
              <p:nvPr/>
            </p:nvSpPr>
            <p:spPr bwMode="auto">
              <a:xfrm>
                <a:off x="5615" y="3538"/>
                <a:ext cx="168" cy="174"/>
              </a:xfrm>
              <a:custGeom>
                <a:avLst/>
                <a:gdLst>
                  <a:gd name="T0" fmla="*/ 8 w 70"/>
                  <a:gd name="T1" fmla="*/ 47 h 72"/>
                  <a:gd name="T2" fmla="*/ 8 w 70"/>
                  <a:gd name="T3" fmla="*/ 47 h 72"/>
                  <a:gd name="T4" fmla="*/ 4 w 70"/>
                  <a:gd name="T5" fmla="*/ 33 h 72"/>
                  <a:gd name="T6" fmla="*/ 37 w 70"/>
                  <a:gd name="T7" fmla="*/ 0 h 72"/>
                  <a:gd name="T8" fmla="*/ 70 w 70"/>
                  <a:gd name="T9" fmla="*/ 33 h 72"/>
                  <a:gd name="T10" fmla="*/ 51 w 70"/>
                  <a:gd name="T11" fmla="*/ 63 h 72"/>
                  <a:gd name="T12" fmla="*/ 51 w 70"/>
                  <a:gd name="T13" fmla="*/ 63 h 72"/>
                  <a:gd name="T14" fmla="*/ 0 w 70"/>
                  <a:gd name="T15" fmla="*/ 64 h 72"/>
                  <a:gd name="T16" fmla="*/ 8 w 70"/>
                  <a:gd name="T17" fmla="*/ 4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2">
                    <a:moveTo>
                      <a:pt x="8" y="47"/>
                    </a:moveTo>
                    <a:cubicBezTo>
                      <a:pt x="8" y="47"/>
                      <a:pt x="8" y="47"/>
                      <a:pt x="8" y="47"/>
                    </a:cubicBezTo>
                    <a:cubicBezTo>
                      <a:pt x="6" y="43"/>
                      <a:pt x="4" y="38"/>
                      <a:pt x="4" y="33"/>
                    </a:cubicBezTo>
                    <a:cubicBezTo>
                      <a:pt x="4" y="15"/>
                      <a:pt x="19" y="0"/>
                      <a:pt x="37" y="0"/>
                    </a:cubicBezTo>
                    <a:cubicBezTo>
                      <a:pt x="55" y="0"/>
                      <a:pt x="70" y="15"/>
                      <a:pt x="70" y="33"/>
                    </a:cubicBezTo>
                    <a:cubicBezTo>
                      <a:pt x="70" y="46"/>
                      <a:pt x="62" y="57"/>
                      <a:pt x="51" y="63"/>
                    </a:cubicBezTo>
                    <a:cubicBezTo>
                      <a:pt x="51" y="63"/>
                      <a:pt x="51" y="63"/>
                      <a:pt x="51" y="63"/>
                    </a:cubicBezTo>
                    <a:cubicBezTo>
                      <a:pt x="51" y="63"/>
                      <a:pt x="33" y="72"/>
                      <a:pt x="0" y="64"/>
                    </a:cubicBezTo>
                    <a:cubicBezTo>
                      <a:pt x="0" y="64"/>
                      <a:pt x="13" y="62"/>
                      <a:pt x="8" y="47"/>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69"/>
              <p:cNvSpPr/>
              <p:nvPr/>
            </p:nvSpPr>
            <p:spPr bwMode="auto">
              <a:xfrm>
                <a:off x="5619" y="3531"/>
                <a:ext cx="169" cy="173"/>
              </a:xfrm>
              <a:custGeom>
                <a:avLst/>
                <a:gdLst>
                  <a:gd name="T0" fmla="*/ 8 w 70"/>
                  <a:gd name="T1" fmla="*/ 48 h 72"/>
                  <a:gd name="T2" fmla="*/ 8 w 70"/>
                  <a:gd name="T3" fmla="*/ 48 h 72"/>
                  <a:gd name="T4" fmla="*/ 4 w 70"/>
                  <a:gd name="T5" fmla="*/ 33 h 72"/>
                  <a:gd name="T6" fmla="*/ 37 w 70"/>
                  <a:gd name="T7" fmla="*/ 0 h 72"/>
                  <a:gd name="T8" fmla="*/ 70 w 70"/>
                  <a:gd name="T9" fmla="*/ 33 h 72"/>
                  <a:gd name="T10" fmla="*/ 51 w 70"/>
                  <a:gd name="T11" fmla="*/ 63 h 72"/>
                  <a:gd name="T12" fmla="*/ 51 w 70"/>
                  <a:gd name="T13" fmla="*/ 63 h 72"/>
                  <a:gd name="T14" fmla="*/ 0 w 70"/>
                  <a:gd name="T15" fmla="*/ 64 h 72"/>
                  <a:gd name="T16" fmla="*/ 8 w 70"/>
                  <a:gd name="T1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2">
                    <a:moveTo>
                      <a:pt x="8" y="48"/>
                    </a:moveTo>
                    <a:cubicBezTo>
                      <a:pt x="8" y="48"/>
                      <a:pt x="8" y="48"/>
                      <a:pt x="8" y="48"/>
                    </a:cubicBezTo>
                    <a:cubicBezTo>
                      <a:pt x="6" y="43"/>
                      <a:pt x="4" y="38"/>
                      <a:pt x="4" y="33"/>
                    </a:cubicBezTo>
                    <a:cubicBezTo>
                      <a:pt x="4" y="15"/>
                      <a:pt x="19" y="0"/>
                      <a:pt x="37" y="0"/>
                    </a:cubicBezTo>
                    <a:cubicBezTo>
                      <a:pt x="55" y="0"/>
                      <a:pt x="70" y="15"/>
                      <a:pt x="70" y="33"/>
                    </a:cubicBezTo>
                    <a:cubicBezTo>
                      <a:pt x="70" y="46"/>
                      <a:pt x="62" y="58"/>
                      <a:pt x="51" y="63"/>
                    </a:cubicBezTo>
                    <a:cubicBezTo>
                      <a:pt x="51" y="63"/>
                      <a:pt x="51" y="63"/>
                      <a:pt x="51" y="63"/>
                    </a:cubicBezTo>
                    <a:cubicBezTo>
                      <a:pt x="51" y="63"/>
                      <a:pt x="33" y="72"/>
                      <a:pt x="0" y="64"/>
                    </a:cubicBezTo>
                    <a:cubicBezTo>
                      <a:pt x="0" y="64"/>
                      <a:pt x="13" y="62"/>
                      <a:pt x="8" y="48"/>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70"/>
              <p:cNvSpPr/>
              <p:nvPr/>
            </p:nvSpPr>
            <p:spPr bwMode="auto">
              <a:xfrm>
                <a:off x="5723" y="3572"/>
                <a:ext cx="168" cy="173"/>
              </a:xfrm>
              <a:custGeom>
                <a:avLst/>
                <a:gdLst>
                  <a:gd name="T0" fmla="*/ 62 w 70"/>
                  <a:gd name="T1" fmla="*/ 47 h 72"/>
                  <a:gd name="T2" fmla="*/ 62 w 70"/>
                  <a:gd name="T3" fmla="*/ 47 h 72"/>
                  <a:gd name="T4" fmla="*/ 66 w 70"/>
                  <a:gd name="T5" fmla="*/ 32 h 72"/>
                  <a:gd name="T6" fmla="*/ 33 w 70"/>
                  <a:gd name="T7" fmla="*/ 0 h 72"/>
                  <a:gd name="T8" fmla="*/ 0 w 70"/>
                  <a:gd name="T9" fmla="*/ 32 h 72"/>
                  <a:gd name="T10" fmla="*/ 19 w 70"/>
                  <a:gd name="T11" fmla="*/ 62 h 72"/>
                  <a:gd name="T12" fmla="*/ 19 w 70"/>
                  <a:gd name="T13" fmla="*/ 62 h 72"/>
                  <a:gd name="T14" fmla="*/ 70 w 70"/>
                  <a:gd name="T15" fmla="*/ 64 h 72"/>
                  <a:gd name="T16" fmla="*/ 62 w 70"/>
                  <a:gd name="T17" fmla="*/ 4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2">
                    <a:moveTo>
                      <a:pt x="62" y="47"/>
                    </a:moveTo>
                    <a:cubicBezTo>
                      <a:pt x="62" y="47"/>
                      <a:pt x="62" y="47"/>
                      <a:pt x="62" y="47"/>
                    </a:cubicBezTo>
                    <a:cubicBezTo>
                      <a:pt x="64" y="42"/>
                      <a:pt x="66" y="38"/>
                      <a:pt x="66" y="32"/>
                    </a:cubicBezTo>
                    <a:cubicBezTo>
                      <a:pt x="66" y="14"/>
                      <a:pt x="51" y="0"/>
                      <a:pt x="33" y="0"/>
                    </a:cubicBezTo>
                    <a:cubicBezTo>
                      <a:pt x="15" y="0"/>
                      <a:pt x="0" y="14"/>
                      <a:pt x="0" y="32"/>
                    </a:cubicBezTo>
                    <a:cubicBezTo>
                      <a:pt x="0" y="46"/>
                      <a:pt x="8" y="57"/>
                      <a:pt x="19" y="62"/>
                    </a:cubicBezTo>
                    <a:cubicBezTo>
                      <a:pt x="19" y="62"/>
                      <a:pt x="19" y="62"/>
                      <a:pt x="19" y="62"/>
                    </a:cubicBezTo>
                    <a:cubicBezTo>
                      <a:pt x="19" y="62"/>
                      <a:pt x="37" y="72"/>
                      <a:pt x="70" y="64"/>
                    </a:cubicBezTo>
                    <a:cubicBezTo>
                      <a:pt x="70" y="64"/>
                      <a:pt x="57" y="61"/>
                      <a:pt x="62" y="47"/>
                    </a:cubicBez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171"/>
              <p:cNvSpPr/>
              <p:nvPr/>
            </p:nvSpPr>
            <p:spPr bwMode="auto">
              <a:xfrm>
                <a:off x="5716" y="3574"/>
                <a:ext cx="168" cy="174"/>
              </a:xfrm>
              <a:custGeom>
                <a:avLst/>
                <a:gdLst>
                  <a:gd name="T0" fmla="*/ 62 w 70"/>
                  <a:gd name="T1" fmla="*/ 47 h 72"/>
                  <a:gd name="T2" fmla="*/ 62 w 70"/>
                  <a:gd name="T3" fmla="*/ 47 h 72"/>
                  <a:gd name="T4" fmla="*/ 66 w 70"/>
                  <a:gd name="T5" fmla="*/ 33 h 72"/>
                  <a:gd name="T6" fmla="*/ 33 w 70"/>
                  <a:gd name="T7" fmla="*/ 0 h 72"/>
                  <a:gd name="T8" fmla="*/ 0 w 70"/>
                  <a:gd name="T9" fmla="*/ 33 h 72"/>
                  <a:gd name="T10" fmla="*/ 19 w 70"/>
                  <a:gd name="T11" fmla="*/ 62 h 72"/>
                  <a:gd name="T12" fmla="*/ 19 w 70"/>
                  <a:gd name="T13" fmla="*/ 62 h 72"/>
                  <a:gd name="T14" fmla="*/ 70 w 70"/>
                  <a:gd name="T15" fmla="*/ 64 h 72"/>
                  <a:gd name="T16" fmla="*/ 62 w 70"/>
                  <a:gd name="T17" fmla="*/ 4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2">
                    <a:moveTo>
                      <a:pt x="62" y="47"/>
                    </a:moveTo>
                    <a:cubicBezTo>
                      <a:pt x="62" y="47"/>
                      <a:pt x="62" y="47"/>
                      <a:pt x="62" y="47"/>
                    </a:cubicBezTo>
                    <a:cubicBezTo>
                      <a:pt x="65" y="43"/>
                      <a:pt x="66" y="38"/>
                      <a:pt x="66" y="33"/>
                    </a:cubicBezTo>
                    <a:cubicBezTo>
                      <a:pt x="66" y="15"/>
                      <a:pt x="51" y="0"/>
                      <a:pt x="33" y="0"/>
                    </a:cubicBezTo>
                    <a:cubicBezTo>
                      <a:pt x="15" y="0"/>
                      <a:pt x="0" y="15"/>
                      <a:pt x="0" y="33"/>
                    </a:cubicBezTo>
                    <a:cubicBezTo>
                      <a:pt x="0" y="46"/>
                      <a:pt x="8" y="57"/>
                      <a:pt x="19" y="62"/>
                    </a:cubicBezTo>
                    <a:cubicBezTo>
                      <a:pt x="19" y="62"/>
                      <a:pt x="19" y="62"/>
                      <a:pt x="19" y="62"/>
                    </a:cubicBezTo>
                    <a:cubicBezTo>
                      <a:pt x="19" y="62"/>
                      <a:pt x="37" y="72"/>
                      <a:pt x="70" y="64"/>
                    </a:cubicBezTo>
                    <a:cubicBezTo>
                      <a:pt x="70" y="64"/>
                      <a:pt x="57" y="61"/>
                      <a:pt x="62" y="4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Oval 172"/>
              <p:cNvSpPr>
                <a:spLocks noChangeArrowheads="1"/>
              </p:cNvSpPr>
              <p:nvPr/>
            </p:nvSpPr>
            <p:spPr bwMode="auto">
              <a:xfrm>
                <a:off x="5735" y="3642"/>
                <a:ext cx="29" cy="26"/>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Oval 173"/>
              <p:cNvSpPr>
                <a:spLocks noChangeArrowheads="1"/>
              </p:cNvSpPr>
              <p:nvPr/>
            </p:nvSpPr>
            <p:spPr bwMode="auto">
              <a:xfrm>
                <a:off x="5778" y="3642"/>
                <a:ext cx="29" cy="26"/>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Oval 174"/>
              <p:cNvSpPr>
                <a:spLocks noChangeArrowheads="1"/>
              </p:cNvSpPr>
              <p:nvPr/>
            </p:nvSpPr>
            <p:spPr bwMode="auto">
              <a:xfrm>
                <a:off x="5821" y="3642"/>
                <a:ext cx="29" cy="26"/>
              </a:xfrm>
              <a:prstGeom prst="ellipse">
                <a:avLst/>
              </a:pr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Oval 175"/>
              <p:cNvSpPr>
                <a:spLocks noChangeArrowheads="1"/>
              </p:cNvSpPr>
              <p:nvPr/>
            </p:nvSpPr>
            <p:spPr bwMode="auto">
              <a:xfrm>
                <a:off x="5656" y="3704"/>
                <a:ext cx="96" cy="9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176"/>
              <p:cNvSpPr/>
              <p:nvPr/>
            </p:nvSpPr>
            <p:spPr bwMode="auto">
              <a:xfrm>
                <a:off x="5663" y="3712"/>
                <a:ext cx="84" cy="84"/>
              </a:xfrm>
              <a:custGeom>
                <a:avLst/>
                <a:gdLst>
                  <a:gd name="T0" fmla="*/ 31 w 35"/>
                  <a:gd name="T1" fmla="*/ 13 h 35"/>
                  <a:gd name="T2" fmla="*/ 22 w 35"/>
                  <a:gd name="T3" fmla="*/ 13 h 35"/>
                  <a:gd name="T4" fmla="*/ 22 w 35"/>
                  <a:gd name="T5" fmla="*/ 4 h 35"/>
                  <a:gd name="T6" fmla="*/ 18 w 35"/>
                  <a:gd name="T7" fmla="*/ 0 h 35"/>
                  <a:gd name="T8" fmla="*/ 16 w 35"/>
                  <a:gd name="T9" fmla="*/ 0 h 35"/>
                  <a:gd name="T10" fmla="*/ 12 w 35"/>
                  <a:gd name="T11" fmla="*/ 4 h 35"/>
                  <a:gd name="T12" fmla="*/ 12 w 35"/>
                  <a:gd name="T13" fmla="*/ 13 h 35"/>
                  <a:gd name="T14" fmla="*/ 3 w 35"/>
                  <a:gd name="T15" fmla="*/ 13 h 35"/>
                  <a:gd name="T16" fmla="*/ 0 w 35"/>
                  <a:gd name="T17" fmla="*/ 16 h 35"/>
                  <a:gd name="T18" fmla="*/ 0 w 35"/>
                  <a:gd name="T19" fmla="*/ 19 h 35"/>
                  <a:gd name="T20" fmla="*/ 3 w 35"/>
                  <a:gd name="T21" fmla="*/ 22 h 35"/>
                  <a:gd name="T22" fmla="*/ 12 w 35"/>
                  <a:gd name="T23" fmla="*/ 22 h 35"/>
                  <a:gd name="T24" fmla="*/ 12 w 35"/>
                  <a:gd name="T25" fmla="*/ 32 h 35"/>
                  <a:gd name="T26" fmla="*/ 16 w 35"/>
                  <a:gd name="T27" fmla="*/ 35 h 35"/>
                  <a:gd name="T28" fmla="*/ 18 w 35"/>
                  <a:gd name="T29" fmla="*/ 35 h 35"/>
                  <a:gd name="T30" fmla="*/ 22 w 35"/>
                  <a:gd name="T31" fmla="*/ 32 h 35"/>
                  <a:gd name="T32" fmla="*/ 22 w 35"/>
                  <a:gd name="T33" fmla="*/ 22 h 35"/>
                  <a:gd name="T34" fmla="*/ 31 w 35"/>
                  <a:gd name="T35" fmla="*/ 22 h 35"/>
                  <a:gd name="T36" fmla="*/ 35 w 35"/>
                  <a:gd name="T37" fmla="*/ 19 h 35"/>
                  <a:gd name="T38" fmla="*/ 35 w 35"/>
                  <a:gd name="T39" fmla="*/ 16 h 35"/>
                  <a:gd name="T40" fmla="*/ 31 w 35"/>
                  <a:gd name="T4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31" y="13"/>
                    </a:moveTo>
                    <a:cubicBezTo>
                      <a:pt x="22" y="13"/>
                      <a:pt x="22" y="13"/>
                      <a:pt x="22" y="13"/>
                    </a:cubicBezTo>
                    <a:cubicBezTo>
                      <a:pt x="22" y="4"/>
                      <a:pt x="22" y="4"/>
                      <a:pt x="22" y="4"/>
                    </a:cubicBezTo>
                    <a:cubicBezTo>
                      <a:pt x="22" y="2"/>
                      <a:pt x="20" y="0"/>
                      <a:pt x="18" y="0"/>
                    </a:cubicBezTo>
                    <a:cubicBezTo>
                      <a:pt x="16" y="0"/>
                      <a:pt x="16" y="0"/>
                      <a:pt x="16" y="0"/>
                    </a:cubicBezTo>
                    <a:cubicBezTo>
                      <a:pt x="14" y="0"/>
                      <a:pt x="12" y="2"/>
                      <a:pt x="12" y="4"/>
                    </a:cubicBezTo>
                    <a:cubicBezTo>
                      <a:pt x="12" y="13"/>
                      <a:pt x="12" y="13"/>
                      <a:pt x="12" y="13"/>
                    </a:cubicBezTo>
                    <a:cubicBezTo>
                      <a:pt x="3" y="13"/>
                      <a:pt x="3" y="13"/>
                      <a:pt x="3" y="13"/>
                    </a:cubicBezTo>
                    <a:cubicBezTo>
                      <a:pt x="1" y="13"/>
                      <a:pt x="0" y="15"/>
                      <a:pt x="0" y="16"/>
                    </a:cubicBezTo>
                    <a:cubicBezTo>
                      <a:pt x="0" y="19"/>
                      <a:pt x="0" y="19"/>
                      <a:pt x="0" y="19"/>
                    </a:cubicBezTo>
                    <a:cubicBezTo>
                      <a:pt x="0" y="21"/>
                      <a:pt x="1" y="22"/>
                      <a:pt x="3" y="22"/>
                    </a:cubicBezTo>
                    <a:cubicBezTo>
                      <a:pt x="12" y="22"/>
                      <a:pt x="12" y="22"/>
                      <a:pt x="12" y="22"/>
                    </a:cubicBezTo>
                    <a:cubicBezTo>
                      <a:pt x="12" y="32"/>
                      <a:pt x="12" y="32"/>
                      <a:pt x="12" y="32"/>
                    </a:cubicBezTo>
                    <a:cubicBezTo>
                      <a:pt x="12" y="34"/>
                      <a:pt x="14" y="35"/>
                      <a:pt x="16" y="35"/>
                    </a:cubicBezTo>
                    <a:cubicBezTo>
                      <a:pt x="18" y="35"/>
                      <a:pt x="18" y="35"/>
                      <a:pt x="18" y="35"/>
                    </a:cubicBezTo>
                    <a:cubicBezTo>
                      <a:pt x="20" y="35"/>
                      <a:pt x="22" y="34"/>
                      <a:pt x="22" y="32"/>
                    </a:cubicBezTo>
                    <a:cubicBezTo>
                      <a:pt x="22" y="22"/>
                      <a:pt x="22" y="22"/>
                      <a:pt x="22" y="22"/>
                    </a:cubicBezTo>
                    <a:cubicBezTo>
                      <a:pt x="31" y="22"/>
                      <a:pt x="31" y="22"/>
                      <a:pt x="31" y="22"/>
                    </a:cubicBezTo>
                    <a:cubicBezTo>
                      <a:pt x="33" y="22"/>
                      <a:pt x="35" y="21"/>
                      <a:pt x="35" y="19"/>
                    </a:cubicBezTo>
                    <a:cubicBezTo>
                      <a:pt x="35" y="16"/>
                      <a:pt x="35" y="16"/>
                      <a:pt x="35" y="16"/>
                    </a:cubicBezTo>
                    <a:cubicBezTo>
                      <a:pt x="35" y="15"/>
                      <a:pt x="33" y="13"/>
                      <a:pt x="3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8" fill="hold" nodeType="clickEffect">
                                  <p:stCondLst>
                                    <p:cond delay="0"/>
                                  </p:stCondLst>
                                  <p:childTnLst>
                                    <p:animEffect transition="out" filter="wipe(left)">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par>
                          <p:cTn id="26" fill="hold">
                            <p:stCondLst>
                              <p:cond delay="500"/>
                            </p:stCondLst>
                            <p:childTnLst>
                              <p:par>
                                <p:cTn id="27" presetID="22" presetClass="exit" presetSubtype="8" fill="hold" nodeType="afterEffect">
                                  <p:stCondLst>
                                    <p:cond delay="0"/>
                                  </p:stCondLst>
                                  <p:childTnLst>
                                    <p:animEffect transition="out" filter="wipe(left)">
                                      <p:cBhvr>
                                        <p:cTn id="28" dur="500"/>
                                        <p:tgtEl>
                                          <p:spTgt spid="24"/>
                                        </p:tgtEl>
                                      </p:cBhvr>
                                    </p:animEffect>
                                    <p:set>
                                      <p:cBhvr>
                                        <p:cTn id="29" dur="1" fill="hold">
                                          <p:stCondLst>
                                            <p:cond delay="499"/>
                                          </p:stCondLst>
                                        </p:cTn>
                                        <p:tgtEl>
                                          <p:spTgt spid="24"/>
                                        </p:tgtEl>
                                        <p:attrNameLst>
                                          <p:attrName>style.visibility</p:attrName>
                                        </p:attrNameLst>
                                      </p:cBhvr>
                                      <p:to>
                                        <p:strVal val="hidden"/>
                                      </p:to>
                                    </p:set>
                                  </p:childTnLst>
                                </p:cTn>
                              </p:par>
                            </p:childTnLst>
                          </p:cTn>
                        </p:par>
                        <p:par>
                          <p:cTn id="30" fill="hold">
                            <p:stCondLst>
                              <p:cond delay="1000"/>
                            </p:stCondLst>
                            <p:childTnLst>
                              <p:par>
                                <p:cTn id="31" presetID="22" presetClass="exit" presetSubtype="8" fill="hold" grpId="1" nodeType="afterEffect">
                                  <p:stCondLst>
                                    <p:cond delay="0"/>
                                  </p:stCondLst>
                                  <p:childTnLst>
                                    <p:animEffect transition="out" filter="wipe(left)">
                                      <p:cBhvr>
                                        <p:cTn id="32" dur="500"/>
                                        <p:tgtEl>
                                          <p:spTgt spid="5"/>
                                        </p:tgtEl>
                                      </p:cBhvr>
                                    </p:animEffect>
                                    <p:set>
                                      <p:cBhvr>
                                        <p:cTn id="33" dur="1" fill="hold">
                                          <p:stCondLst>
                                            <p:cond delay="499"/>
                                          </p:stCondLst>
                                        </p:cTn>
                                        <p:tgtEl>
                                          <p:spTgt spid="5"/>
                                        </p:tgtEl>
                                        <p:attrNameLst>
                                          <p:attrName>style.visibility</p:attrName>
                                        </p:attrNameLst>
                                      </p:cBhvr>
                                      <p:to>
                                        <p:strVal val="hidden"/>
                                      </p:to>
                                    </p:set>
                                  </p:childTnLst>
                                </p:cTn>
                              </p:par>
                              <p:par>
                                <p:cTn id="34" presetID="22" presetClass="exit" presetSubtype="8" fill="hold" nodeType="withEffect">
                                  <p:stCondLst>
                                    <p:cond delay="0"/>
                                  </p:stCondLst>
                                  <p:childTnLst>
                                    <p:animEffect transition="out" filter="wipe(left)">
                                      <p:cBhvr>
                                        <p:cTn id="35" dur="500"/>
                                        <p:tgtEl>
                                          <p:spTgt spid="2"/>
                                        </p:tgtEl>
                                      </p:cBhvr>
                                    </p:animEffect>
                                    <p:set>
                                      <p:cBhvr>
                                        <p:cTn id="36"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041366" y="1697586"/>
            <a:ext cx="10103202" cy="4557849"/>
            <a:chOff x="1033111" y="1660756"/>
            <a:chExt cx="10103202" cy="4557849"/>
          </a:xfrm>
        </p:grpSpPr>
        <p:sp>
          <p:nvSpPr>
            <p:cNvPr id="8" name="AutoShape 3"/>
            <p:cNvSpPr>
              <a:spLocks noChangeAspect="1" noChangeArrowheads="1" noTextEdit="1"/>
            </p:cNvSpPr>
            <p:nvPr/>
          </p:nvSpPr>
          <p:spPr bwMode="auto">
            <a:xfrm>
              <a:off x="1414916" y="1878467"/>
              <a:ext cx="2105025"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6" name="组合 5"/>
            <p:cNvGrpSpPr/>
            <p:nvPr/>
          </p:nvGrpSpPr>
          <p:grpSpPr>
            <a:xfrm>
              <a:off x="1033111" y="1660756"/>
              <a:ext cx="10103202" cy="4557849"/>
              <a:chOff x="1033111" y="1660756"/>
              <a:chExt cx="10103202" cy="4557849"/>
            </a:xfrm>
          </p:grpSpPr>
          <p:sp>
            <p:nvSpPr>
              <p:cNvPr id="45" name="矩形 44"/>
              <p:cNvSpPr/>
              <p:nvPr/>
            </p:nvSpPr>
            <p:spPr>
              <a:xfrm>
                <a:off x="4079045" y="3868875"/>
                <a:ext cx="4019926"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003921" y="3857957"/>
                <a:ext cx="4168055" cy="2306955"/>
              </a:xfrm>
              <a:prstGeom prst="rect">
                <a:avLst/>
              </a:prstGeom>
            </p:spPr>
            <p:txBody>
              <a:bodyPr wrap="square">
                <a:spAutoFit/>
              </a:bodyPr>
              <a:lstStyle/>
              <a:p>
                <a:pPr fontAlgn="auto">
                  <a:lnSpc>
                    <a:spcPct val="150000"/>
                  </a:lnSpc>
                  <a:spcAft>
                    <a:spcPts val="0"/>
                  </a:spcAft>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在团结坝奉行“群众说满意才是硬道理”，将群众纳入到社区治理的过程之中，并解决群众所遇难题。</a:t>
                </a:r>
                <a:endParaRPr lang="zh-CN" altLang="en-US"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26" name="矩形 25"/>
              <p:cNvSpPr/>
              <p:nvPr/>
            </p:nvSpPr>
            <p:spPr>
              <a:xfrm>
                <a:off x="4073752" y="6106276"/>
                <a:ext cx="4019926"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8" name="组合 1097"/>
              <p:cNvGrpSpPr/>
              <p:nvPr/>
            </p:nvGrpSpPr>
            <p:grpSpPr>
              <a:xfrm>
                <a:off x="1033111" y="1660756"/>
                <a:ext cx="2333429" cy="4557849"/>
                <a:chOff x="6149222" y="273242"/>
                <a:chExt cx="3432175" cy="6704013"/>
              </a:xfrm>
            </p:grpSpPr>
            <p:sp>
              <p:nvSpPr>
                <p:cNvPr id="24" name="AutoShape 60"/>
                <p:cNvSpPr>
                  <a:spLocks noChangeAspect="1" noChangeArrowheads="1" noTextEdit="1"/>
                </p:cNvSpPr>
                <p:nvPr/>
              </p:nvSpPr>
              <p:spPr bwMode="auto">
                <a:xfrm>
                  <a:off x="6149222" y="273242"/>
                  <a:ext cx="3432175" cy="670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Freeform 62"/>
                <p:cNvSpPr/>
                <p:nvPr/>
              </p:nvSpPr>
              <p:spPr bwMode="auto">
                <a:xfrm>
                  <a:off x="6149222" y="276417"/>
                  <a:ext cx="3432175" cy="6700838"/>
                </a:xfrm>
                <a:custGeom>
                  <a:avLst/>
                  <a:gdLst>
                    <a:gd name="T0" fmla="*/ 912 w 912"/>
                    <a:gd name="T1" fmla="*/ 1660 h 1784"/>
                    <a:gd name="T2" fmla="*/ 781 w 912"/>
                    <a:gd name="T3" fmla="*/ 1784 h 1784"/>
                    <a:gd name="T4" fmla="*/ 131 w 912"/>
                    <a:gd name="T5" fmla="*/ 1784 h 1784"/>
                    <a:gd name="T6" fmla="*/ 0 w 912"/>
                    <a:gd name="T7" fmla="*/ 1660 h 1784"/>
                    <a:gd name="T8" fmla="*/ 0 w 912"/>
                    <a:gd name="T9" fmla="*/ 124 h 1784"/>
                    <a:gd name="T10" fmla="*/ 131 w 912"/>
                    <a:gd name="T11" fmla="*/ 0 h 1784"/>
                    <a:gd name="T12" fmla="*/ 781 w 912"/>
                    <a:gd name="T13" fmla="*/ 0 h 1784"/>
                    <a:gd name="T14" fmla="*/ 912 w 912"/>
                    <a:gd name="T15" fmla="*/ 124 h 1784"/>
                    <a:gd name="T16" fmla="*/ 912 w 912"/>
                    <a:gd name="T17" fmla="*/ 1660 h 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1784">
                      <a:moveTo>
                        <a:pt x="912" y="1660"/>
                      </a:moveTo>
                      <a:cubicBezTo>
                        <a:pt x="912" y="1728"/>
                        <a:pt x="853" y="1784"/>
                        <a:pt x="781" y="1784"/>
                      </a:cubicBezTo>
                      <a:cubicBezTo>
                        <a:pt x="131" y="1784"/>
                        <a:pt x="131" y="1784"/>
                        <a:pt x="131" y="1784"/>
                      </a:cubicBezTo>
                      <a:cubicBezTo>
                        <a:pt x="59" y="1784"/>
                        <a:pt x="0" y="1728"/>
                        <a:pt x="0" y="1660"/>
                      </a:cubicBezTo>
                      <a:cubicBezTo>
                        <a:pt x="0" y="124"/>
                        <a:pt x="0" y="124"/>
                        <a:pt x="0" y="124"/>
                      </a:cubicBezTo>
                      <a:cubicBezTo>
                        <a:pt x="0" y="55"/>
                        <a:pt x="59" y="0"/>
                        <a:pt x="131" y="0"/>
                      </a:cubicBezTo>
                      <a:cubicBezTo>
                        <a:pt x="781" y="0"/>
                        <a:pt x="781" y="0"/>
                        <a:pt x="781" y="0"/>
                      </a:cubicBezTo>
                      <a:cubicBezTo>
                        <a:pt x="853" y="0"/>
                        <a:pt x="912" y="55"/>
                        <a:pt x="912" y="124"/>
                      </a:cubicBezTo>
                      <a:cubicBezTo>
                        <a:pt x="912" y="1660"/>
                        <a:pt x="912" y="1660"/>
                        <a:pt x="912" y="1660"/>
                      </a:cubicBezTo>
                    </a:path>
                  </a:pathLst>
                </a:custGeom>
                <a:solidFill>
                  <a:srgbClr val="A8A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3"/>
                <p:cNvSpPr/>
                <p:nvPr/>
              </p:nvSpPr>
              <p:spPr bwMode="auto">
                <a:xfrm>
                  <a:off x="6152397" y="281180"/>
                  <a:ext cx="3425825" cy="6688138"/>
                </a:xfrm>
                <a:custGeom>
                  <a:avLst/>
                  <a:gdLst>
                    <a:gd name="T0" fmla="*/ 910 w 910"/>
                    <a:gd name="T1" fmla="*/ 1657 h 1781"/>
                    <a:gd name="T2" fmla="*/ 779 w 910"/>
                    <a:gd name="T3" fmla="*/ 1781 h 1781"/>
                    <a:gd name="T4" fmla="*/ 131 w 910"/>
                    <a:gd name="T5" fmla="*/ 1781 h 1781"/>
                    <a:gd name="T6" fmla="*/ 0 w 910"/>
                    <a:gd name="T7" fmla="*/ 1657 h 1781"/>
                    <a:gd name="T8" fmla="*/ 0 w 910"/>
                    <a:gd name="T9" fmla="*/ 124 h 1781"/>
                    <a:gd name="T10" fmla="*/ 131 w 910"/>
                    <a:gd name="T11" fmla="*/ 0 h 1781"/>
                    <a:gd name="T12" fmla="*/ 779 w 910"/>
                    <a:gd name="T13" fmla="*/ 0 h 1781"/>
                    <a:gd name="T14" fmla="*/ 910 w 910"/>
                    <a:gd name="T15" fmla="*/ 124 h 1781"/>
                    <a:gd name="T16" fmla="*/ 910 w 910"/>
                    <a:gd name="T17" fmla="*/ 1657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0" h="1781">
                      <a:moveTo>
                        <a:pt x="910" y="1657"/>
                      </a:moveTo>
                      <a:cubicBezTo>
                        <a:pt x="910" y="1726"/>
                        <a:pt x="851" y="1781"/>
                        <a:pt x="779" y="1781"/>
                      </a:cubicBezTo>
                      <a:cubicBezTo>
                        <a:pt x="131" y="1781"/>
                        <a:pt x="131" y="1781"/>
                        <a:pt x="131" y="1781"/>
                      </a:cubicBezTo>
                      <a:cubicBezTo>
                        <a:pt x="59" y="1781"/>
                        <a:pt x="0" y="1726"/>
                        <a:pt x="0" y="1657"/>
                      </a:cubicBezTo>
                      <a:cubicBezTo>
                        <a:pt x="0" y="124"/>
                        <a:pt x="0" y="124"/>
                        <a:pt x="0" y="124"/>
                      </a:cubicBezTo>
                      <a:cubicBezTo>
                        <a:pt x="0" y="56"/>
                        <a:pt x="59" y="0"/>
                        <a:pt x="131" y="0"/>
                      </a:cubicBezTo>
                      <a:cubicBezTo>
                        <a:pt x="779" y="0"/>
                        <a:pt x="779" y="0"/>
                        <a:pt x="779" y="0"/>
                      </a:cubicBezTo>
                      <a:cubicBezTo>
                        <a:pt x="851" y="0"/>
                        <a:pt x="910" y="56"/>
                        <a:pt x="910" y="124"/>
                      </a:cubicBezTo>
                      <a:cubicBezTo>
                        <a:pt x="910" y="1657"/>
                        <a:pt x="910" y="1657"/>
                        <a:pt x="910" y="1657"/>
                      </a:cubicBezTo>
                    </a:path>
                  </a:pathLst>
                </a:custGeom>
                <a:solidFill>
                  <a:srgbClr val="B0B1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4"/>
                <p:cNvSpPr/>
                <p:nvPr/>
              </p:nvSpPr>
              <p:spPr bwMode="auto">
                <a:xfrm>
                  <a:off x="6160335" y="284355"/>
                  <a:ext cx="3409950" cy="6681788"/>
                </a:xfrm>
                <a:custGeom>
                  <a:avLst/>
                  <a:gdLst>
                    <a:gd name="T0" fmla="*/ 906 w 906"/>
                    <a:gd name="T1" fmla="*/ 1655 h 1779"/>
                    <a:gd name="T2" fmla="*/ 776 w 906"/>
                    <a:gd name="T3" fmla="*/ 1779 h 1779"/>
                    <a:gd name="T4" fmla="*/ 130 w 906"/>
                    <a:gd name="T5" fmla="*/ 1779 h 1779"/>
                    <a:gd name="T6" fmla="*/ 0 w 906"/>
                    <a:gd name="T7" fmla="*/ 1655 h 1779"/>
                    <a:gd name="T8" fmla="*/ 0 w 906"/>
                    <a:gd name="T9" fmla="*/ 124 h 1779"/>
                    <a:gd name="T10" fmla="*/ 130 w 906"/>
                    <a:gd name="T11" fmla="*/ 0 h 1779"/>
                    <a:gd name="T12" fmla="*/ 776 w 906"/>
                    <a:gd name="T13" fmla="*/ 0 h 1779"/>
                    <a:gd name="T14" fmla="*/ 906 w 906"/>
                    <a:gd name="T15" fmla="*/ 124 h 1779"/>
                    <a:gd name="T16" fmla="*/ 906 w 906"/>
                    <a:gd name="T17" fmla="*/ 1655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1779">
                      <a:moveTo>
                        <a:pt x="906" y="1655"/>
                      </a:moveTo>
                      <a:cubicBezTo>
                        <a:pt x="906" y="1724"/>
                        <a:pt x="848" y="1779"/>
                        <a:pt x="776" y="1779"/>
                      </a:cubicBezTo>
                      <a:cubicBezTo>
                        <a:pt x="130" y="1779"/>
                        <a:pt x="130" y="1779"/>
                        <a:pt x="130" y="1779"/>
                      </a:cubicBezTo>
                      <a:cubicBezTo>
                        <a:pt x="58" y="1779"/>
                        <a:pt x="0" y="1724"/>
                        <a:pt x="0" y="1655"/>
                      </a:cubicBezTo>
                      <a:cubicBezTo>
                        <a:pt x="0" y="124"/>
                        <a:pt x="0" y="124"/>
                        <a:pt x="0" y="124"/>
                      </a:cubicBezTo>
                      <a:cubicBezTo>
                        <a:pt x="0" y="56"/>
                        <a:pt x="58" y="0"/>
                        <a:pt x="130" y="0"/>
                      </a:cubicBezTo>
                      <a:cubicBezTo>
                        <a:pt x="776" y="0"/>
                        <a:pt x="776" y="0"/>
                        <a:pt x="776" y="0"/>
                      </a:cubicBezTo>
                      <a:cubicBezTo>
                        <a:pt x="848" y="0"/>
                        <a:pt x="906" y="56"/>
                        <a:pt x="906" y="124"/>
                      </a:cubicBezTo>
                      <a:cubicBezTo>
                        <a:pt x="906" y="1655"/>
                        <a:pt x="906" y="1655"/>
                        <a:pt x="906" y="1655"/>
                      </a:cubicBezTo>
                    </a:path>
                  </a:pathLst>
                </a:custGeom>
                <a:solidFill>
                  <a:srgbClr val="B9B9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0" name="Freeform 65"/>
                <p:cNvSpPr/>
                <p:nvPr/>
              </p:nvSpPr>
              <p:spPr bwMode="auto">
                <a:xfrm>
                  <a:off x="6165097" y="292292"/>
                  <a:ext cx="3402013" cy="6670675"/>
                </a:xfrm>
                <a:custGeom>
                  <a:avLst/>
                  <a:gdLst>
                    <a:gd name="T0" fmla="*/ 904 w 904"/>
                    <a:gd name="T1" fmla="*/ 1652 h 1776"/>
                    <a:gd name="T2" fmla="*/ 774 w 904"/>
                    <a:gd name="T3" fmla="*/ 1776 h 1776"/>
                    <a:gd name="T4" fmla="*/ 130 w 904"/>
                    <a:gd name="T5" fmla="*/ 1776 h 1776"/>
                    <a:gd name="T6" fmla="*/ 0 w 904"/>
                    <a:gd name="T7" fmla="*/ 1652 h 1776"/>
                    <a:gd name="T8" fmla="*/ 0 w 904"/>
                    <a:gd name="T9" fmla="*/ 123 h 1776"/>
                    <a:gd name="T10" fmla="*/ 130 w 904"/>
                    <a:gd name="T11" fmla="*/ 0 h 1776"/>
                    <a:gd name="T12" fmla="*/ 774 w 904"/>
                    <a:gd name="T13" fmla="*/ 0 h 1776"/>
                    <a:gd name="T14" fmla="*/ 904 w 904"/>
                    <a:gd name="T15" fmla="*/ 123 h 1776"/>
                    <a:gd name="T16" fmla="*/ 904 w 904"/>
                    <a:gd name="T17" fmla="*/ 165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4" h="1776">
                      <a:moveTo>
                        <a:pt x="904" y="1652"/>
                      </a:moveTo>
                      <a:cubicBezTo>
                        <a:pt x="904" y="1720"/>
                        <a:pt x="846" y="1776"/>
                        <a:pt x="774" y="1776"/>
                      </a:cubicBezTo>
                      <a:cubicBezTo>
                        <a:pt x="130" y="1776"/>
                        <a:pt x="130" y="1776"/>
                        <a:pt x="130" y="1776"/>
                      </a:cubicBezTo>
                      <a:cubicBezTo>
                        <a:pt x="58" y="1776"/>
                        <a:pt x="0" y="1720"/>
                        <a:pt x="0" y="1652"/>
                      </a:cubicBezTo>
                      <a:cubicBezTo>
                        <a:pt x="0" y="123"/>
                        <a:pt x="0" y="123"/>
                        <a:pt x="0" y="123"/>
                      </a:cubicBezTo>
                      <a:cubicBezTo>
                        <a:pt x="0" y="55"/>
                        <a:pt x="58" y="0"/>
                        <a:pt x="130" y="0"/>
                      </a:cubicBezTo>
                      <a:cubicBezTo>
                        <a:pt x="774" y="0"/>
                        <a:pt x="774" y="0"/>
                        <a:pt x="774" y="0"/>
                      </a:cubicBezTo>
                      <a:cubicBezTo>
                        <a:pt x="846" y="0"/>
                        <a:pt x="904" y="55"/>
                        <a:pt x="904" y="123"/>
                      </a:cubicBezTo>
                      <a:cubicBezTo>
                        <a:pt x="904" y="1652"/>
                        <a:pt x="904" y="1652"/>
                        <a:pt x="904" y="1652"/>
                      </a:cubicBezTo>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1" name="Freeform 66"/>
                <p:cNvSpPr/>
                <p:nvPr/>
              </p:nvSpPr>
              <p:spPr bwMode="auto">
                <a:xfrm>
                  <a:off x="6168272" y="295467"/>
                  <a:ext cx="3394075" cy="6659563"/>
                </a:xfrm>
                <a:custGeom>
                  <a:avLst/>
                  <a:gdLst>
                    <a:gd name="T0" fmla="*/ 902 w 902"/>
                    <a:gd name="T1" fmla="*/ 1650 h 1773"/>
                    <a:gd name="T2" fmla="*/ 772 w 902"/>
                    <a:gd name="T3" fmla="*/ 1773 h 1773"/>
                    <a:gd name="T4" fmla="*/ 130 w 902"/>
                    <a:gd name="T5" fmla="*/ 1773 h 1773"/>
                    <a:gd name="T6" fmla="*/ 0 w 902"/>
                    <a:gd name="T7" fmla="*/ 1650 h 1773"/>
                    <a:gd name="T8" fmla="*/ 0 w 902"/>
                    <a:gd name="T9" fmla="*/ 124 h 1773"/>
                    <a:gd name="T10" fmla="*/ 130 w 902"/>
                    <a:gd name="T11" fmla="*/ 0 h 1773"/>
                    <a:gd name="T12" fmla="*/ 772 w 902"/>
                    <a:gd name="T13" fmla="*/ 0 h 1773"/>
                    <a:gd name="T14" fmla="*/ 902 w 902"/>
                    <a:gd name="T15" fmla="*/ 124 h 1773"/>
                    <a:gd name="T16" fmla="*/ 902 w 902"/>
                    <a:gd name="T17" fmla="*/ 1650 h 1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2" h="1773">
                      <a:moveTo>
                        <a:pt x="902" y="1650"/>
                      </a:moveTo>
                      <a:cubicBezTo>
                        <a:pt x="902" y="1718"/>
                        <a:pt x="844" y="1773"/>
                        <a:pt x="772" y="1773"/>
                      </a:cubicBezTo>
                      <a:cubicBezTo>
                        <a:pt x="130" y="1773"/>
                        <a:pt x="130" y="1773"/>
                        <a:pt x="130" y="1773"/>
                      </a:cubicBezTo>
                      <a:cubicBezTo>
                        <a:pt x="58" y="1773"/>
                        <a:pt x="0" y="1718"/>
                        <a:pt x="0" y="1650"/>
                      </a:cubicBezTo>
                      <a:cubicBezTo>
                        <a:pt x="0" y="124"/>
                        <a:pt x="0" y="124"/>
                        <a:pt x="0" y="124"/>
                      </a:cubicBezTo>
                      <a:cubicBezTo>
                        <a:pt x="0" y="55"/>
                        <a:pt x="58" y="0"/>
                        <a:pt x="130" y="0"/>
                      </a:cubicBezTo>
                      <a:cubicBezTo>
                        <a:pt x="772" y="0"/>
                        <a:pt x="772" y="0"/>
                        <a:pt x="772" y="0"/>
                      </a:cubicBezTo>
                      <a:cubicBezTo>
                        <a:pt x="844" y="0"/>
                        <a:pt x="902" y="55"/>
                        <a:pt x="902" y="124"/>
                      </a:cubicBezTo>
                      <a:cubicBezTo>
                        <a:pt x="902" y="1650"/>
                        <a:pt x="902" y="1650"/>
                        <a:pt x="902" y="165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2" name="Freeform 67"/>
                <p:cNvSpPr/>
                <p:nvPr/>
              </p:nvSpPr>
              <p:spPr bwMode="auto">
                <a:xfrm>
                  <a:off x="6176210" y="300230"/>
                  <a:ext cx="3378200" cy="6650038"/>
                </a:xfrm>
                <a:custGeom>
                  <a:avLst/>
                  <a:gdLst>
                    <a:gd name="T0" fmla="*/ 898 w 898"/>
                    <a:gd name="T1" fmla="*/ 1648 h 1771"/>
                    <a:gd name="T2" fmla="*/ 769 w 898"/>
                    <a:gd name="T3" fmla="*/ 1771 h 1771"/>
                    <a:gd name="T4" fmla="*/ 129 w 898"/>
                    <a:gd name="T5" fmla="*/ 1771 h 1771"/>
                    <a:gd name="T6" fmla="*/ 0 w 898"/>
                    <a:gd name="T7" fmla="*/ 1648 h 1771"/>
                    <a:gd name="T8" fmla="*/ 0 w 898"/>
                    <a:gd name="T9" fmla="*/ 124 h 1771"/>
                    <a:gd name="T10" fmla="*/ 129 w 898"/>
                    <a:gd name="T11" fmla="*/ 0 h 1771"/>
                    <a:gd name="T12" fmla="*/ 769 w 898"/>
                    <a:gd name="T13" fmla="*/ 0 h 1771"/>
                    <a:gd name="T14" fmla="*/ 898 w 898"/>
                    <a:gd name="T15" fmla="*/ 124 h 1771"/>
                    <a:gd name="T16" fmla="*/ 898 w 898"/>
                    <a:gd name="T17" fmla="*/ 1648 h 1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8" h="1771">
                      <a:moveTo>
                        <a:pt x="898" y="1648"/>
                      </a:moveTo>
                      <a:cubicBezTo>
                        <a:pt x="898" y="1716"/>
                        <a:pt x="841" y="1771"/>
                        <a:pt x="769" y="1771"/>
                      </a:cubicBezTo>
                      <a:cubicBezTo>
                        <a:pt x="129" y="1771"/>
                        <a:pt x="129" y="1771"/>
                        <a:pt x="129" y="1771"/>
                      </a:cubicBezTo>
                      <a:cubicBezTo>
                        <a:pt x="57" y="1771"/>
                        <a:pt x="0" y="1716"/>
                        <a:pt x="0" y="1648"/>
                      </a:cubicBezTo>
                      <a:cubicBezTo>
                        <a:pt x="0" y="124"/>
                        <a:pt x="0" y="124"/>
                        <a:pt x="0" y="124"/>
                      </a:cubicBezTo>
                      <a:cubicBezTo>
                        <a:pt x="0" y="56"/>
                        <a:pt x="57" y="0"/>
                        <a:pt x="129" y="0"/>
                      </a:cubicBezTo>
                      <a:cubicBezTo>
                        <a:pt x="769" y="0"/>
                        <a:pt x="769" y="0"/>
                        <a:pt x="769" y="0"/>
                      </a:cubicBezTo>
                      <a:cubicBezTo>
                        <a:pt x="841" y="0"/>
                        <a:pt x="898" y="56"/>
                        <a:pt x="898" y="124"/>
                      </a:cubicBezTo>
                      <a:cubicBezTo>
                        <a:pt x="898" y="1648"/>
                        <a:pt x="898" y="1648"/>
                        <a:pt x="898" y="1648"/>
                      </a:cubicBezTo>
                    </a:path>
                  </a:pathLst>
                </a:cu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3" name="Freeform 68"/>
                <p:cNvSpPr/>
                <p:nvPr/>
              </p:nvSpPr>
              <p:spPr bwMode="auto">
                <a:xfrm>
                  <a:off x="6179385" y="306580"/>
                  <a:ext cx="3371850" cy="6640513"/>
                </a:xfrm>
                <a:custGeom>
                  <a:avLst/>
                  <a:gdLst>
                    <a:gd name="T0" fmla="*/ 896 w 896"/>
                    <a:gd name="T1" fmla="*/ 1645 h 1768"/>
                    <a:gd name="T2" fmla="*/ 767 w 896"/>
                    <a:gd name="T3" fmla="*/ 1768 h 1768"/>
                    <a:gd name="T4" fmla="*/ 129 w 896"/>
                    <a:gd name="T5" fmla="*/ 1768 h 1768"/>
                    <a:gd name="T6" fmla="*/ 0 w 896"/>
                    <a:gd name="T7" fmla="*/ 1645 h 1768"/>
                    <a:gd name="T8" fmla="*/ 0 w 896"/>
                    <a:gd name="T9" fmla="*/ 123 h 1768"/>
                    <a:gd name="T10" fmla="*/ 129 w 896"/>
                    <a:gd name="T11" fmla="*/ 0 h 1768"/>
                    <a:gd name="T12" fmla="*/ 767 w 896"/>
                    <a:gd name="T13" fmla="*/ 0 h 1768"/>
                    <a:gd name="T14" fmla="*/ 896 w 896"/>
                    <a:gd name="T15" fmla="*/ 123 h 1768"/>
                    <a:gd name="T16" fmla="*/ 896 w 896"/>
                    <a:gd name="T17" fmla="*/ 1645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1768">
                      <a:moveTo>
                        <a:pt x="896" y="1645"/>
                      </a:moveTo>
                      <a:cubicBezTo>
                        <a:pt x="896" y="1713"/>
                        <a:pt x="838" y="1768"/>
                        <a:pt x="767" y="1768"/>
                      </a:cubicBezTo>
                      <a:cubicBezTo>
                        <a:pt x="129" y="1768"/>
                        <a:pt x="129" y="1768"/>
                        <a:pt x="129" y="1768"/>
                      </a:cubicBezTo>
                      <a:cubicBezTo>
                        <a:pt x="58" y="1768"/>
                        <a:pt x="0" y="1713"/>
                        <a:pt x="0" y="1645"/>
                      </a:cubicBezTo>
                      <a:cubicBezTo>
                        <a:pt x="0" y="123"/>
                        <a:pt x="0" y="123"/>
                        <a:pt x="0" y="123"/>
                      </a:cubicBezTo>
                      <a:cubicBezTo>
                        <a:pt x="0" y="55"/>
                        <a:pt x="58" y="0"/>
                        <a:pt x="129" y="0"/>
                      </a:cubicBezTo>
                      <a:cubicBezTo>
                        <a:pt x="767" y="0"/>
                        <a:pt x="767" y="0"/>
                        <a:pt x="767" y="0"/>
                      </a:cubicBezTo>
                      <a:cubicBezTo>
                        <a:pt x="838" y="0"/>
                        <a:pt x="896" y="55"/>
                        <a:pt x="896" y="123"/>
                      </a:cubicBezTo>
                      <a:cubicBezTo>
                        <a:pt x="896" y="1645"/>
                        <a:pt x="896" y="1645"/>
                        <a:pt x="896" y="1645"/>
                      </a:cubicBezTo>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4" name="Freeform 69"/>
                <p:cNvSpPr/>
                <p:nvPr/>
              </p:nvSpPr>
              <p:spPr bwMode="auto">
                <a:xfrm>
                  <a:off x="6182560" y="311342"/>
                  <a:ext cx="3365500" cy="6627813"/>
                </a:xfrm>
                <a:custGeom>
                  <a:avLst/>
                  <a:gdLst>
                    <a:gd name="T0" fmla="*/ 894 w 894"/>
                    <a:gd name="T1" fmla="*/ 1643 h 1765"/>
                    <a:gd name="T2" fmla="*/ 765 w 894"/>
                    <a:gd name="T3" fmla="*/ 1765 h 1765"/>
                    <a:gd name="T4" fmla="*/ 129 w 894"/>
                    <a:gd name="T5" fmla="*/ 1765 h 1765"/>
                    <a:gd name="T6" fmla="*/ 0 w 894"/>
                    <a:gd name="T7" fmla="*/ 1643 h 1765"/>
                    <a:gd name="T8" fmla="*/ 0 w 894"/>
                    <a:gd name="T9" fmla="*/ 123 h 1765"/>
                    <a:gd name="T10" fmla="*/ 129 w 894"/>
                    <a:gd name="T11" fmla="*/ 0 h 1765"/>
                    <a:gd name="T12" fmla="*/ 765 w 894"/>
                    <a:gd name="T13" fmla="*/ 0 h 1765"/>
                    <a:gd name="T14" fmla="*/ 894 w 894"/>
                    <a:gd name="T15" fmla="*/ 123 h 1765"/>
                    <a:gd name="T16" fmla="*/ 894 w 894"/>
                    <a:gd name="T17" fmla="*/ 1643 h 1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4" h="1765">
                      <a:moveTo>
                        <a:pt x="894" y="1643"/>
                      </a:moveTo>
                      <a:cubicBezTo>
                        <a:pt x="894" y="1710"/>
                        <a:pt x="836" y="1765"/>
                        <a:pt x="765" y="1765"/>
                      </a:cubicBezTo>
                      <a:cubicBezTo>
                        <a:pt x="129" y="1765"/>
                        <a:pt x="129" y="1765"/>
                        <a:pt x="129" y="1765"/>
                      </a:cubicBezTo>
                      <a:cubicBezTo>
                        <a:pt x="58" y="1765"/>
                        <a:pt x="0" y="1710"/>
                        <a:pt x="0" y="1643"/>
                      </a:cubicBezTo>
                      <a:cubicBezTo>
                        <a:pt x="0" y="123"/>
                        <a:pt x="0" y="123"/>
                        <a:pt x="0" y="123"/>
                      </a:cubicBezTo>
                      <a:cubicBezTo>
                        <a:pt x="0" y="55"/>
                        <a:pt x="58" y="0"/>
                        <a:pt x="129" y="0"/>
                      </a:cubicBezTo>
                      <a:cubicBezTo>
                        <a:pt x="765" y="0"/>
                        <a:pt x="765" y="0"/>
                        <a:pt x="765" y="0"/>
                      </a:cubicBezTo>
                      <a:cubicBezTo>
                        <a:pt x="836" y="0"/>
                        <a:pt x="894" y="55"/>
                        <a:pt x="894" y="123"/>
                      </a:cubicBezTo>
                      <a:cubicBezTo>
                        <a:pt x="894" y="1643"/>
                        <a:pt x="894" y="1643"/>
                        <a:pt x="894" y="1643"/>
                      </a:cubicBezTo>
                    </a:path>
                  </a:pathLst>
                </a:custGeom>
                <a:solidFill>
                  <a:srgbClr val="E2E2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5" name="Freeform 74"/>
                <p:cNvSpPr/>
                <p:nvPr/>
              </p:nvSpPr>
              <p:spPr bwMode="auto">
                <a:xfrm>
                  <a:off x="7541460" y="779655"/>
                  <a:ext cx="661988" cy="131763"/>
                </a:xfrm>
                <a:custGeom>
                  <a:avLst/>
                  <a:gdLst>
                    <a:gd name="T0" fmla="*/ 176 w 176"/>
                    <a:gd name="T1" fmla="*/ 17 h 35"/>
                    <a:gd name="T2" fmla="*/ 158 w 176"/>
                    <a:gd name="T3" fmla="*/ 35 h 35"/>
                    <a:gd name="T4" fmla="*/ 18 w 176"/>
                    <a:gd name="T5" fmla="*/ 35 h 35"/>
                    <a:gd name="T6" fmla="*/ 0 w 176"/>
                    <a:gd name="T7" fmla="*/ 17 h 35"/>
                    <a:gd name="T8" fmla="*/ 18 w 176"/>
                    <a:gd name="T9" fmla="*/ 0 h 35"/>
                    <a:gd name="T10" fmla="*/ 158 w 176"/>
                    <a:gd name="T11" fmla="*/ 0 h 35"/>
                    <a:gd name="T12" fmla="*/ 176 w 176"/>
                    <a:gd name="T13" fmla="*/ 17 h 35"/>
                  </a:gdLst>
                  <a:ahLst/>
                  <a:cxnLst>
                    <a:cxn ang="0">
                      <a:pos x="T0" y="T1"/>
                    </a:cxn>
                    <a:cxn ang="0">
                      <a:pos x="T2" y="T3"/>
                    </a:cxn>
                    <a:cxn ang="0">
                      <a:pos x="T4" y="T5"/>
                    </a:cxn>
                    <a:cxn ang="0">
                      <a:pos x="T6" y="T7"/>
                    </a:cxn>
                    <a:cxn ang="0">
                      <a:pos x="T8" y="T9"/>
                    </a:cxn>
                    <a:cxn ang="0">
                      <a:pos x="T10" y="T11"/>
                    </a:cxn>
                    <a:cxn ang="0">
                      <a:pos x="T12" y="T13"/>
                    </a:cxn>
                  </a:cxnLst>
                  <a:rect l="0" t="0" r="r" b="b"/>
                  <a:pathLst>
                    <a:path w="176" h="35">
                      <a:moveTo>
                        <a:pt x="176" y="17"/>
                      </a:moveTo>
                      <a:cubicBezTo>
                        <a:pt x="176" y="27"/>
                        <a:pt x="168" y="35"/>
                        <a:pt x="158" y="35"/>
                      </a:cubicBezTo>
                      <a:cubicBezTo>
                        <a:pt x="18" y="35"/>
                        <a:pt x="18" y="35"/>
                        <a:pt x="18" y="35"/>
                      </a:cubicBezTo>
                      <a:cubicBezTo>
                        <a:pt x="8" y="35"/>
                        <a:pt x="0" y="27"/>
                        <a:pt x="0" y="17"/>
                      </a:cubicBezTo>
                      <a:cubicBezTo>
                        <a:pt x="0" y="8"/>
                        <a:pt x="8" y="0"/>
                        <a:pt x="18" y="0"/>
                      </a:cubicBezTo>
                      <a:cubicBezTo>
                        <a:pt x="158" y="0"/>
                        <a:pt x="158" y="0"/>
                        <a:pt x="158" y="0"/>
                      </a:cubicBezTo>
                      <a:cubicBezTo>
                        <a:pt x="168" y="0"/>
                        <a:pt x="176" y="8"/>
                        <a:pt x="176"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6" name="Freeform 75"/>
                <p:cNvSpPr/>
                <p:nvPr/>
              </p:nvSpPr>
              <p:spPr bwMode="auto">
                <a:xfrm>
                  <a:off x="7546222" y="784417"/>
                  <a:ext cx="650875" cy="119063"/>
                </a:xfrm>
                <a:custGeom>
                  <a:avLst/>
                  <a:gdLst>
                    <a:gd name="T0" fmla="*/ 17 w 173"/>
                    <a:gd name="T1" fmla="*/ 0 h 32"/>
                    <a:gd name="T2" fmla="*/ 156 w 173"/>
                    <a:gd name="T3" fmla="*/ 0 h 32"/>
                    <a:gd name="T4" fmla="*/ 173 w 173"/>
                    <a:gd name="T5" fmla="*/ 16 h 32"/>
                    <a:gd name="T6" fmla="*/ 156 w 173"/>
                    <a:gd name="T7" fmla="*/ 32 h 32"/>
                    <a:gd name="T8" fmla="*/ 17 w 173"/>
                    <a:gd name="T9" fmla="*/ 32 h 32"/>
                    <a:gd name="T10" fmla="*/ 0 w 173"/>
                    <a:gd name="T11" fmla="*/ 16 h 32"/>
                    <a:gd name="T12" fmla="*/ 17 w 17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73" h="32">
                      <a:moveTo>
                        <a:pt x="17" y="0"/>
                      </a:moveTo>
                      <a:cubicBezTo>
                        <a:pt x="156" y="0"/>
                        <a:pt x="156" y="0"/>
                        <a:pt x="156" y="0"/>
                      </a:cubicBezTo>
                      <a:cubicBezTo>
                        <a:pt x="166" y="0"/>
                        <a:pt x="173" y="8"/>
                        <a:pt x="173" y="16"/>
                      </a:cubicBezTo>
                      <a:cubicBezTo>
                        <a:pt x="173" y="25"/>
                        <a:pt x="166" y="32"/>
                        <a:pt x="156" y="32"/>
                      </a:cubicBezTo>
                      <a:cubicBezTo>
                        <a:pt x="17" y="32"/>
                        <a:pt x="17" y="32"/>
                        <a:pt x="17" y="32"/>
                      </a:cubicBezTo>
                      <a:cubicBezTo>
                        <a:pt x="8" y="32"/>
                        <a:pt x="0" y="25"/>
                        <a:pt x="0" y="16"/>
                      </a:cubicBezTo>
                      <a:cubicBezTo>
                        <a:pt x="0" y="8"/>
                        <a:pt x="8" y="0"/>
                        <a:pt x="17" y="0"/>
                      </a:cubicBezTo>
                      <a:close/>
                    </a:path>
                  </a:pathLst>
                </a:custGeom>
                <a:solidFill>
                  <a:srgbClr val="E8E7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7" name="Freeform 76"/>
                <p:cNvSpPr/>
                <p:nvPr/>
              </p:nvSpPr>
              <p:spPr bwMode="auto">
                <a:xfrm>
                  <a:off x="7549397" y="792355"/>
                  <a:ext cx="642938" cy="107950"/>
                </a:xfrm>
                <a:custGeom>
                  <a:avLst/>
                  <a:gdLst>
                    <a:gd name="T0" fmla="*/ 16 w 171"/>
                    <a:gd name="T1" fmla="*/ 0 h 29"/>
                    <a:gd name="T2" fmla="*/ 155 w 171"/>
                    <a:gd name="T3" fmla="*/ 0 h 29"/>
                    <a:gd name="T4" fmla="*/ 171 w 171"/>
                    <a:gd name="T5" fmla="*/ 14 h 29"/>
                    <a:gd name="T6" fmla="*/ 155 w 171"/>
                    <a:gd name="T7" fmla="*/ 29 h 29"/>
                    <a:gd name="T8" fmla="*/ 16 w 171"/>
                    <a:gd name="T9" fmla="*/ 29 h 29"/>
                    <a:gd name="T10" fmla="*/ 0 w 171"/>
                    <a:gd name="T11" fmla="*/ 14 h 29"/>
                    <a:gd name="T12" fmla="*/ 16 w 17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71" h="29">
                      <a:moveTo>
                        <a:pt x="16" y="0"/>
                      </a:moveTo>
                      <a:cubicBezTo>
                        <a:pt x="155" y="0"/>
                        <a:pt x="155" y="0"/>
                        <a:pt x="155" y="0"/>
                      </a:cubicBezTo>
                      <a:cubicBezTo>
                        <a:pt x="164" y="0"/>
                        <a:pt x="171" y="6"/>
                        <a:pt x="171" y="14"/>
                      </a:cubicBezTo>
                      <a:cubicBezTo>
                        <a:pt x="171" y="23"/>
                        <a:pt x="164" y="29"/>
                        <a:pt x="155" y="29"/>
                      </a:cubicBezTo>
                      <a:cubicBezTo>
                        <a:pt x="16" y="29"/>
                        <a:pt x="16" y="29"/>
                        <a:pt x="16" y="29"/>
                      </a:cubicBezTo>
                      <a:cubicBezTo>
                        <a:pt x="7" y="29"/>
                        <a:pt x="0" y="23"/>
                        <a:pt x="0" y="14"/>
                      </a:cubicBezTo>
                      <a:cubicBezTo>
                        <a:pt x="0" y="6"/>
                        <a:pt x="7" y="0"/>
                        <a:pt x="16" y="0"/>
                      </a:cubicBezTo>
                      <a:close/>
                    </a:path>
                  </a:pathLst>
                </a:custGeom>
                <a:solidFill>
                  <a:srgbClr val="D0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8" name="Freeform 77"/>
                <p:cNvSpPr/>
                <p:nvPr/>
              </p:nvSpPr>
              <p:spPr bwMode="auto">
                <a:xfrm>
                  <a:off x="7552572" y="795530"/>
                  <a:ext cx="633413" cy="101600"/>
                </a:xfrm>
                <a:custGeom>
                  <a:avLst/>
                  <a:gdLst>
                    <a:gd name="T0" fmla="*/ 15 w 168"/>
                    <a:gd name="T1" fmla="*/ 0 h 27"/>
                    <a:gd name="T2" fmla="*/ 154 w 168"/>
                    <a:gd name="T3" fmla="*/ 0 h 27"/>
                    <a:gd name="T4" fmla="*/ 168 w 168"/>
                    <a:gd name="T5" fmla="*/ 13 h 27"/>
                    <a:gd name="T6" fmla="*/ 154 w 168"/>
                    <a:gd name="T7" fmla="*/ 27 h 27"/>
                    <a:gd name="T8" fmla="*/ 15 w 168"/>
                    <a:gd name="T9" fmla="*/ 27 h 27"/>
                    <a:gd name="T10" fmla="*/ 0 w 168"/>
                    <a:gd name="T11" fmla="*/ 13 h 27"/>
                    <a:gd name="T12" fmla="*/ 15 w 168"/>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68" h="27">
                      <a:moveTo>
                        <a:pt x="15" y="0"/>
                      </a:moveTo>
                      <a:cubicBezTo>
                        <a:pt x="154" y="0"/>
                        <a:pt x="154" y="0"/>
                        <a:pt x="154" y="0"/>
                      </a:cubicBezTo>
                      <a:cubicBezTo>
                        <a:pt x="162" y="0"/>
                        <a:pt x="168" y="6"/>
                        <a:pt x="168" y="13"/>
                      </a:cubicBezTo>
                      <a:cubicBezTo>
                        <a:pt x="168" y="21"/>
                        <a:pt x="162" y="27"/>
                        <a:pt x="154" y="27"/>
                      </a:cubicBezTo>
                      <a:cubicBezTo>
                        <a:pt x="15" y="27"/>
                        <a:pt x="15" y="27"/>
                        <a:pt x="15" y="27"/>
                      </a:cubicBezTo>
                      <a:cubicBezTo>
                        <a:pt x="7" y="27"/>
                        <a:pt x="0" y="21"/>
                        <a:pt x="0" y="13"/>
                      </a:cubicBezTo>
                      <a:cubicBezTo>
                        <a:pt x="0" y="6"/>
                        <a:pt x="7" y="0"/>
                        <a:pt x="15" y="0"/>
                      </a:cubicBezTo>
                      <a:close/>
                    </a:path>
                  </a:pathLst>
                </a:custGeom>
                <a:solidFill>
                  <a:srgbClr val="B9B5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0" name="Freeform 78"/>
                <p:cNvSpPr/>
                <p:nvPr/>
              </p:nvSpPr>
              <p:spPr bwMode="auto">
                <a:xfrm>
                  <a:off x="7557335" y="798705"/>
                  <a:ext cx="623888" cy="90488"/>
                </a:xfrm>
                <a:custGeom>
                  <a:avLst/>
                  <a:gdLst>
                    <a:gd name="T0" fmla="*/ 13 w 166"/>
                    <a:gd name="T1" fmla="*/ 0 h 24"/>
                    <a:gd name="T2" fmla="*/ 153 w 166"/>
                    <a:gd name="T3" fmla="*/ 0 h 24"/>
                    <a:gd name="T4" fmla="*/ 166 w 166"/>
                    <a:gd name="T5" fmla="*/ 12 h 24"/>
                    <a:gd name="T6" fmla="*/ 153 w 166"/>
                    <a:gd name="T7" fmla="*/ 24 h 24"/>
                    <a:gd name="T8" fmla="*/ 13 w 166"/>
                    <a:gd name="T9" fmla="*/ 24 h 24"/>
                    <a:gd name="T10" fmla="*/ 0 w 166"/>
                    <a:gd name="T11" fmla="*/ 12 h 24"/>
                    <a:gd name="T12" fmla="*/ 13 w 16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6" h="24">
                      <a:moveTo>
                        <a:pt x="13" y="0"/>
                      </a:moveTo>
                      <a:cubicBezTo>
                        <a:pt x="153" y="0"/>
                        <a:pt x="153" y="0"/>
                        <a:pt x="153" y="0"/>
                      </a:cubicBezTo>
                      <a:cubicBezTo>
                        <a:pt x="160" y="0"/>
                        <a:pt x="166" y="6"/>
                        <a:pt x="166" y="12"/>
                      </a:cubicBezTo>
                      <a:cubicBezTo>
                        <a:pt x="166" y="19"/>
                        <a:pt x="160" y="24"/>
                        <a:pt x="153" y="24"/>
                      </a:cubicBezTo>
                      <a:cubicBezTo>
                        <a:pt x="13" y="24"/>
                        <a:pt x="13" y="24"/>
                        <a:pt x="13" y="24"/>
                      </a:cubicBezTo>
                      <a:cubicBezTo>
                        <a:pt x="6" y="24"/>
                        <a:pt x="0" y="19"/>
                        <a:pt x="0" y="12"/>
                      </a:cubicBezTo>
                      <a:cubicBezTo>
                        <a:pt x="0" y="6"/>
                        <a:pt x="6" y="0"/>
                        <a:pt x="13" y="0"/>
                      </a:cubicBezTo>
                      <a:close/>
                    </a:path>
                  </a:pathLst>
                </a:custGeom>
                <a:solidFill>
                  <a:srgbClr val="A49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1" name="Freeform 79"/>
                <p:cNvSpPr/>
                <p:nvPr/>
              </p:nvSpPr>
              <p:spPr bwMode="auto">
                <a:xfrm>
                  <a:off x="7560510" y="806642"/>
                  <a:ext cx="612775" cy="79375"/>
                </a:xfrm>
                <a:custGeom>
                  <a:avLst/>
                  <a:gdLst>
                    <a:gd name="T0" fmla="*/ 12 w 163"/>
                    <a:gd name="T1" fmla="*/ 0 h 21"/>
                    <a:gd name="T2" fmla="*/ 151 w 163"/>
                    <a:gd name="T3" fmla="*/ 0 h 21"/>
                    <a:gd name="T4" fmla="*/ 163 w 163"/>
                    <a:gd name="T5" fmla="*/ 10 h 21"/>
                    <a:gd name="T6" fmla="*/ 151 w 163"/>
                    <a:gd name="T7" fmla="*/ 21 h 21"/>
                    <a:gd name="T8" fmla="*/ 12 w 163"/>
                    <a:gd name="T9" fmla="*/ 21 h 21"/>
                    <a:gd name="T10" fmla="*/ 0 w 163"/>
                    <a:gd name="T11" fmla="*/ 10 h 21"/>
                    <a:gd name="T12" fmla="*/ 12 w 163"/>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63" h="21">
                      <a:moveTo>
                        <a:pt x="12" y="0"/>
                      </a:moveTo>
                      <a:cubicBezTo>
                        <a:pt x="151" y="0"/>
                        <a:pt x="151" y="0"/>
                        <a:pt x="151" y="0"/>
                      </a:cubicBezTo>
                      <a:cubicBezTo>
                        <a:pt x="158" y="0"/>
                        <a:pt x="163" y="5"/>
                        <a:pt x="163" y="10"/>
                      </a:cubicBezTo>
                      <a:cubicBezTo>
                        <a:pt x="163" y="16"/>
                        <a:pt x="158" y="21"/>
                        <a:pt x="151" y="21"/>
                      </a:cubicBezTo>
                      <a:cubicBezTo>
                        <a:pt x="12" y="21"/>
                        <a:pt x="12" y="21"/>
                        <a:pt x="12" y="21"/>
                      </a:cubicBezTo>
                      <a:cubicBezTo>
                        <a:pt x="6" y="21"/>
                        <a:pt x="0" y="16"/>
                        <a:pt x="0" y="10"/>
                      </a:cubicBezTo>
                      <a:cubicBezTo>
                        <a:pt x="0" y="5"/>
                        <a:pt x="6" y="0"/>
                        <a:pt x="12" y="0"/>
                      </a:cubicBezTo>
                      <a:close/>
                    </a:path>
                  </a:pathLst>
                </a:custGeom>
                <a:solidFill>
                  <a:srgbClr val="8F8A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2" name="Freeform 80"/>
                <p:cNvSpPr/>
                <p:nvPr/>
              </p:nvSpPr>
              <p:spPr bwMode="auto">
                <a:xfrm>
                  <a:off x="7568447" y="809817"/>
                  <a:ext cx="601663" cy="71438"/>
                </a:xfrm>
                <a:custGeom>
                  <a:avLst/>
                  <a:gdLst>
                    <a:gd name="T0" fmla="*/ 10 w 160"/>
                    <a:gd name="T1" fmla="*/ 0 h 19"/>
                    <a:gd name="T2" fmla="*/ 149 w 160"/>
                    <a:gd name="T3" fmla="*/ 0 h 19"/>
                    <a:gd name="T4" fmla="*/ 160 w 160"/>
                    <a:gd name="T5" fmla="*/ 9 h 19"/>
                    <a:gd name="T6" fmla="*/ 149 w 160"/>
                    <a:gd name="T7" fmla="*/ 19 h 19"/>
                    <a:gd name="T8" fmla="*/ 10 w 160"/>
                    <a:gd name="T9" fmla="*/ 19 h 19"/>
                    <a:gd name="T10" fmla="*/ 0 w 160"/>
                    <a:gd name="T11" fmla="*/ 9 h 19"/>
                    <a:gd name="T12" fmla="*/ 10 w 16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60" h="19">
                      <a:moveTo>
                        <a:pt x="10" y="0"/>
                      </a:moveTo>
                      <a:cubicBezTo>
                        <a:pt x="149" y="0"/>
                        <a:pt x="149" y="0"/>
                        <a:pt x="149" y="0"/>
                      </a:cubicBezTo>
                      <a:cubicBezTo>
                        <a:pt x="155" y="0"/>
                        <a:pt x="160" y="4"/>
                        <a:pt x="160" y="9"/>
                      </a:cubicBezTo>
                      <a:cubicBezTo>
                        <a:pt x="160" y="15"/>
                        <a:pt x="155" y="19"/>
                        <a:pt x="149" y="19"/>
                      </a:cubicBezTo>
                      <a:cubicBezTo>
                        <a:pt x="10" y="19"/>
                        <a:pt x="10" y="19"/>
                        <a:pt x="10" y="19"/>
                      </a:cubicBezTo>
                      <a:cubicBezTo>
                        <a:pt x="4" y="19"/>
                        <a:pt x="0" y="15"/>
                        <a:pt x="0" y="9"/>
                      </a:cubicBezTo>
                      <a:cubicBezTo>
                        <a:pt x="0" y="4"/>
                        <a:pt x="4" y="0"/>
                        <a:pt x="10" y="0"/>
                      </a:cubicBezTo>
                      <a:close/>
                    </a:path>
                  </a:pathLst>
                </a:custGeom>
                <a:solidFill>
                  <a:srgbClr val="7A76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3" name="Freeform 81"/>
                <p:cNvSpPr/>
                <p:nvPr/>
              </p:nvSpPr>
              <p:spPr bwMode="auto">
                <a:xfrm>
                  <a:off x="7571622" y="814580"/>
                  <a:ext cx="590550" cy="60325"/>
                </a:xfrm>
                <a:custGeom>
                  <a:avLst/>
                  <a:gdLst>
                    <a:gd name="T0" fmla="*/ 9 w 157"/>
                    <a:gd name="T1" fmla="*/ 0 h 16"/>
                    <a:gd name="T2" fmla="*/ 148 w 157"/>
                    <a:gd name="T3" fmla="*/ 0 h 16"/>
                    <a:gd name="T4" fmla="*/ 157 w 157"/>
                    <a:gd name="T5" fmla="*/ 8 h 16"/>
                    <a:gd name="T6" fmla="*/ 148 w 157"/>
                    <a:gd name="T7" fmla="*/ 16 h 16"/>
                    <a:gd name="T8" fmla="*/ 9 w 157"/>
                    <a:gd name="T9" fmla="*/ 16 h 16"/>
                    <a:gd name="T10" fmla="*/ 0 w 157"/>
                    <a:gd name="T11" fmla="*/ 8 h 16"/>
                    <a:gd name="T12" fmla="*/ 9 w 15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7" h="16">
                      <a:moveTo>
                        <a:pt x="9" y="0"/>
                      </a:moveTo>
                      <a:cubicBezTo>
                        <a:pt x="148" y="0"/>
                        <a:pt x="148" y="0"/>
                        <a:pt x="148" y="0"/>
                      </a:cubicBezTo>
                      <a:cubicBezTo>
                        <a:pt x="153" y="0"/>
                        <a:pt x="157" y="4"/>
                        <a:pt x="157" y="8"/>
                      </a:cubicBezTo>
                      <a:cubicBezTo>
                        <a:pt x="157" y="13"/>
                        <a:pt x="153" y="16"/>
                        <a:pt x="148" y="16"/>
                      </a:cubicBezTo>
                      <a:cubicBezTo>
                        <a:pt x="9" y="16"/>
                        <a:pt x="9" y="16"/>
                        <a:pt x="9" y="16"/>
                      </a:cubicBezTo>
                      <a:cubicBezTo>
                        <a:pt x="4" y="16"/>
                        <a:pt x="0" y="13"/>
                        <a:pt x="0" y="8"/>
                      </a:cubicBezTo>
                      <a:cubicBezTo>
                        <a:pt x="0" y="4"/>
                        <a:pt x="4" y="0"/>
                        <a:pt x="9" y="0"/>
                      </a:cubicBezTo>
                      <a:close/>
                    </a:path>
                  </a:pathLst>
                </a:custGeom>
                <a:solidFill>
                  <a:srgbClr val="6763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7" name="Freeform 82"/>
                <p:cNvSpPr/>
                <p:nvPr/>
              </p:nvSpPr>
              <p:spPr bwMode="auto">
                <a:xfrm>
                  <a:off x="7576385" y="820930"/>
                  <a:ext cx="579438" cy="49213"/>
                </a:xfrm>
                <a:custGeom>
                  <a:avLst/>
                  <a:gdLst>
                    <a:gd name="T0" fmla="*/ 7 w 154"/>
                    <a:gd name="T1" fmla="*/ 0 h 13"/>
                    <a:gd name="T2" fmla="*/ 147 w 154"/>
                    <a:gd name="T3" fmla="*/ 0 h 13"/>
                    <a:gd name="T4" fmla="*/ 154 w 154"/>
                    <a:gd name="T5" fmla="*/ 6 h 13"/>
                    <a:gd name="T6" fmla="*/ 147 w 154"/>
                    <a:gd name="T7" fmla="*/ 13 h 13"/>
                    <a:gd name="T8" fmla="*/ 7 w 154"/>
                    <a:gd name="T9" fmla="*/ 13 h 13"/>
                    <a:gd name="T10" fmla="*/ 0 w 154"/>
                    <a:gd name="T11" fmla="*/ 6 h 13"/>
                    <a:gd name="T12" fmla="*/ 7 w 15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4" h="13">
                      <a:moveTo>
                        <a:pt x="7" y="0"/>
                      </a:moveTo>
                      <a:cubicBezTo>
                        <a:pt x="147" y="0"/>
                        <a:pt x="147" y="0"/>
                        <a:pt x="147" y="0"/>
                      </a:cubicBezTo>
                      <a:cubicBezTo>
                        <a:pt x="151" y="0"/>
                        <a:pt x="154" y="3"/>
                        <a:pt x="154" y="6"/>
                      </a:cubicBezTo>
                      <a:cubicBezTo>
                        <a:pt x="154" y="10"/>
                        <a:pt x="151" y="13"/>
                        <a:pt x="147" y="13"/>
                      </a:cubicBezTo>
                      <a:cubicBezTo>
                        <a:pt x="7" y="13"/>
                        <a:pt x="7" y="13"/>
                        <a:pt x="7" y="13"/>
                      </a:cubicBezTo>
                      <a:cubicBezTo>
                        <a:pt x="3" y="13"/>
                        <a:pt x="0" y="10"/>
                        <a:pt x="0" y="6"/>
                      </a:cubicBezTo>
                      <a:cubicBezTo>
                        <a:pt x="0" y="3"/>
                        <a:pt x="3" y="0"/>
                        <a:pt x="7" y="0"/>
                      </a:cubicBezTo>
                      <a:close/>
                    </a:path>
                  </a:pathLst>
                </a:custGeom>
                <a:solidFill>
                  <a:srgbClr val="5553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83"/>
                <p:cNvSpPr/>
                <p:nvPr/>
              </p:nvSpPr>
              <p:spPr bwMode="auto">
                <a:xfrm>
                  <a:off x="7579560" y="825692"/>
                  <a:ext cx="571500" cy="41275"/>
                </a:xfrm>
                <a:custGeom>
                  <a:avLst/>
                  <a:gdLst>
                    <a:gd name="T0" fmla="*/ 6 w 152"/>
                    <a:gd name="T1" fmla="*/ 11 h 11"/>
                    <a:gd name="T2" fmla="*/ 0 w 152"/>
                    <a:gd name="T3" fmla="*/ 5 h 11"/>
                    <a:gd name="T4" fmla="*/ 6 w 152"/>
                    <a:gd name="T5" fmla="*/ 0 h 11"/>
                    <a:gd name="T6" fmla="*/ 146 w 152"/>
                    <a:gd name="T7" fmla="*/ 0 h 11"/>
                    <a:gd name="T8" fmla="*/ 152 w 152"/>
                    <a:gd name="T9" fmla="*/ 5 h 11"/>
                    <a:gd name="T10" fmla="*/ 146 w 152"/>
                    <a:gd name="T11" fmla="*/ 11 h 11"/>
                    <a:gd name="T12" fmla="*/ 6 w 15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52" h="11">
                      <a:moveTo>
                        <a:pt x="6" y="11"/>
                      </a:moveTo>
                      <a:cubicBezTo>
                        <a:pt x="3" y="11"/>
                        <a:pt x="0" y="8"/>
                        <a:pt x="0" y="5"/>
                      </a:cubicBezTo>
                      <a:cubicBezTo>
                        <a:pt x="0" y="3"/>
                        <a:pt x="3" y="0"/>
                        <a:pt x="6" y="0"/>
                      </a:cubicBezTo>
                      <a:cubicBezTo>
                        <a:pt x="146" y="0"/>
                        <a:pt x="146" y="0"/>
                        <a:pt x="146" y="0"/>
                      </a:cubicBezTo>
                      <a:cubicBezTo>
                        <a:pt x="149" y="0"/>
                        <a:pt x="152" y="3"/>
                        <a:pt x="152" y="5"/>
                      </a:cubicBezTo>
                      <a:cubicBezTo>
                        <a:pt x="152" y="8"/>
                        <a:pt x="149" y="11"/>
                        <a:pt x="146" y="11"/>
                      </a:cubicBezTo>
                      <a:lnTo>
                        <a:pt x="6" y="11"/>
                      </a:lnTo>
                      <a:close/>
                    </a:path>
                  </a:pathLst>
                </a:custGeom>
                <a:solidFill>
                  <a:srgbClr val="4344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428" name="图片 427"/>
                <p:cNvPicPr>
                  <a:picLocks noChangeAspect="1" noChangeArrowheads="1"/>
                </p:cNvPicPr>
                <p:nvPr/>
              </p:nvPicPr>
              <p:blipFill>
                <a:blip r:embed="rId1" cstate="screen"/>
                <a:srcRect/>
                <a:stretch>
                  <a:fillRect/>
                </a:stretch>
              </p:blipFill>
              <p:spPr bwMode="auto">
                <a:xfrm>
                  <a:off x="7600497" y="6248325"/>
                  <a:ext cx="415665" cy="416876"/>
                </a:xfrm>
                <a:custGeom>
                  <a:avLst/>
                  <a:gdLst>
                    <a:gd name="connsiteX0" fmla="*/ 208438 w 415665"/>
                    <a:gd name="connsiteY0" fmla="*/ 0 h 416876"/>
                    <a:gd name="connsiteX1" fmla="*/ 412642 w 415665"/>
                    <a:gd name="connsiteY1" fmla="*/ 166431 h 416876"/>
                    <a:gd name="connsiteX2" fmla="*/ 415665 w 415665"/>
                    <a:gd name="connsiteY2" fmla="*/ 196425 h 416876"/>
                    <a:gd name="connsiteX3" fmla="*/ 415665 w 415665"/>
                    <a:gd name="connsiteY3" fmla="*/ 220451 h 416876"/>
                    <a:gd name="connsiteX4" fmla="*/ 412642 w 415665"/>
                    <a:gd name="connsiteY4" fmla="*/ 250446 h 416876"/>
                    <a:gd name="connsiteX5" fmla="*/ 208438 w 415665"/>
                    <a:gd name="connsiteY5" fmla="*/ 416876 h 416876"/>
                    <a:gd name="connsiteX6" fmla="*/ 0 w 415665"/>
                    <a:gd name="connsiteY6" fmla="*/ 208438 h 416876"/>
                    <a:gd name="connsiteX7" fmla="*/ 208438 w 415665"/>
                    <a:gd name="connsiteY7" fmla="*/ 0 h 41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65" h="416876">
                      <a:moveTo>
                        <a:pt x="208438" y="0"/>
                      </a:moveTo>
                      <a:cubicBezTo>
                        <a:pt x="309166" y="0"/>
                        <a:pt x="393205" y="71449"/>
                        <a:pt x="412642" y="166431"/>
                      </a:cubicBezTo>
                      <a:lnTo>
                        <a:pt x="415665" y="196425"/>
                      </a:lnTo>
                      <a:lnTo>
                        <a:pt x="415665" y="220451"/>
                      </a:lnTo>
                      <a:lnTo>
                        <a:pt x="412642" y="250446"/>
                      </a:lnTo>
                      <a:cubicBezTo>
                        <a:pt x="393205" y="345427"/>
                        <a:pt x="309166" y="416876"/>
                        <a:pt x="208438" y="416876"/>
                      </a:cubicBezTo>
                      <a:cubicBezTo>
                        <a:pt x="93321" y="416876"/>
                        <a:pt x="0" y="323555"/>
                        <a:pt x="0" y="208438"/>
                      </a:cubicBezTo>
                      <a:cubicBezTo>
                        <a:pt x="0" y="93321"/>
                        <a:pt x="93321" y="0"/>
                        <a:pt x="208438" y="0"/>
                      </a:cubicBezTo>
                      <a:close/>
                    </a:path>
                  </a:pathLst>
                </a:custGeom>
                <a:solidFill>
                  <a:schemeClr val="tx1"/>
                </a:solidFill>
                <a:ln>
                  <a:noFill/>
                </a:ln>
              </p:spPr>
            </p:pic>
          </p:grpSp>
          <p:grpSp>
            <p:nvGrpSpPr>
              <p:cNvPr id="433" name="组合 432"/>
              <p:cNvGrpSpPr/>
              <p:nvPr/>
            </p:nvGrpSpPr>
            <p:grpSpPr>
              <a:xfrm>
                <a:off x="8818356" y="1660757"/>
                <a:ext cx="2317957" cy="4527627"/>
                <a:chOff x="6149222" y="273242"/>
                <a:chExt cx="3432175" cy="6704013"/>
              </a:xfrm>
            </p:grpSpPr>
            <p:sp>
              <p:nvSpPr>
                <p:cNvPr id="435" name="AutoShape 60"/>
                <p:cNvSpPr>
                  <a:spLocks noChangeAspect="1" noChangeArrowheads="1" noTextEdit="1"/>
                </p:cNvSpPr>
                <p:nvPr/>
              </p:nvSpPr>
              <p:spPr bwMode="auto">
                <a:xfrm>
                  <a:off x="6149222" y="273242"/>
                  <a:ext cx="3432175" cy="670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6" name="Freeform 62"/>
                <p:cNvSpPr/>
                <p:nvPr/>
              </p:nvSpPr>
              <p:spPr bwMode="auto">
                <a:xfrm>
                  <a:off x="6149222" y="276417"/>
                  <a:ext cx="3432175" cy="6700838"/>
                </a:xfrm>
                <a:custGeom>
                  <a:avLst/>
                  <a:gdLst>
                    <a:gd name="T0" fmla="*/ 912 w 912"/>
                    <a:gd name="T1" fmla="*/ 1660 h 1784"/>
                    <a:gd name="T2" fmla="*/ 781 w 912"/>
                    <a:gd name="T3" fmla="*/ 1784 h 1784"/>
                    <a:gd name="T4" fmla="*/ 131 w 912"/>
                    <a:gd name="T5" fmla="*/ 1784 h 1784"/>
                    <a:gd name="T6" fmla="*/ 0 w 912"/>
                    <a:gd name="T7" fmla="*/ 1660 h 1784"/>
                    <a:gd name="T8" fmla="*/ 0 w 912"/>
                    <a:gd name="T9" fmla="*/ 124 h 1784"/>
                    <a:gd name="T10" fmla="*/ 131 w 912"/>
                    <a:gd name="T11" fmla="*/ 0 h 1784"/>
                    <a:gd name="T12" fmla="*/ 781 w 912"/>
                    <a:gd name="T13" fmla="*/ 0 h 1784"/>
                    <a:gd name="T14" fmla="*/ 912 w 912"/>
                    <a:gd name="T15" fmla="*/ 124 h 1784"/>
                    <a:gd name="T16" fmla="*/ 912 w 912"/>
                    <a:gd name="T17" fmla="*/ 1660 h 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1784">
                      <a:moveTo>
                        <a:pt x="912" y="1660"/>
                      </a:moveTo>
                      <a:cubicBezTo>
                        <a:pt x="912" y="1728"/>
                        <a:pt x="853" y="1784"/>
                        <a:pt x="781" y="1784"/>
                      </a:cubicBezTo>
                      <a:cubicBezTo>
                        <a:pt x="131" y="1784"/>
                        <a:pt x="131" y="1784"/>
                        <a:pt x="131" y="1784"/>
                      </a:cubicBezTo>
                      <a:cubicBezTo>
                        <a:pt x="59" y="1784"/>
                        <a:pt x="0" y="1728"/>
                        <a:pt x="0" y="1660"/>
                      </a:cubicBezTo>
                      <a:cubicBezTo>
                        <a:pt x="0" y="124"/>
                        <a:pt x="0" y="124"/>
                        <a:pt x="0" y="124"/>
                      </a:cubicBezTo>
                      <a:cubicBezTo>
                        <a:pt x="0" y="55"/>
                        <a:pt x="59" y="0"/>
                        <a:pt x="131" y="0"/>
                      </a:cubicBezTo>
                      <a:cubicBezTo>
                        <a:pt x="781" y="0"/>
                        <a:pt x="781" y="0"/>
                        <a:pt x="781" y="0"/>
                      </a:cubicBezTo>
                      <a:cubicBezTo>
                        <a:pt x="853" y="0"/>
                        <a:pt x="912" y="55"/>
                        <a:pt x="912" y="124"/>
                      </a:cubicBezTo>
                      <a:cubicBezTo>
                        <a:pt x="912" y="1660"/>
                        <a:pt x="912" y="1660"/>
                        <a:pt x="912" y="1660"/>
                      </a:cubicBezTo>
                    </a:path>
                  </a:pathLst>
                </a:custGeom>
                <a:solidFill>
                  <a:srgbClr val="A8A9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63"/>
                <p:cNvSpPr/>
                <p:nvPr/>
              </p:nvSpPr>
              <p:spPr bwMode="auto">
                <a:xfrm>
                  <a:off x="6152397" y="281180"/>
                  <a:ext cx="3425825" cy="6688138"/>
                </a:xfrm>
                <a:custGeom>
                  <a:avLst/>
                  <a:gdLst>
                    <a:gd name="T0" fmla="*/ 910 w 910"/>
                    <a:gd name="T1" fmla="*/ 1657 h 1781"/>
                    <a:gd name="T2" fmla="*/ 779 w 910"/>
                    <a:gd name="T3" fmla="*/ 1781 h 1781"/>
                    <a:gd name="T4" fmla="*/ 131 w 910"/>
                    <a:gd name="T5" fmla="*/ 1781 h 1781"/>
                    <a:gd name="T6" fmla="*/ 0 w 910"/>
                    <a:gd name="T7" fmla="*/ 1657 h 1781"/>
                    <a:gd name="T8" fmla="*/ 0 w 910"/>
                    <a:gd name="T9" fmla="*/ 124 h 1781"/>
                    <a:gd name="T10" fmla="*/ 131 w 910"/>
                    <a:gd name="T11" fmla="*/ 0 h 1781"/>
                    <a:gd name="T12" fmla="*/ 779 w 910"/>
                    <a:gd name="T13" fmla="*/ 0 h 1781"/>
                    <a:gd name="T14" fmla="*/ 910 w 910"/>
                    <a:gd name="T15" fmla="*/ 124 h 1781"/>
                    <a:gd name="T16" fmla="*/ 910 w 910"/>
                    <a:gd name="T17" fmla="*/ 1657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0" h="1781">
                      <a:moveTo>
                        <a:pt x="910" y="1657"/>
                      </a:moveTo>
                      <a:cubicBezTo>
                        <a:pt x="910" y="1726"/>
                        <a:pt x="851" y="1781"/>
                        <a:pt x="779" y="1781"/>
                      </a:cubicBezTo>
                      <a:cubicBezTo>
                        <a:pt x="131" y="1781"/>
                        <a:pt x="131" y="1781"/>
                        <a:pt x="131" y="1781"/>
                      </a:cubicBezTo>
                      <a:cubicBezTo>
                        <a:pt x="59" y="1781"/>
                        <a:pt x="0" y="1726"/>
                        <a:pt x="0" y="1657"/>
                      </a:cubicBezTo>
                      <a:cubicBezTo>
                        <a:pt x="0" y="124"/>
                        <a:pt x="0" y="124"/>
                        <a:pt x="0" y="124"/>
                      </a:cubicBezTo>
                      <a:cubicBezTo>
                        <a:pt x="0" y="56"/>
                        <a:pt x="59" y="0"/>
                        <a:pt x="131" y="0"/>
                      </a:cubicBezTo>
                      <a:cubicBezTo>
                        <a:pt x="779" y="0"/>
                        <a:pt x="779" y="0"/>
                        <a:pt x="779" y="0"/>
                      </a:cubicBezTo>
                      <a:cubicBezTo>
                        <a:pt x="851" y="0"/>
                        <a:pt x="910" y="56"/>
                        <a:pt x="910" y="124"/>
                      </a:cubicBezTo>
                      <a:cubicBezTo>
                        <a:pt x="910" y="1657"/>
                        <a:pt x="910" y="1657"/>
                        <a:pt x="910" y="1657"/>
                      </a:cubicBezTo>
                    </a:path>
                  </a:pathLst>
                </a:custGeom>
                <a:solidFill>
                  <a:srgbClr val="B0B1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64"/>
                <p:cNvSpPr/>
                <p:nvPr/>
              </p:nvSpPr>
              <p:spPr bwMode="auto">
                <a:xfrm>
                  <a:off x="6160335" y="284355"/>
                  <a:ext cx="3409950" cy="6681788"/>
                </a:xfrm>
                <a:custGeom>
                  <a:avLst/>
                  <a:gdLst>
                    <a:gd name="T0" fmla="*/ 906 w 906"/>
                    <a:gd name="T1" fmla="*/ 1655 h 1779"/>
                    <a:gd name="T2" fmla="*/ 776 w 906"/>
                    <a:gd name="T3" fmla="*/ 1779 h 1779"/>
                    <a:gd name="T4" fmla="*/ 130 w 906"/>
                    <a:gd name="T5" fmla="*/ 1779 h 1779"/>
                    <a:gd name="T6" fmla="*/ 0 w 906"/>
                    <a:gd name="T7" fmla="*/ 1655 h 1779"/>
                    <a:gd name="T8" fmla="*/ 0 w 906"/>
                    <a:gd name="T9" fmla="*/ 124 h 1779"/>
                    <a:gd name="T10" fmla="*/ 130 w 906"/>
                    <a:gd name="T11" fmla="*/ 0 h 1779"/>
                    <a:gd name="T12" fmla="*/ 776 w 906"/>
                    <a:gd name="T13" fmla="*/ 0 h 1779"/>
                    <a:gd name="T14" fmla="*/ 906 w 906"/>
                    <a:gd name="T15" fmla="*/ 124 h 1779"/>
                    <a:gd name="T16" fmla="*/ 906 w 906"/>
                    <a:gd name="T17" fmla="*/ 1655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6" h="1779">
                      <a:moveTo>
                        <a:pt x="906" y="1655"/>
                      </a:moveTo>
                      <a:cubicBezTo>
                        <a:pt x="906" y="1724"/>
                        <a:pt x="848" y="1779"/>
                        <a:pt x="776" y="1779"/>
                      </a:cubicBezTo>
                      <a:cubicBezTo>
                        <a:pt x="130" y="1779"/>
                        <a:pt x="130" y="1779"/>
                        <a:pt x="130" y="1779"/>
                      </a:cubicBezTo>
                      <a:cubicBezTo>
                        <a:pt x="58" y="1779"/>
                        <a:pt x="0" y="1724"/>
                        <a:pt x="0" y="1655"/>
                      </a:cubicBezTo>
                      <a:cubicBezTo>
                        <a:pt x="0" y="124"/>
                        <a:pt x="0" y="124"/>
                        <a:pt x="0" y="124"/>
                      </a:cubicBezTo>
                      <a:cubicBezTo>
                        <a:pt x="0" y="56"/>
                        <a:pt x="58" y="0"/>
                        <a:pt x="130" y="0"/>
                      </a:cubicBezTo>
                      <a:cubicBezTo>
                        <a:pt x="776" y="0"/>
                        <a:pt x="776" y="0"/>
                        <a:pt x="776" y="0"/>
                      </a:cubicBezTo>
                      <a:cubicBezTo>
                        <a:pt x="848" y="0"/>
                        <a:pt x="906" y="56"/>
                        <a:pt x="906" y="124"/>
                      </a:cubicBezTo>
                      <a:cubicBezTo>
                        <a:pt x="906" y="1655"/>
                        <a:pt x="906" y="1655"/>
                        <a:pt x="906" y="1655"/>
                      </a:cubicBezTo>
                    </a:path>
                  </a:pathLst>
                </a:custGeom>
                <a:solidFill>
                  <a:srgbClr val="B9B9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65"/>
                <p:cNvSpPr/>
                <p:nvPr/>
              </p:nvSpPr>
              <p:spPr bwMode="auto">
                <a:xfrm>
                  <a:off x="6165097" y="292292"/>
                  <a:ext cx="3402013" cy="6670675"/>
                </a:xfrm>
                <a:custGeom>
                  <a:avLst/>
                  <a:gdLst>
                    <a:gd name="T0" fmla="*/ 904 w 904"/>
                    <a:gd name="T1" fmla="*/ 1652 h 1776"/>
                    <a:gd name="T2" fmla="*/ 774 w 904"/>
                    <a:gd name="T3" fmla="*/ 1776 h 1776"/>
                    <a:gd name="T4" fmla="*/ 130 w 904"/>
                    <a:gd name="T5" fmla="*/ 1776 h 1776"/>
                    <a:gd name="T6" fmla="*/ 0 w 904"/>
                    <a:gd name="T7" fmla="*/ 1652 h 1776"/>
                    <a:gd name="T8" fmla="*/ 0 w 904"/>
                    <a:gd name="T9" fmla="*/ 123 h 1776"/>
                    <a:gd name="T10" fmla="*/ 130 w 904"/>
                    <a:gd name="T11" fmla="*/ 0 h 1776"/>
                    <a:gd name="T12" fmla="*/ 774 w 904"/>
                    <a:gd name="T13" fmla="*/ 0 h 1776"/>
                    <a:gd name="T14" fmla="*/ 904 w 904"/>
                    <a:gd name="T15" fmla="*/ 123 h 1776"/>
                    <a:gd name="T16" fmla="*/ 904 w 904"/>
                    <a:gd name="T17" fmla="*/ 165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4" h="1776">
                      <a:moveTo>
                        <a:pt x="904" y="1652"/>
                      </a:moveTo>
                      <a:cubicBezTo>
                        <a:pt x="904" y="1720"/>
                        <a:pt x="846" y="1776"/>
                        <a:pt x="774" y="1776"/>
                      </a:cubicBezTo>
                      <a:cubicBezTo>
                        <a:pt x="130" y="1776"/>
                        <a:pt x="130" y="1776"/>
                        <a:pt x="130" y="1776"/>
                      </a:cubicBezTo>
                      <a:cubicBezTo>
                        <a:pt x="58" y="1776"/>
                        <a:pt x="0" y="1720"/>
                        <a:pt x="0" y="1652"/>
                      </a:cubicBezTo>
                      <a:cubicBezTo>
                        <a:pt x="0" y="123"/>
                        <a:pt x="0" y="123"/>
                        <a:pt x="0" y="123"/>
                      </a:cubicBezTo>
                      <a:cubicBezTo>
                        <a:pt x="0" y="55"/>
                        <a:pt x="58" y="0"/>
                        <a:pt x="130" y="0"/>
                      </a:cubicBezTo>
                      <a:cubicBezTo>
                        <a:pt x="774" y="0"/>
                        <a:pt x="774" y="0"/>
                        <a:pt x="774" y="0"/>
                      </a:cubicBezTo>
                      <a:cubicBezTo>
                        <a:pt x="846" y="0"/>
                        <a:pt x="904" y="55"/>
                        <a:pt x="904" y="123"/>
                      </a:cubicBezTo>
                      <a:cubicBezTo>
                        <a:pt x="904" y="1652"/>
                        <a:pt x="904" y="1652"/>
                        <a:pt x="904" y="1652"/>
                      </a:cubicBezTo>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66"/>
                <p:cNvSpPr/>
                <p:nvPr/>
              </p:nvSpPr>
              <p:spPr bwMode="auto">
                <a:xfrm>
                  <a:off x="6168272" y="295467"/>
                  <a:ext cx="3394075" cy="6659563"/>
                </a:xfrm>
                <a:custGeom>
                  <a:avLst/>
                  <a:gdLst>
                    <a:gd name="T0" fmla="*/ 902 w 902"/>
                    <a:gd name="T1" fmla="*/ 1650 h 1773"/>
                    <a:gd name="T2" fmla="*/ 772 w 902"/>
                    <a:gd name="T3" fmla="*/ 1773 h 1773"/>
                    <a:gd name="T4" fmla="*/ 130 w 902"/>
                    <a:gd name="T5" fmla="*/ 1773 h 1773"/>
                    <a:gd name="T6" fmla="*/ 0 w 902"/>
                    <a:gd name="T7" fmla="*/ 1650 h 1773"/>
                    <a:gd name="T8" fmla="*/ 0 w 902"/>
                    <a:gd name="T9" fmla="*/ 124 h 1773"/>
                    <a:gd name="T10" fmla="*/ 130 w 902"/>
                    <a:gd name="T11" fmla="*/ 0 h 1773"/>
                    <a:gd name="T12" fmla="*/ 772 w 902"/>
                    <a:gd name="T13" fmla="*/ 0 h 1773"/>
                    <a:gd name="T14" fmla="*/ 902 w 902"/>
                    <a:gd name="T15" fmla="*/ 124 h 1773"/>
                    <a:gd name="T16" fmla="*/ 902 w 902"/>
                    <a:gd name="T17" fmla="*/ 1650 h 1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2" h="1773">
                      <a:moveTo>
                        <a:pt x="902" y="1650"/>
                      </a:moveTo>
                      <a:cubicBezTo>
                        <a:pt x="902" y="1718"/>
                        <a:pt x="844" y="1773"/>
                        <a:pt x="772" y="1773"/>
                      </a:cubicBezTo>
                      <a:cubicBezTo>
                        <a:pt x="130" y="1773"/>
                        <a:pt x="130" y="1773"/>
                        <a:pt x="130" y="1773"/>
                      </a:cubicBezTo>
                      <a:cubicBezTo>
                        <a:pt x="58" y="1773"/>
                        <a:pt x="0" y="1718"/>
                        <a:pt x="0" y="1650"/>
                      </a:cubicBezTo>
                      <a:cubicBezTo>
                        <a:pt x="0" y="124"/>
                        <a:pt x="0" y="124"/>
                        <a:pt x="0" y="124"/>
                      </a:cubicBezTo>
                      <a:cubicBezTo>
                        <a:pt x="0" y="55"/>
                        <a:pt x="58" y="0"/>
                        <a:pt x="130" y="0"/>
                      </a:cubicBezTo>
                      <a:cubicBezTo>
                        <a:pt x="772" y="0"/>
                        <a:pt x="772" y="0"/>
                        <a:pt x="772" y="0"/>
                      </a:cubicBezTo>
                      <a:cubicBezTo>
                        <a:pt x="844" y="0"/>
                        <a:pt x="902" y="55"/>
                        <a:pt x="902" y="124"/>
                      </a:cubicBezTo>
                      <a:cubicBezTo>
                        <a:pt x="902" y="1650"/>
                        <a:pt x="902" y="1650"/>
                        <a:pt x="902" y="165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74"/>
                <p:cNvSpPr/>
                <p:nvPr/>
              </p:nvSpPr>
              <p:spPr bwMode="auto">
                <a:xfrm>
                  <a:off x="7541460" y="779655"/>
                  <a:ext cx="661988" cy="131763"/>
                </a:xfrm>
                <a:custGeom>
                  <a:avLst/>
                  <a:gdLst>
                    <a:gd name="T0" fmla="*/ 176 w 176"/>
                    <a:gd name="T1" fmla="*/ 17 h 35"/>
                    <a:gd name="T2" fmla="*/ 158 w 176"/>
                    <a:gd name="T3" fmla="*/ 35 h 35"/>
                    <a:gd name="T4" fmla="*/ 18 w 176"/>
                    <a:gd name="T5" fmla="*/ 35 h 35"/>
                    <a:gd name="T6" fmla="*/ 0 w 176"/>
                    <a:gd name="T7" fmla="*/ 17 h 35"/>
                    <a:gd name="T8" fmla="*/ 18 w 176"/>
                    <a:gd name="T9" fmla="*/ 0 h 35"/>
                    <a:gd name="T10" fmla="*/ 158 w 176"/>
                    <a:gd name="T11" fmla="*/ 0 h 35"/>
                    <a:gd name="T12" fmla="*/ 176 w 176"/>
                    <a:gd name="T13" fmla="*/ 17 h 35"/>
                  </a:gdLst>
                  <a:ahLst/>
                  <a:cxnLst>
                    <a:cxn ang="0">
                      <a:pos x="T0" y="T1"/>
                    </a:cxn>
                    <a:cxn ang="0">
                      <a:pos x="T2" y="T3"/>
                    </a:cxn>
                    <a:cxn ang="0">
                      <a:pos x="T4" y="T5"/>
                    </a:cxn>
                    <a:cxn ang="0">
                      <a:pos x="T6" y="T7"/>
                    </a:cxn>
                    <a:cxn ang="0">
                      <a:pos x="T8" y="T9"/>
                    </a:cxn>
                    <a:cxn ang="0">
                      <a:pos x="T10" y="T11"/>
                    </a:cxn>
                    <a:cxn ang="0">
                      <a:pos x="T12" y="T13"/>
                    </a:cxn>
                  </a:cxnLst>
                  <a:rect l="0" t="0" r="r" b="b"/>
                  <a:pathLst>
                    <a:path w="176" h="35">
                      <a:moveTo>
                        <a:pt x="176" y="17"/>
                      </a:moveTo>
                      <a:cubicBezTo>
                        <a:pt x="176" y="27"/>
                        <a:pt x="168" y="35"/>
                        <a:pt x="158" y="35"/>
                      </a:cubicBezTo>
                      <a:cubicBezTo>
                        <a:pt x="18" y="35"/>
                        <a:pt x="18" y="35"/>
                        <a:pt x="18" y="35"/>
                      </a:cubicBezTo>
                      <a:cubicBezTo>
                        <a:pt x="8" y="35"/>
                        <a:pt x="0" y="27"/>
                        <a:pt x="0" y="17"/>
                      </a:cubicBezTo>
                      <a:cubicBezTo>
                        <a:pt x="0" y="8"/>
                        <a:pt x="8" y="0"/>
                        <a:pt x="18" y="0"/>
                      </a:cubicBezTo>
                      <a:cubicBezTo>
                        <a:pt x="158" y="0"/>
                        <a:pt x="158" y="0"/>
                        <a:pt x="158" y="0"/>
                      </a:cubicBezTo>
                      <a:cubicBezTo>
                        <a:pt x="168" y="0"/>
                        <a:pt x="176" y="8"/>
                        <a:pt x="176"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75"/>
                <p:cNvSpPr/>
                <p:nvPr/>
              </p:nvSpPr>
              <p:spPr bwMode="auto">
                <a:xfrm>
                  <a:off x="7546222" y="784417"/>
                  <a:ext cx="650875" cy="119063"/>
                </a:xfrm>
                <a:custGeom>
                  <a:avLst/>
                  <a:gdLst>
                    <a:gd name="T0" fmla="*/ 17 w 173"/>
                    <a:gd name="T1" fmla="*/ 0 h 32"/>
                    <a:gd name="T2" fmla="*/ 156 w 173"/>
                    <a:gd name="T3" fmla="*/ 0 h 32"/>
                    <a:gd name="T4" fmla="*/ 173 w 173"/>
                    <a:gd name="T5" fmla="*/ 16 h 32"/>
                    <a:gd name="T6" fmla="*/ 156 w 173"/>
                    <a:gd name="T7" fmla="*/ 32 h 32"/>
                    <a:gd name="T8" fmla="*/ 17 w 173"/>
                    <a:gd name="T9" fmla="*/ 32 h 32"/>
                    <a:gd name="T10" fmla="*/ 0 w 173"/>
                    <a:gd name="T11" fmla="*/ 16 h 32"/>
                    <a:gd name="T12" fmla="*/ 17 w 17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73" h="32">
                      <a:moveTo>
                        <a:pt x="17" y="0"/>
                      </a:moveTo>
                      <a:cubicBezTo>
                        <a:pt x="156" y="0"/>
                        <a:pt x="156" y="0"/>
                        <a:pt x="156" y="0"/>
                      </a:cubicBezTo>
                      <a:cubicBezTo>
                        <a:pt x="166" y="0"/>
                        <a:pt x="173" y="8"/>
                        <a:pt x="173" y="16"/>
                      </a:cubicBezTo>
                      <a:cubicBezTo>
                        <a:pt x="173" y="25"/>
                        <a:pt x="166" y="32"/>
                        <a:pt x="156" y="32"/>
                      </a:cubicBezTo>
                      <a:cubicBezTo>
                        <a:pt x="17" y="32"/>
                        <a:pt x="17" y="32"/>
                        <a:pt x="17" y="32"/>
                      </a:cubicBezTo>
                      <a:cubicBezTo>
                        <a:pt x="8" y="32"/>
                        <a:pt x="0" y="25"/>
                        <a:pt x="0" y="16"/>
                      </a:cubicBezTo>
                      <a:cubicBezTo>
                        <a:pt x="0" y="8"/>
                        <a:pt x="8" y="0"/>
                        <a:pt x="17" y="0"/>
                      </a:cubicBezTo>
                      <a:close/>
                    </a:path>
                  </a:pathLst>
                </a:custGeom>
                <a:solidFill>
                  <a:srgbClr val="E8E7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76"/>
                <p:cNvSpPr/>
                <p:nvPr/>
              </p:nvSpPr>
              <p:spPr bwMode="auto">
                <a:xfrm>
                  <a:off x="7549397" y="792355"/>
                  <a:ext cx="642938" cy="107950"/>
                </a:xfrm>
                <a:custGeom>
                  <a:avLst/>
                  <a:gdLst>
                    <a:gd name="T0" fmla="*/ 16 w 171"/>
                    <a:gd name="T1" fmla="*/ 0 h 29"/>
                    <a:gd name="T2" fmla="*/ 155 w 171"/>
                    <a:gd name="T3" fmla="*/ 0 h 29"/>
                    <a:gd name="T4" fmla="*/ 171 w 171"/>
                    <a:gd name="T5" fmla="*/ 14 h 29"/>
                    <a:gd name="T6" fmla="*/ 155 w 171"/>
                    <a:gd name="T7" fmla="*/ 29 h 29"/>
                    <a:gd name="T8" fmla="*/ 16 w 171"/>
                    <a:gd name="T9" fmla="*/ 29 h 29"/>
                    <a:gd name="T10" fmla="*/ 0 w 171"/>
                    <a:gd name="T11" fmla="*/ 14 h 29"/>
                    <a:gd name="T12" fmla="*/ 16 w 17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71" h="29">
                      <a:moveTo>
                        <a:pt x="16" y="0"/>
                      </a:moveTo>
                      <a:cubicBezTo>
                        <a:pt x="155" y="0"/>
                        <a:pt x="155" y="0"/>
                        <a:pt x="155" y="0"/>
                      </a:cubicBezTo>
                      <a:cubicBezTo>
                        <a:pt x="164" y="0"/>
                        <a:pt x="171" y="6"/>
                        <a:pt x="171" y="14"/>
                      </a:cubicBezTo>
                      <a:cubicBezTo>
                        <a:pt x="171" y="23"/>
                        <a:pt x="164" y="29"/>
                        <a:pt x="155" y="29"/>
                      </a:cubicBezTo>
                      <a:cubicBezTo>
                        <a:pt x="16" y="29"/>
                        <a:pt x="16" y="29"/>
                        <a:pt x="16" y="29"/>
                      </a:cubicBezTo>
                      <a:cubicBezTo>
                        <a:pt x="7" y="29"/>
                        <a:pt x="0" y="23"/>
                        <a:pt x="0" y="14"/>
                      </a:cubicBezTo>
                      <a:cubicBezTo>
                        <a:pt x="0" y="6"/>
                        <a:pt x="7" y="0"/>
                        <a:pt x="16" y="0"/>
                      </a:cubicBezTo>
                      <a:close/>
                    </a:path>
                  </a:pathLst>
                </a:custGeom>
                <a:solidFill>
                  <a:srgbClr val="D0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77"/>
                <p:cNvSpPr/>
                <p:nvPr/>
              </p:nvSpPr>
              <p:spPr bwMode="auto">
                <a:xfrm>
                  <a:off x="7552572" y="795530"/>
                  <a:ext cx="633413" cy="101600"/>
                </a:xfrm>
                <a:custGeom>
                  <a:avLst/>
                  <a:gdLst>
                    <a:gd name="T0" fmla="*/ 15 w 168"/>
                    <a:gd name="T1" fmla="*/ 0 h 27"/>
                    <a:gd name="T2" fmla="*/ 154 w 168"/>
                    <a:gd name="T3" fmla="*/ 0 h 27"/>
                    <a:gd name="T4" fmla="*/ 168 w 168"/>
                    <a:gd name="T5" fmla="*/ 13 h 27"/>
                    <a:gd name="T6" fmla="*/ 154 w 168"/>
                    <a:gd name="T7" fmla="*/ 27 h 27"/>
                    <a:gd name="T8" fmla="*/ 15 w 168"/>
                    <a:gd name="T9" fmla="*/ 27 h 27"/>
                    <a:gd name="T10" fmla="*/ 0 w 168"/>
                    <a:gd name="T11" fmla="*/ 13 h 27"/>
                    <a:gd name="T12" fmla="*/ 15 w 168"/>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68" h="27">
                      <a:moveTo>
                        <a:pt x="15" y="0"/>
                      </a:moveTo>
                      <a:cubicBezTo>
                        <a:pt x="154" y="0"/>
                        <a:pt x="154" y="0"/>
                        <a:pt x="154" y="0"/>
                      </a:cubicBezTo>
                      <a:cubicBezTo>
                        <a:pt x="162" y="0"/>
                        <a:pt x="168" y="6"/>
                        <a:pt x="168" y="13"/>
                      </a:cubicBezTo>
                      <a:cubicBezTo>
                        <a:pt x="168" y="21"/>
                        <a:pt x="162" y="27"/>
                        <a:pt x="154" y="27"/>
                      </a:cubicBezTo>
                      <a:cubicBezTo>
                        <a:pt x="15" y="27"/>
                        <a:pt x="15" y="27"/>
                        <a:pt x="15" y="27"/>
                      </a:cubicBezTo>
                      <a:cubicBezTo>
                        <a:pt x="7" y="27"/>
                        <a:pt x="0" y="21"/>
                        <a:pt x="0" y="13"/>
                      </a:cubicBezTo>
                      <a:cubicBezTo>
                        <a:pt x="0" y="6"/>
                        <a:pt x="7" y="0"/>
                        <a:pt x="15" y="0"/>
                      </a:cubicBezTo>
                      <a:close/>
                    </a:path>
                  </a:pathLst>
                </a:custGeom>
                <a:solidFill>
                  <a:srgbClr val="B9B5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78"/>
                <p:cNvSpPr/>
                <p:nvPr/>
              </p:nvSpPr>
              <p:spPr bwMode="auto">
                <a:xfrm>
                  <a:off x="7557335" y="798705"/>
                  <a:ext cx="623888" cy="90488"/>
                </a:xfrm>
                <a:custGeom>
                  <a:avLst/>
                  <a:gdLst>
                    <a:gd name="T0" fmla="*/ 13 w 166"/>
                    <a:gd name="T1" fmla="*/ 0 h 24"/>
                    <a:gd name="T2" fmla="*/ 153 w 166"/>
                    <a:gd name="T3" fmla="*/ 0 h 24"/>
                    <a:gd name="T4" fmla="*/ 166 w 166"/>
                    <a:gd name="T5" fmla="*/ 12 h 24"/>
                    <a:gd name="T6" fmla="*/ 153 w 166"/>
                    <a:gd name="T7" fmla="*/ 24 h 24"/>
                    <a:gd name="T8" fmla="*/ 13 w 166"/>
                    <a:gd name="T9" fmla="*/ 24 h 24"/>
                    <a:gd name="T10" fmla="*/ 0 w 166"/>
                    <a:gd name="T11" fmla="*/ 12 h 24"/>
                    <a:gd name="T12" fmla="*/ 13 w 16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6" h="24">
                      <a:moveTo>
                        <a:pt x="13" y="0"/>
                      </a:moveTo>
                      <a:cubicBezTo>
                        <a:pt x="153" y="0"/>
                        <a:pt x="153" y="0"/>
                        <a:pt x="153" y="0"/>
                      </a:cubicBezTo>
                      <a:cubicBezTo>
                        <a:pt x="160" y="0"/>
                        <a:pt x="166" y="6"/>
                        <a:pt x="166" y="12"/>
                      </a:cubicBezTo>
                      <a:cubicBezTo>
                        <a:pt x="166" y="19"/>
                        <a:pt x="160" y="24"/>
                        <a:pt x="153" y="24"/>
                      </a:cubicBezTo>
                      <a:cubicBezTo>
                        <a:pt x="13" y="24"/>
                        <a:pt x="13" y="24"/>
                        <a:pt x="13" y="24"/>
                      </a:cubicBezTo>
                      <a:cubicBezTo>
                        <a:pt x="6" y="24"/>
                        <a:pt x="0" y="19"/>
                        <a:pt x="0" y="12"/>
                      </a:cubicBezTo>
                      <a:cubicBezTo>
                        <a:pt x="0" y="6"/>
                        <a:pt x="6" y="0"/>
                        <a:pt x="13" y="0"/>
                      </a:cubicBezTo>
                      <a:close/>
                    </a:path>
                  </a:pathLst>
                </a:custGeom>
                <a:solidFill>
                  <a:srgbClr val="A49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79"/>
                <p:cNvSpPr/>
                <p:nvPr/>
              </p:nvSpPr>
              <p:spPr bwMode="auto">
                <a:xfrm>
                  <a:off x="7560510" y="806642"/>
                  <a:ext cx="612775" cy="79375"/>
                </a:xfrm>
                <a:custGeom>
                  <a:avLst/>
                  <a:gdLst>
                    <a:gd name="T0" fmla="*/ 12 w 163"/>
                    <a:gd name="T1" fmla="*/ 0 h 21"/>
                    <a:gd name="T2" fmla="*/ 151 w 163"/>
                    <a:gd name="T3" fmla="*/ 0 h 21"/>
                    <a:gd name="T4" fmla="*/ 163 w 163"/>
                    <a:gd name="T5" fmla="*/ 10 h 21"/>
                    <a:gd name="T6" fmla="*/ 151 w 163"/>
                    <a:gd name="T7" fmla="*/ 21 h 21"/>
                    <a:gd name="T8" fmla="*/ 12 w 163"/>
                    <a:gd name="T9" fmla="*/ 21 h 21"/>
                    <a:gd name="T10" fmla="*/ 0 w 163"/>
                    <a:gd name="T11" fmla="*/ 10 h 21"/>
                    <a:gd name="T12" fmla="*/ 12 w 163"/>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63" h="21">
                      <a:moveTo>
                        <a:pt x="12" y="0"/>
                      </a:moveTo>
                      <a:cubicBezTo>
                        <a:pt x="151" y="0"/>
                        <a:pt x="151" y="0"/>
                        <a:pt x="151" y="0"/>
                      </a:cubicBezTo>
                      <a:cubicBezTo>
                        <a:pt x="158" y="0"/>
                        <a:pt x="163" y="5"/>
                        <a:pt x="163" y="10"/>
                      </a:cubicBezTo>
                      <a:cubicBezTo>
                        <a:pt x="163" y="16"/>
                        <a:pt x="158" y="21"/>
                        <a:pt x="151" y="21"/>
                      </a:cubicBezTo>
                      <a:cubicBezTo>
                        <a:pt x="12" y="21"/>
                        <a:pt x="12" y="21"/>
                        <a:pt x="12" y="21"/>
                      </a:cubicBezTo>
                      <a:cubicBezTo>
                        <a:pt x="6" y="21"/>
                        <a:pt x="0" y="16"/>
                        <a:pt x="0" y="10"/>
                      </a:cubicBezTo>
                      <a:cubicBezTo>
                        <a:pt x="0" y="5"/>
                        <a:pt x="6" y="0"/>
                        <a:pt x="12" y="0"/>
                      </a:cubicBezTo>
                      <a:close/>
                    </a:path>
                  </a:pathLst>
                </a:custGeom>
                <a:solidFill>
                  <a:srgbClr val="8F8A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80"/>
                <p:cNvSpPr/>
                <p:nvPr/>
              </p:nvSpPr>
              <p:spPr bwMode="auto">
                <a:xfrm>
                  <a:off x="7568447" y="809817"/>
                  <a:ext cx="601663" cy="71438"/>
                </a:xfrm>
                <a:custGeom>
                  <a:avLst/>
                  <a:gdLst>
                    <a:gd name="T0" fmla="*/ 10 w 160"/>
                    <a:gd name="T1" fmla="*/ 0 h 19"/>
                    <a:gd name="T2" fmla="*/ 149 w 160"/>
                    <a:gd name="T3" fmla="*/ 0 h 19"/>
                    <a:gd name="T4" fmla="*/ 160 w 160"/>
                    <a:gd name="T5" fmla="*/ 9 h 19"/>
                    <a:gd name="T6" fmla="*/ 149 w 160"/>
                    <a:gd name="T7" fmla="*/ 19 h 19"/>
                    <a:gd name="T8" fmla="*/ 10 w 160"/>
                    <a:gd name="T9" fmla="*/ 19 h 19"/>
                    <a:gd name="T10" fmla="*/ 0 w 160"/>
                    <a:gd name="T11" fmla="*/ 9 h 19"/>
                    <a:gd name="T12" fmla="*/ 10 w 16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60" h="19">
                      <a:moveTo>
                        <a:pt x="10" y="0"/>
                      </a:moveTo>
                      <a:cubicBezTo>
                        <a:pt x="149" y="0"/>
                        <a:pt x="149" y="0"/>
                        <a:pt x="149" y="0"/>
                      </a:cubicBezTo>
                      <a:cubicBezTo>
                        <a:pt x="155" y="0"/>
                        <a:pt x="160" y="4"/>
                        <a:pt x="160" y="9"/>
                      </a:cubicBezTo>
                      <a:cubicBezTo>
                        <a:pt x="160" y="15"/>
                        <a:pt x="155" y="19"/>
                        <a:pt x="149" y="19"/>
                      </a:cubicBezTo>
                      <a:cubicBezTo>
                        <a:pt x="10" y="19"/>
                        <a:pt x="10" y="19"/>
                        <a:pt x="10" y="19"/>
                      </a:cubicBezTo>
                      <a:cubicBezTo>
                        <a:pt x="4" y="19"/>
                        <a:pt x="0" y="15"/>
                        <a:pt x="0" y="9"/>
                      </a:cubicBezTo>
                      <a:cubicBezTo>
                        <a:pt x="0" y="4"/>
                        <a:pt x="4" y="0"/>
                        <a:pt x="10" y="0"/>
                      </a:cubicBezTo>
                      <a:close/>
                    </a:path>
                  </a:pathLst>
                </a:custGeom>
                <a:solidFill>
                  <a:srgbClr val="7A76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81"/>
                <p:cNvSpPr/>
                <p:nvPr/>
              </p:nvSpPr>
              <p:spPr bwMode="auto">
                <a:xfrm>
                  <a:off x="7571622" y="814580"/>
                  <a:ext cx="590550" cy="60325"/>
                </a:xfrm>
                <a:custGeom>
                  <a:avLst/>
                  <a:gdLst>
                    <a:gd name="T0" fmla="*/ 9 w 157"/>
                    <a:gd name="T1" fmla="*/ 0 h 16"/>
                    <a:gd name="T2" fmla="*/ 148 w 157"/>
                    <a:gd name="T3" fmla="*/ 0 h 16"/>
                    <a:gd name="T4" fmla="*/ 157 w 157"/>
                    <a:gd name="T5" fmla="*/ 8 h 16"/>
                    <a:gd name="T6" fmla="*/ 148 w 157"/>
                    <a:gd name="T7" fmla="*/ 16 h 16"/>
                    <a:gd name="T8" fmla="*/ 9 w 157"/>
                    <a:gd name="T9" fmla="*/ 16 h 16"/>
                    <a:gd name="T10" fmla="*/ 0 w 157"/>
                    <a:gd name="T11" fmla="*/ 8 h 16"/>
                    <a:gd name="T12" fmla="*/ 9 w 15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7" h="16">
                      <a:moveTo>
                        <a:pt x="9" y="0"/>
                      </a:moveTo>
                      <a:cubicBezTo>
                        <a:pt x="148" y="0"/>
                        <a:pt x="148" y="0"/>
                        <a:pt x="148" y="0"/>
                      </a:cubicBezTo>
                      <a:cubicBezTo>
                        <a:pt x="153" y="0"/>
                        <a:pt x="157" y="4"/>
                        <a:pt x="157" y="8"/>
                      </a:cubicBezTo>
                      <a:cubicBezTo>
                        <a:pt x="157" y="13"/>
                        <a:pt x="153" y="16"/>
                        <a:pt x="148" y="16"/>
                      </a:cubicBezTo>
                      <a:cubicBezTo>
                        <a:pt x="9" y="16"/>
                        <a:pt x="9" y="16"/>
                        <a:pt x="9" y="16"/>
                      </a:cubicBezTo>
                      <a:cubicBezTo>
                        <a:pt x="4" y="16"/>
                        <a:pt x="0" y="13"/>
                        <a:pt x="0" y="8"/>
                      </a:cubicBezTo>
                      <a:cubicBezTo>
                        <a:pt x="0" y="4"/>
                        <a:pt x="4" y="0"/>
                        <a:pt x="9" y="0"/>
                      </a:cubicBezTo>
                      <a:close/>
                    </a:path>
                  </a:pathLst>
                </a:custGeom>
                <a:solidFill>
                  <a:srgbClr val="6763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82"/>
                <p:cNvSpPr/>
                <p:nvPr/>
              </p:nvSpPr>
              <p:spPr bwMode="auto">
                <a:xfrm>
                  <a:off x="7576385" y="820930"/>
                  <a:ext cx="579438" cy="49213"/>
                </a:xfrm>
                <a:custGeom>
                  <a:avLst/>
                  <a:gdLst>
                    <a:gd name="T0" fmla="*/ 7 w 154"/>
                    <a:gd name="T1" fmla="*/ 0 h 13"/>
                    <a:gd name="T2" fmla="*/ 147 w 154"/>
                    <a:gd name="T3" fmla="*/ 0 h 13"/>
                    <a:gd name="T4" fmla="*/ 154 w 154"/>
                    <a:gd name="T5" fmla="*/ 6 h 13"/>
                    <a:gd name="T6" fmla="*/ 147 w 154"/>
                    <a:gd name="T7" fmla="*/ 13 h 13"/>
                    <a:gd name="T8" fmla="*/ 7 w 154"/>
                    <a:gd name="T9" fmla="*/ 13 h 13"/>
                    <a:gd name="T10" fmla="*/ 0 w 154"/>
                    <a:gd name="T11" fmla="*/ 6 h 13"/>
                    <a:gd name="T12" fmla="*/ 7 w 15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4" h="13">
                      <a:moveTo>
                        <a:pt x="7" y="0"/>
                      </a:moveTo>
                      <a:cubicBezTo>
                        <a:pt x="147" y="0"/>
                        <a:pt x="147" y="0"/>
                        <a:pt x="147" y="0"/>
                      </a:cubicBezTo>
                      <a:cubicBezTo>
                        <a:pt x="151" y="0"/>
                        <a:pt x="154" y="3"/>
                        <a:pt x="154" y="6"/>
                      </a:cubicBezTo>
                      <a:cubicBezTo>
                        <a:pt x="154" y="10"/>
                        <a:pt x="151" y="13"/>
                        <a:pt x="147" y="13"/>
                      </a:cubicBezTo>
                      <a:cubicBezTo>
                        <a:pt x="7" y="13"/>
                        <a:pt x="7" y="13"/>
                        <a:pt x="7" y="13"/>
                      </a:cubicBezTo>
                      <a:cubicBezTo>
                        <a:pt x="3" y="13"/>
                        <a:pt x="0" y="10"/>
                        <a:pt x="0" y="6"/>
                      </a:cubicBezTo>
                      <a:cubicBezTo>
                        <a:pt x="0" y="3"/>
                        <a:pt x="3" y="0"/>
                        <a:pt x="7" y="0"/>
                      </a:cubicBezTo>
                      <a:close/>
                    </a:path>
                  </a:pathLst>
                </a:custGeom>
                <a:solidFill>
                  <a:srgbClr val="5553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83"/>
                <p:cNvSpPr/>
                <p:nvPr/>
              </p:nvSpPr>
              <p:spPr bwMode="auto">
                <a:xfrm>
                  <a:off x="7579560" y="825692"/>
                  <a:ext cx="571500" cy="41275"/>
                </a:xfrm>
                <a:custGeom>
                  <a:avLst/>
                  <a:gdLst>
                    <a:gd name="T0" fmla="*/ 6 w 152"/>
                    <a:gd name="T1" fmla="*/ 11 h 11"/>
                    <a:gd name="T2" fmla="*/ 0 w 152"/>
                    <a:gd name="T3" fmla="*/ 5 h 11"/>
                    <a:gd name="T4" fmla="*/ 6 w 152"/>
                    <a:gd name="T5" fmla="*/ 0 h 11"/>
                    <a:gd name="T6" fmla="*/ 146 w 152"/>
                    <a:gd name="T7" fmla="*/ 0 h 11"/>
                    <a:gd name="T8" fmla="*/ 152 w 152"/>
                    <a:gd name="T9" fmla="*/ 5 h 11"/>
                    <a:gd name="T10" fmla="*/ 146 w 152"/>
                    <a:gd name="T11" fmla="*/ 11 h 11"/>
                    <a:gd name="T12" fmla="*/ 6 w 15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52" h="11">
                      <a:moveTo>
                        <a:pt x="6" y="11"/>
                      </a:moveTo>
                      <a:cubicBezTo>
                        <a:pt x="3" y="11"/>
                        <a:pt x="0" y="8"/>
                        <a:pt x="0" y="5"/>
                      </a:cubicBezTo>
                      <a:cubicBezTo>
                        <a:pt x="0" y="3"/>
                        <a:pt x="3" y="0"/>
                        <a:pt x="6" y="0"/>
                      </a:cubicBezTo>
                      <a:cubicBezTo>
                        <a:pt x="146" y="0"/>
                        <a:pt x="146" y="0"/>
                        <a:pt x="146" y="0"/>
                      </a:cubicBezTo>
                      <a:cubicBezTo>
                        <a:pt x="149" y="0"/>
                        <a:pt x="152" y="3"/>
                        <a:pt x="152" y="5"/>
                      </a:cubicBezTo>
                      <a:cubicBezTo>
                        <a:pt x="152" y="8"/>
                        <a:pt x="149" y="11"/>
                        <a:pt x="146" y="11"/>
                      </a:cubicBezTo>
                      <a:lnTo>
                        <a:pt x="6" y="11"/>
                      </a:lnTo>
                      <a:close/>
                    </a:path>
                  </a:pathLst>
                </a:custGeom>
                <a:solidFill>
                  <a:srgbClr val="4344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456" name="图片 455"/>
                <p:cNvPicPr>
                  <a:picLocks noChangeAspect="1" noChangeArrowheads="1"/>
                </p:cNvPicPr>
                <p:nvPr/>
              </p:nvPicPr>
              <p:blipFill>
                <a:blip r:embed="rId1" cstate="screen"/>
                <a:srcRect/>
                <a:stretch>
                  <a:fillRect/>
                </a:stretch>
              </p:blipFill>
              <p:spPr bwMode="auto">
                <a:xfrm>
                  <a:off x="7600497" y="6248325"/>
                  <a:ext cx="415665" cy="416876"/>
                </a:xfrm>
                <a:custGeom>
                  <a:avLst/>
                  <a:gdLst>
                    <a:gd name="connsiteX0" fmla="*/ 208438 w 415665"/>
                    <a:gd name="connsiteY0" fmla="*/ 0 h 416876"/>
                    <a:gd name="connsiteX1" fmla="*/ 412642 w 415665"/>
                    <a:gd name="connsiteY1" fmla="*/ 166431 h 416876"/>
                    <a:gd name="connsiteX2" fmla="*/ 415665 w 415665"/>
                    <a:gd name="connsiteY2" fmla="*/ 196425 h 416876"/>
                    <a:gd name="connsiteX3" fmla="*/ 415665 w 415665"/>
                    <a:gd name="connsiteY3" fmla="*/ 220451 h 416876"/>
                    <a:gd name="connsiteX4" fmla="*/ 412642 w 415665"/>
                    <a:gd name="connsiteY4" fmla="*/ 250446 h 416876"/>
                    <a:gd name="connsiteX5" fmla="*/ 208438 w 415665"/>
                    <a:gd name="connsiteY5" fmla="*/ 416876 h 416876"/>
                    <a:gd name="connsiteX6" fmla="*/ 0 w 415665"/>
                    <a:gd name="connsiteY6" fmla="*/ 208438 h 416876"/>
                    <a:gd name="connsiteX7" fmla="*/ 208438 w 415665"/>
                    <a:gd name="connsiteY7" fmla="*/ 0 h 41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65" h="416876">
                      <a:moveTo>
                        <a:pt x="208438" y="0"/>
                      </a:moveTo>
                      <a:cubicBezTo>
                        <a:pt x="309166" y="0"/>
                        <a:pt x="393205" y="71449"/>
                        <a:pt x="412642" y="166431"/>
                      </a:cubicBezTo>
                      <a:lnTo>
                        <a:pt x="415665" y="196425"/>
                      </a:lnTo>
                      <a:lnTo>
                        <a:pt x="415665" y="220451"/>
                      </a:lnTo>
                      <a:lnTo>
                        <a:pt x="412642" y="250446"/>
                      </a:lnTo>
                      <a:cubicBezTo>
                        <a:pt x="393205" y="345427"/>
                        <a:pt x="309166" y="416876"/>
                        <a:pt x="208438" y="416876"/>
                      </a:cubicBezTo>
                      <a:cubicBezTo>
                        <a:pt x="93321" y="416876"/>
                        <a:pt x="0" y="323555"/>
                        <a:pt x="0" y="208438"/>
                      </a:cubicBezTo>
                      <a:cubicBezTo>
                        <a:pt x="0" y="93321"/>
                        <a:pt x="93321" y="0"/>
                        <a:pt x="208438" y="0"/>
                      </a:cubicBezTo>
                      <a:close/>
                    </a:path>
                  </a:pathLst>
                </a:custGeom>
                <a:solidFill>
                  <a:schemeClr val="tx1"/>
                </a:solidFill>
                <a:ln>
                  <a:noFill/>
                </a:ln>
              </p:spPr>
            </p:pic>
          </p:grpSp>
        </p:grpSp>
      </p:grpSp>
      <p:pic>
        <p:nvPicPr>
          <p:cNvPr id="21507" name="图片 5" descr="IMG20180928091841.jpg"/>
          <p:cNvPicPr>
            <a:picLocks noChangeAspect="1"/>
          </p:cNvPicPr>
          <p:nvPr/>
        </p:nvPicPr>
        <p:blipFill>
          <a:blip r:embed="rId2"/>
          <a:srcRect r="-1505" b="7497"/>
          <a:stretch>
            <a:fillRect/>
          </a:stretch>
        </p:blipFill>
        <p:spPr>
          <a:xfrm>
            <a:off x="1062990" y="2976880"/>
            <a:ext cx="2311400" cy="1967865"/>
          </a:xfrm>
          <a:prstGeom prst="rect">
            <a:avLst/>
          </a:prstGeom>
          <a:noFill/>
          <a:ln w="9525">
            <a:noFill/>
          </a:ln>
        </p:spPr>
      </p:pic>
      <p:pic>
        <p:nvPicPr>
          <p:cNvPr id="21506" name="图片 4" descr="IMG20180928091852.jpg"/>
          <p:cNvPicPr>
            <a:picLocks noChangeAspect="1"/>
          </p:cNvPicPr>
          <p:nvPr/>
        </p:nvPicPr>
        <p:blipFill>
          <a:blip r:embed="rId3"/>
          <a:srcRect l="2922" t="8821" r="12988" b="11816"/>
          <a:stretch>
            <a:fillRect/>
          </a:stretch>
        </p:blipFill>
        <p:spPr>
          <a:xfrm>
            <a:off x="8826500" y="2209800"/>
            <a:ext cx="2304415" cy="3227705"/>
          </a:xfrm>
          <a:prstGeom prst="rect">
            <a:avLst/>
          </a:prstGeom>
          <a:noFill/>
          <a:ln w="9525">
            <a:noFill/>
          </a:ln>
        </p:spPr>
      </p:pic>
      <p:sp>
        <p:nvSpPr>
          <p:cNvPr id="5" name="文本框 4"/>
          <p:cNvSpPr txBox="1"/>
          <p:nvPr/>
        </p:nvSpPr>
        <p:spPr>
          <a:xfrm>
            <a:off x="3641725" y="1646555"/>
            <a:ext cx="4852670" cy="2306955"/>
          </a:xfrm>
          <a:prstGeom prst="rect">
            <a:avLst/>
          </a:prstGeom>
          <a:noFill/>
        </p:spPr>
        <p:txBody>
          <a:bodyPr wrap="square" rtlCol="0" anchor="t">
            <a:spAutoFit/>
          </a:bodyPr>
          <a:lstStyle/>
          <a:p>
            <a:pPr fontAlgn="auto">
              <a:lnSpc>
                <a:spcPct val="150000"/>
              </a:lnSpc>
            </a:pPr>
            <a:r>
              <a:rPr lang="zh-CN" altLang="en-US" sz="2400" dirty="0" smtClean="0">
                <a:sym typeface="+mn-ea"/>
              </a:rPr>
              <a:t>但帕特南认为：</a:t>
            </a:r>
            <a:r>
              <a:rPr lang="zh-CN" altLang="en-US" sz="2400" dirty="0" smtClean="0">
                <a:latin typeface="楷体" panose="02010609060101010101" charset="-122"/>
                <a:ea typeface="楷体" panose="02010609060101010101" charset="-122"/>
                <a:sym typeface="+mn-ea"/>
              </a:rPr>
              <a:t>代议制政府的绩效包括政府回应选民要求的状况</a:t>
            </a:r>
            <a:r>
              <a:rPr lang="zh-CN" altLang="en-US" sz="2400" b="1" dirty="0" smtClean="0">
                <a:solidFill>
                  <a:srgbClr val="002060"/>
                </a:solidFill>
                <a:sym typeface="+mn-ea"/>
              </a:rPr>
              <a:t>（回应力）</a:t>
            </a:r>
            <a:r>
              <a:rPr lang="zh-CN" altLang="en-US" sz="2400" dirty="0" smtClean="0">
                <a:latin typeface="楷体" panose="02010609060101010101" charset="-122"/>
                <a:ea typeface="楷体" panose="02010609060101010101" charset="-122"/>
                <a:sym typeface="+mn-ea"/>
              </a:rPr>
              <a:t>以及管理公共事务和解决实际问题的水平</a:t>
            </a:r>
            <a:r>
              <a:rPr lang="zh-CN" altLang="en-US" sz="2400" b="1" dirty="0" smtClean="0">
                <a:solidFill>
                  <a:srgbClr val="002060"/>
                </a:solidFill>
                <a:sym typeface="+mn-ea"/>
              </a:rPr>
              <a:t>（效率和效果 ）</a:t>
            </a:r>
            <a:endParaRPr lang="zh-CN" altLang="en-US" sz="2400" dirty="0" smtClean="0">
              <a:sym typeface="+mn-ea"/>
            </a:endParaRPr>
          </a:p>
        </p:txBody>
      </p:sp>
      <p:sp>
        <p:nvSpPr>
          <p:cNvPr id="9" name="文本框 8"/>
          <p:cNvSpPr txBox="1"/>
          <p:nvPr/>
        </p:nvSpPr>
        <p:spPr>
          <a:xfrm>
            <a:off x="1041400" y="650240"/>
            <a:ext cx="5680710" cy="460375"/>
          </a:xfrm>
          <a:prstGeom prst="rect">
            <a:avLst/>
          </a:prstGeom>
          <a:noFill/>
        </p:spPr>
        <p:txBody>
          <a:bodyPr wrap="none" rtlCol="0" anchor="t">
            <a:spAutoFit/>
          </a:bodyPr>
          <a:lstStyle/>
          <a:p>
            <a:r>
              <a:rPr lang="zh-CN" altLang="zh-CN" sz="2400" kern="100" dirty="0">
                <a:latin typeface="黑体" panose="02010609060101010101" charset="-122"/>
                <a:ea typeface="黑体" panose="02010609060101010101" charset="-122"/>
                <a:cs typeface="黑体" panose="02010609060101010101" charset="-122"/>
                <a:sym typeface="+mn-ea"/>
              </a:rPr>
              <a:t>党建，最终要落实到：</a:t>
            </a:r>
            <a:r>
              <a:rPr lang="zh-CN" altLang="zh-CN" sz="2400" b="1" i="1" kern="100" dirty="0">
                <a:solidFill>
                  <a:srgbClr val="002060"/>
                </a:solidFill>
                <a:latin typeface="仿宋" panose="02010609060101010101" charset="-122"/>
                <a:ea typeface="仿宋" panose="02010609060101010101" charset="-122"/>
                <a:cs typeface="仿宋" panose="02010609060101010101" charset="-122"/>
                <a:sym typeface="+mn-ea"/>
              </a:rPr>
              <a:t>回应力</a:t>
            </a:r>
            <a:r>
              <a:rPr lang="en-US" altLang="zh-CN" sz="2400" b="1" i="1" kern="100" dirty="0">
                <a:solidFill>
                  <a:srgbClr val="002060"/>
                </a:solidFill>
                <a:latin typeface="仿宋" panose="02010609060101010101" charset="-122"/>
                <a:ea typeface="仿宋" panose="02010609060101010101" charset="-122"/>
                <a:cs typeface="仿宋" panose="02010609060101010101" charset="-122"/>
                <a:sym typeface="+mn-ea"/>
              </a:rPr>
              <a:t>+</a:t>
            </a:r>
            <a:r>
              <a:rPr lang="zh-CN" altLang="en-US" sz="2400" b="1" i="1" kern="100" dirty="0">
                <a:solidFill>
                  <a:srgbClr val="002060"/>
                </a:solidFill>
                <a:latin typeface="仿宋" panose="02010609060101010101" charset="-122"/>
                <a:ea typeface="仿宋" panose="02010609060101010101" charset="-122"/>
                <a:cs typeface="仿宋" panose="02010609060101010101" charset="-122"/>
                <a:sym typeface="+mn-ea"/>
              </a:rPr>
              <a:t>效率</a:t>
            </a:r>
            <a:r>
              <a:rPr lang="en-US" altLang="zh-CN" sz="2400" b="1" i="1" kern="100" dirty="0">
                <a:solidFill>
                  <a:srgbClr val="002060"/>
                </a:solidFill>
                <a:latin typeface="仿宋" panose="02010609060101010101" charset="-122"/>
                <a:ea typeface="仿宋" panose="02010609060101010101" charset="-122"/>
                <a:cs typeface="仿宋" panose="02010609060101010101" charset="-122"/>
                <a:sym typeface="+mn-ea"/>
              </a:rPr>
              <a:t>+</a:t>
            </a:r>
            <a:r>
              <a:rPr lang="zh-CN" altLang="en-US" sz="2400" b="1" i="1" kern="100" dirty="0">
                <a:solidFill>
                  <a:srgbClr val="002060"/>
                </a:solidFill>
                <a:latin typeface="仿宋" panose="02010609060101010101" charset="-122"/>
                <a:ea typeface="仿宋" panose="02010609060101010101" charset="-122"/>
                <a:cs typeface="仿宋" panose="02010609060101010101" charset="-122"/>
                <a:sym typeface="+mn-ea"/>
              </a:rPr>
              <a:t>效果</a:t>
            </a:r>
            <a:endParaRPr lang="zh-CN" altLang="en-US" sz="2400" b="1" i="1" kern="100" dirty="0">
              <a:solidFill>
                <a:srgbClr val="002060"/>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2" fill="hold" nodeType="clickEffect">
                                  <p:stCondLst>
                                    <p:cond delay="0"/>
                                  </p:stCondLst>
                                  <p:childTnLst>
                                    <p:anim calcmode="lin" valueType="num">
                                      <p:cBhvr additive="base">
                                        <p:cTn id="16" dur="500"/>
                                        <p:tgtEl>
                                          <p:spTgt spid="2"/>
                                        </p:tgtEl>
                                        <p:attrNameLst>
                                          <p:attrName>ppt_x</p:attrName>
                                        </p:attrNameLst>
                                      </p:cBhvr>
                                      <p:tavLst>
                                        <p:tav tm="0">
                                          <p:val>
                                            <p:strVal val="ppt_x"/>
                                          </p:val>
                                        </p:tav>
                                        <p:tav tm="100000">
                                          <p:val>
                                            <p:strVal val="1+ppt_w/2"/>
                                          </p:val>
                                        </p:tav>
                                      </p:tavLst>
                                    </p:anim>
                                    <p:anim calcmode="lin" valueType="num">
                                      <p:cBhvr additive="base">
                                        <p:cTn id="17" dur="500"/>
                                        <p:tgtEl>
                                          <p:spTgt spid="2"/>
                                        </p:tgtEl>
                                        <p:attrNameLst>
                                          <p:attrName>ppt_y</p:attrName>
                                        </p:attrNameLst>
                                      </p:cBhvr>
                                      <p:tavLst>
                                        <p:tav tm="0">
                                          <p:val>
                                            <p:strVal val="ppt_y"/>
                                          </p:val>
                                        </p:tav>
                                        <p:tav tm="100000">
                                          <p:val>
                                            <p:strVal val="ppt_y"/>
                                          </p:val>
                                        </p:tav>
                                      </p:tavLst>
                                    </p:anim>
                                    <p:set>
                                      <p:cBhvr>
                                        <p:cTn id="18" dur="1" fill="hold">
                                          <p:stCondLst>
                                            <p:cond delay="499"/>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2" presetClass="exit" presetSubtype="2" fill="hold" nodeType="afterEffect">
                                  <p:stCondLst>
                                    <p:cond delay="0"/>
                                  </p:stCondLst>
                                  <p:childTnLst>
                                    <p:anim calcmode="lin" valueType="num">
                                      <p:cBhvr additive="base">
                                        <p:cTn id="21" dur="500"/>
                                        <p:tgtEl>
                                          <p:spTgt spid="7"/>
                                        </p:tgtEl>
                                        <p:attrNameLst>
                                          <p:attrName>ppt_x</p:attrName>
                                        </p:attrNameLst>
                                      </p:cBhvr>
                                      <p:tavLst>
                                        <p:tav tm="0">
                                          <p:val>
                                            <p:strVal val="ppt_x"/>
                                          </p:val>
                                        </p:tav>
                                        <p:tav tm="100000">
                                          <p:val>
                                            <p:strVal val="1+ppt_w/2"/>
                                          </p:val>
                                        </p:tav>
                                      </p:tavLst>
                                    </p:anim>
                                    <p:anim calcmode="lin" valueType="num">
                                      <p:cBhvr additive="base">
                                        <p:cTn id="22" dur="500"/>
                                        <p:tgtEl>
                                          <p:spTgt spid="7"/>
                                        </p:tgtEl>
                                        <p:attrNameLst>
                                          <p:attrName>ppt_y</p:attrName>
                                        </p:attrNameLst>
                                      </p:cBhvr>
                                      <p:tavLst>
                                        <p:tav tm="0">
                                          <p:val>
                                            <p:strVal val="ppt_y"/>
                                          </p:val>
                                        </p:tav>
                                        <p:tav tm="100000">
                                          <p:val>
                                            <p:strVal val="ppt_y"/>
                                          </p:val>
                                        </p:tav>
                                      </p:tavLst>
                                    </p:anim>
                                    <p:set>
                                      <p:cBhvr>
                                        <p:cTn id="2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6005" y="1262380"/>
            <a:ext cx="10080625" cy="521970"/>
          </a:xfrm>
          <a:prstGeom prst="rect">
            <a:avLst/>
          </a:prstGeom>
          <a:noFill/>
        </p:spPr>
        <p:txBody>
          <a:bodyPr wrap="square" rtlCol="0">
            <a:spAutoFit/>
          </a:bodyPr>
          <a:lstStyle/>
          <a:p>
            <a:pPr algn="l"/>
            <a:r>
              <a:rPr lang="zh-CN" altLang="en-US" sz="2400" b="1" i="1" dirty="0">
                <a:latin typeface="楷体" panose="02010609060101010101" charset="-122"/>
                <a:ea typeface="楷体" panose="02010609060101010101" charset="-122"/>
                <a:cs typeface="楷体" panose="02010609060101010101" charset="-122"/>
                <a:sym typeface="+mn-ea"/>
              </a:rPr>
              <a:t>团结坝社区的</a:t>
            </a:r>
            <a:r>
              <a:rPr lang="zh-CN" altLang="en-US" sz="2800" b="1" dirty="0">
                <a:latin typeface="方正正中黑简体" panose="02000000000000000000" pitchFamily="2" charset="-122"/>
                <a:ea typeface="方正正中黑简体" panose="02000000000000000000" pitchFamily="2" charset="-122"/>
              </a:rPr>
              <a:t>成功案例：</a:t>
            </a:r>
            <a:r>
              <a:rPr lang="zh-CN" altLang="en-US" sz="2400" b="1" i="1" dirty="0">
                <a:solidFill>
                  <a:schemeClr val="tx1"/>
                </a:solidFill>
                <a:latin typeface="楷体" panose="02010609060101010101" charset="-122"/>
                <a:ea typeface="楷体" panose="02010609060101010101" charset="-122"/>
                <a:cs typeface="楷体" panose="02010609060101010101" charset="-122"/>
              </a:rPr>
              <a:t>区域化党建引领基层社会治理“</a:t>
            </a:r>
            <a:r>
              <a:rPr lang="zh-CN" altLang="en-US" sz="2400" b="1" i="1" dirty="0">
                <a:solidFill>
                  <a:srgbClr val="C00000"/>
                </a:solidFill>
                <a:latin typeface="方正正中黑简体" panose="02000000000000000000" pitchFamily="2" charset="-122"/>
                <a:ea typeface="方正正中黑简体" panose="02000000000000000000" pitchFamily="2" charset="-122"/>
              </a:rPr>
              <a:t>三张清单</a:t>
            </a:r>
            <a:r>
              <a:rPr lang="zh-CN" altLang="en-US" sz="2400" b="1" i="1" dirty="0">
                <a:solidFill>
                  <a:schemeClr val="tx1"/>
                </a:solidFill>
                <a:latin typeface="楷体" panose="02010609060101010101" charset="-122"/>
                <a:ea typeface="楷体" panose="02010609060101010101" charset="-122"/>
              </a:rPr>
              <a:t>”</a:t>
            </a:r>
            <a:endParaRPr lang="zh-CN" altLang="en-US" sz="2400" b="1" i="1" dirty="0">
              <a:solidFill>
                <a:schemeClr val="tx1"/>
              </a:solidFill>
              <a:latin typeface="楷体" panose="02010609060101010101" charset="-122"/>
              <a:ea typeface="楷体" panose="02010609060101010101" charset="-122"/>
            </a:endParaRPr>
          </a:p>
        </p:txBody>
      </p:sp>
      <p:sp>
        <p:nvSpPr>
          <p:cNvPr id="18" name="矩形 17"/>
          <p:cNvSpPr/>
          <p:nvPr/>
        </p:nvSpPr>
        <p:spPr>
          <a:xfrm>
            <a:off x="424180" y="4443730"/>
            <a:ext cx="11590020" cy="2245360"/>
          </a:xfrm>
          <a:prstGeom prst="rect">
            <a:avLst/>
          </a:prstGeom>
          <a:ln w="12700" cmpd="sng">
            <a:solidFill>
              <a:schemeClr val="accent1">
                <a:shade val="50000"/>
              </a:schemeClr>
            </a:solidFill>
            <a:prstDash val="sysDot"/>
          </a:ln>
        </p:spPr>
        <p:txBody>
          <a:bodyPr wrap="square">
            <a:spAutoFit/>
          </a:bodyPr>
          <a:lstStyle/>
          <a:p>
            <a:pPr>
              <a:spcAft>
                <a:spcPts val="0"/>
              </a:spcAft>
            </a:pPr>
            <a:r>
              <a:rPr lang="zh-CN" altLang="zh-CN" sz="2000" kern="100" dirty="0">
                <a:solidFill>
                  <a:srgbClr val="C00000"/>
                </a:solidFill>
                <a:latin typeface="黑体" panose="02010609060101010101" charset="-122"/>
                <a:ea typeface="黑体" panose="02010609060101010101" charset="-122"/>
              </a:rPr>
              <a:t>资源清单：</a:t>
            </a:r>
            <a:r>
              <a:rPr lang="zh-CN" altLang="zh-CN" sz="2000" kern="100" dirty="0">
                <a:ea typeface="楷体" panose="02010609060101010101" charset="-122"/>
              </a:rPr>
              <a:t>通过主动邀约、上门拜访、电话沟通等方式，与驻区单位、结对共建单位沟通，详细了解各方的优势资源和合作意向，并将街道、社区和驻区单位提供的服务制成详细的</a:t>
            </a:r>
            <a:r>
              <a:rPr lang="zh-CN" altLang="zh-CN" sz="2000" kern="100" dirty="0">
                <a:solidFill>
                  <a:srgbClr val="FF0000"/>
                </a:solidFill>
                <a:ea typeface="楷体" panose="02010609060101010101" charset="-122"/>
              </a:rPr>
              <a:t>《资源清单》</a:t>
            </a:r>
            <a:r>
              <a:rPr lang="zh-CN" altLang="zh-CN" sz="2000" kern="100" dirty="0">
                <a:ea typeface="楷体" panose="02010609060101010101" charset="-122"/>
              </a:rPr>
              <a:t>。</a:t>
            </a:r>
            <a:endParaRPr lang="zh-CN" altLang="zh-CN" sz="2000" kern="100" dirty="0">
              <a:ea typeface="楷体" panose="02010609060101010101" charset="-122"/>
            </a:endParaRPr>
          </a:p>
          <a:p>
            <a:pPr>
              <a:spcAft>
                <a:spcPts val="0"/>
              </a:spcAft>
            </a:pPr>
            <a:r>
              <a:rPr lang="zh-CN" altLang="zh-CN" sz="2000" kern="100" dirty="0">
                <a:solidFill>
                  <a:srgbClr val="C00000"/>
                </a:solidFill>
                <a:latin typeface="黑体" panose="02010609060101010101" charset="-122"/>
                <a:ea typeface="黑体" panose="02010609060101010101" charset="-122"/>
              </a:rPr>
              <a:t>需求清单：</a:t>
            </a:r>
            <a:r>
              <a:rPr lang="zh-CN" altLang="zh-CN" sz="2000" kern="100" dirty="0">
                <a:ea typeface="楷体" panose="02010609060101010101" charset="-122"/>
              </a:rPr>
              <a:t>利用网格党组织、居民党小组等平台，广泛征求辖区单位、居民在医疗健康、环境卫生、文化娱乐、安全治理等各方面的需求，提交街道、社区党建联席会议审核，制定</a:t>
            </a:r>
            <a:r>
              <a:rPr lang="zh-CN" altLang="zh-CN" sz="2000" kern="100" dirty="0">
                <a:solidFill>
                  <a:srgbClr val="FF0000"/>
                </a:solidFill>
                <a:ea typeface="楷体" panose="02010609060101010101" charset="-122"/>
              </a:rPr>
              <a:t>《需求清单》</a:t>
            </a:r>
            <a:r>
              <a:rPr lang="zh-CN" altLang="zh-CN" sz="2000" kern="100" dirty="0">
                <a:ea typeface="楷体" panose="02010609060101010101" charset="-122"/>
              </a:rPr>
              <a:t>。</a:t>
            </a:r>
            <a:endParaRPr lang="zh-CN" altLang="zh-CN" sz="2000" kern="100" dirty="0">
              <a:ea typeface="楷体" panose="02010609060101010101" charset="-122"/>
            </a:endParaRPr>
          </a:p>
          <a:p>
            <a:pPr>
              <a:spcAft>
                <a:spcPts val="0"/>
              </a:spcAft>
            </a:pPr>
            <a:r>
              <a:rPr lang="zh-CN" altLang="zh-CN" sz="2000" kern="100" dirty="0">
                <a:solidFill>
                  <a:srgbClr val="C00000"/>
                </a:solidFill>
                <a:latin typeface="黑体" panose="02010609060101010101" charset="-122"/>
                <a:ea typeface="黑体" panose="02010609060101010101" charset="-122"/>
              </a:rPr>
              <a:t>项目清单：</a:t>
            </a:r>
            <a:r>
              <a:rPr lang="zh-CN" altLang="zh-CN" sz="2000" kern="100" dirty="0">
                <a:ea typeface="楷体" panose="02010609060101010101" charset="-122"/>
              </a:rPr>
              <a:t>街道、社区对“需求清单”和“资源清单”进行配对，借助“党建联席会议”“在职党员到社区报到”“三方互动”等多个服务群众平台，采取驻区单位、社会组织认领和党员、群众个人认领相结合的方式，实现需求和资源对接，形成</a:t>
            </a:r>
            <a:r>
              <a:rPr lang="zh-CN" altLang="zh-CN" sz="2000" kern="100" dirty="0">
                <a:solidFill>
                  <a:srgbClr val="FF0000"/>
                </a:solidFill>
                <a:ea typeface="楷体" panose="02010609060101010101" charset="-122"/>
              </a:rPr>
              <a:t>《项目清单》</a:t>
            </a:r>
            <a:r>
              <a:rPr lang="zh-CN" altLang="zh-CN" sz="2000" kern="100" dirty="0">
                <a:ea typeface="楷体" panose="02010609060101010101" charset="-122"/>
              </a:rPr>
              <a:t>。</a:t>
            </a:r>
            <a:endParaRPr lang="zh-CN" altLang="zh-CN" sz="2000" kern="100" dirty="0">
              <a:ea typeface="楷体" panose="02010609060101010101" charset="-122"/>
            </a:endParaRPr>
          </a:p>
        </p:txBody>
      </p:sp>
      <p:sp>
        <p:nvSpPr>
          <p:cNvPr id="52" name="矩形 51"/>
          <p:cNvSpPr/>
          <p:nvPr/>
        </p:nvSpPr>
        <p:spPr>
          <a:xfrm flipV="1">
            <a:off x="4637425" y="3195714"/>
            <a:ext cx="3236491" cy="531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553" name="图片 6" descr="IMG20180928085349.jpg"/>
          <p:cNvPicPr>
            <a:picLocks noChangeAspect="1"/>
          </p:cNvPicPr>
          <p:nvPr/>
        </p:nvPicPr>
        <p:blipFill>
          <a:blip r:embed="rId1"/>
          <a:srcRect t="29984" r="854" b="20883"/>
          <a:stretch>
            <a:fillRect/>
          </a:stretch>
        </p:blipFill>
        <p:spPr>
          <a:xfrm>
            <a:off x="1056005" y="1784350"/>
            <a:ext cx="7150100" cy="2659063"/>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6618518" y="985875"/>
            <a:ext cx="4822371" cy="103239"/>
            <a:chOff x="6618518" y="1126210"/>
            <a:chExt cx="4822371" cy="103239"/>
          </a:xfrm>
        </p:grpSpPr>
        <p:sp>
          <p:nvSpPr>
            <p:cNvPr id="44" name="矩形 43"/>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flipV="1">
              <a:off x="8601825" y="1204048"/>
              <a:ext cx="2839064"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5804535" y="402590"/>
            <a:ext cx="6356985" cy="583565"/>
          </a:xfrm>
          <a:prstGeom prst="rect">
            <a:avLst/>
          </a:prstGeom>
          <a:noFill/>
        </p:spPr>
        <p:txBody>
          <a:bodyPr wrap="square" rtlCol="0">
            <a:spAutoFit/>
          </a:bodyPr>
          <a:lstStyle/>
          <a:p>
            <a:pPr algn="l"/>
            <a:r>
              <a:rPr lang="zh-CN" altLang="en-US" sz="3200" dirty="0">
                <a:latin typeface="Times New Roman" panose="02020603050405020304" pitchFamily="18" charset="0"/>
                <a:ea typeface="方正正中黑简体" panose="02000000000000000000" pitchFamily="2" charset="-122"/>
                <a:cs typeface="Times New Roman" panose="02020603050405020304" pitchFamily="18" charset="0"/>
              </a:rPr>
              <a:t>3.4 </a:t>
            </a:r>
            <a:r>
              <a:rPr lang="zh-CN" altLang="en-US" sz="3200" dirty="0">
                <a:latin typeface="方正正中黑简体" panose="02000000000000000000" pitchFamily="2" charset="-122"/>
                <a:ea typeface="方正正中黑简体" panose="02000000000000000000" pitchFamily="2" charset="-122"/>
              </a:rPr>
              <a:t>团结坝社区治理的一些讨论</a:t>
            </a:r>
            <a:endParaRPr lang="zh-CN" altLang="en-US" sz="3200" dirty="0">
              <a:latin typeface="方正正中黑简体" panose="02000000000000000000" pitchFamily="2" charset="-122"/>
              <a:ea typeface="方正正中黑简体" panose="02000000000000000000" pitchFamily="2" charset="-122"/>
            </a:endParaRPr>
          </a:p>
        </p:txBody>
      </p:sp>
      <p:grpSp>
        <p:nvGrpSpPr>
          <p:cNvPr id="5" name="组合 4"/>
          <p:cNvGrpSpPr/>
          <p:nvPr/>
        </p:nvGrpSpPr>
        <p:grpSpPr>
          <a:xfrm>
            <a:off x="932180" y="1448435"/>
            <a:ext cx="10239316" cy="1381760"/>
            <a:chOff x="6807929" y="1589032"/>
            <a:chExt cx="4363887" cy="1381806"/>
          </a:xfrm>
        </p:grpSpPr>
        <p:grpSp>
          <p:nvGrpSpPr>
            <p:cNvPr id="3" name="组合 2"/>
            <p:cNvGrpSpPr/>
            <p:nvPr/>
          </p:nvGrpSpPr>
          <p:grpSpPr>
            <a:xfrm>
              <a:off x="6807929" y="1589032"/>
              <a:ext cx="1166055" cy="840768"/>
              <a:chOff x="6807929" y="1589032"/>
              <a:chExt cx="1166055" cy="840768"/>
            </a:xfrm>
            <a:effectLst>
              <a:outerShdw blurRad="101600" dist="50800" dir="2700000" algn="tl" rotWithShape="0">
                <a:prstClr val="black">
                  <a:alpha val="40000"/>
                </a:prstClr>
              </a:outerShdw>
            </a:effectLst>
          </p:grpSpPr>
          <p:sp>
            <p:nvSpPr>
              <p:cNvPr id="45" name="矩形 44"/>
              <p:cNvSpPr/>
              <p:nvPr/>
            </p:nvSpPr>
            <p:spPr>
              <a:xfrm>
                <a:off x="6807929" y="1589032"/>
                <a:ext cx="919399" cy="84076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A</a:t>
                </a:r>
                <a:endParaRPr lang="zh-CN" altLang="en-US" sz="4400" dirty="0"/>
              </a:p>
            </p:txBody>
          </p:sp>
          <p:sp>
            <p:nvSpPr>
              <p:cNvPr id="47" name="等腰三角形 46"/>
              <p:cNvSpPr/>
              <p:nvPr/>
            </p:nvSpPr>
            <p:spPr>
              <a:xfrm rot="5400000">
                <a:off x="7743482" y="1572878"/>
                <a:ext cx="214347" cy="246656"/>
              </a:xfrm>
              <a:prstGeom prst="triangle">
                <a:avLst>
                  <a:gd name="adj"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7858220" y="1589032"/>
              <a:ext cx="3313596" cy="1381806"/>
              <a:chOff x="1418036" y="1910679"/>
              <a:chExt cx="3313596" cy="1381806"/>
            </a:xfrm>
          </p:grpSpPr>
          <p:sp>
            <p:nvSpPr>
              <p:cNvPr id="78" name="文本框 77"/>
              <p:cNvSpPr txBox="1"/>
              <p:nvPr/>
            </p:nvSpPr>
            <p:spPr>
              <a:xfrm>
                <a:off x="1767149" y="1910679"/>
                <a:ext cx="1436370" cy="460390"/>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社区稳定性不高</a:t>
                </a:r>
                <a:endParaRPr lang="zh-CN" altLang="en-US" sz="2400" b="1" dirty="0">
                  <a:latin typeface="方正正黑简体" panose="02000000000000000000" pitchFamily="2" charset="-122"/>
                  <a:ea typeface="方正正黑简体" panose="02000000000000000000" pitchFamily="2" charset="-122"/>
                </a:endParaRPr>
              </a:p>
            </p:txBody>
          </p:sp>
          <p:sp>
            <p:nvSpPr>
              <p:cNvPr id="79" name="矩形 78"/>
              <p:cNvSpPr/>
              <p:nvPr/>
            </p:nvSpPr>
            <p:spPr>
              <a:xfrm>
                <a:off x="1418036" y="2277721"/>
                <a:ext cx="3313596" cy="1014764"/>
              </a:xfrm>
              <a:prstGeom prst="rect">
                <a:avLst/>
              </a:prstGeom>
            </p:spPr>
            <p:txBody>
              <a:bodyPr wrap="square">
                <a:spAutoFit/>
              </a:bodyPr>
              <a:lstStyle/>
              <a:p>
                <a:r>
                  <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rPr>
                  <a:t>该社区60岁以上的老年人大概占27%左右，除此之外还有大量的下岗工人及刑满释放人员等群体，这些弱势群体有着大量的</a:t>
                </a:r>
                <a:r>
                  <a:rPr lang="zh-CN" altLang="zh-CN" sz="2000" b="1" kern="100" dirty="0">
                    <a:solidFill>
                      <a:srgbClr val="002060"/>
                    </a:solidFill>
                    <a:latin typeface="Times New Roman" panose="02020603050405020304" pitchFamily="18" charset="0"/>
                    <a:ea typeface="楷体" panose="02010609060101010101" charset="-122"/>
                    <a:cs typeface="Times New Roman" panose="02020603050405020304" pitchFamily="18" charset="0"/>
                  </a:rPr>
                  <a:t>异质性</a:t>
                </a:r>
                <a:r>
                  <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rPr>
                  <a:t>需求，如果不能及时满足便可能成为社区安全的不稳定因素。</a:t>
                </a:r>
                <a:endPar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endParaRPr>
              </a:p>
            </p:txBody>
          </p:sp>
        </p:grpSp>
      </p:grpSp>
      <p:grpSp>
        <p:nvGrpSpPr>
          <p:cNvPr id="9" name="组合 8"/>
          <p:cNvGrpSpPr/>
          <p:nvPr/>
        </p:nvGrpSpPr>
        <p:grpSpPr>
          <a:xfrm>
            <a:off x="931545" y="2828292"/>
            <a:ext cx="10240158" cy="1442085"/>
            <a:chOff x="6807929" y="2775725"/>
            <a:chExt cx="4363975" cy="1442133"/>
          </a:xfrm>
        </p:grpSpPr>
        <p:grpSp>
          <p:nvGrpSpPr>
            <p:cNvPr id="53" name="组合 52"/>
            <p:cNvGrpSpPr/>
            <p:nvPr/>
          </p:nvGrpSpPr>
          <p:grpSpPr>
            <a:xfrm>
              <a:off x="6807929" y="2836050"/>
              <a:ext cx="1166055" cy="840768"/>
              <a:chOff x="4755143" y="3999521"/>
              <a:chExt cx="1533738" cy="1105879"/>
            </a:xfrm>
            <a:effectLst>
              <a:outerShdw blurRad="101600" dist="50800" dir="2700000" algn="tl" rotWithShape="0">
                <a:prstClr val="black">
                  <a:alpha val="40000"/>
                </a:prstClr>
              </a:outerShdw>
            </a:effectLst>
          </p:grpSpPr>
          <p:sp>
            <p:nvSpPr>
              <p:cNvPr id="61" name="矩形 60"/>
              <p:cNvSpPr/>
              <p:nvPr/>
            </p:nvSpPr>
            <p:spPr>
              <a:xfrm>
                <a:off x="4755143" y="3999521"/>
                <a:ext cx="1209306" cy="11058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B</a:t>
                </a:r>
                <a:endParaRPr lang="zh-CN" altLang="en-US" sz="4400" dirty="0"/>
              </a:p>
            </p:txBody>
          </p:sp>
          <p:sp>
            <p:nvSpPr>
              <p:cNvPr id="64" name="等腰三角形 63"/>
              <p:cNvSpPr/>
              <p:nvPr/>
            </p:nvSpPr>
            <p:spPr>
              <a:xfrm rot="5400000">
                <a:off x="5985697" y="3978273"/>
                <a:ext cx="281935" cy="324432"/>
              </a:xfrm>
              <a:prstGeom prst="triangle">
                <a:avLst>
                  <a:gd name="adj"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grpSp>
          <p:nvGrpSpPr>
            <p:cNvPr id="80" name="组合 79"/>
            <p:cNvGrpSpPr/>
            <p:nvPr/>
          </p:nvGrpSpPr>
          <p:grpSpPr>
            <a:xfrm>
              <a:off x="7858513" y="2775725"/>
              <a:ext cx="3313391" cy="1442133"/>
              <a:chOff x="1418329" y="1850354"/>
              <a:chExt cx="3313391" cy="1442133"/>
            </a:xfrm>
          </p:grpSpPr>
          <p:sp>
            <p:nvSpPr>
              <p:cNvPr id="81" name="文本框 80"/>
              <p:cNvSpPr txBox="1"/>
              <p:nvPr/>
            </p:nvSpPr>
            <p:spPr>
              <a:xfrm>
                <a:off x="1767149" y="1850354"/>
                <a:ext cx="1947605" cy="460390"/>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治理主体单一</a:t>
                </a:r>
                <a:r>
                  <a:rPr lang="zh-CN" altLang="en-US" sz="2000" b="1" dirty="0">
                    <a:latin typeface="楷体" panose="02010609060101010101" charset="-122"/>
                    <a:ea typeface="楷体" panose="02010609060101010101" charset="-122"/>
                  </a:rPr>
                  <a:t>（基层党组织建设）</a:t>
                </a:r>
                <a:endParaRPr lang="zh-CN" altLang="en-US" sz="2000" b="1" dirty="0">
                  <a:latin typeface="楷体" panose="02010609060101010101" charset="-122"/>
                  <a:ea typeface="楷体" panose="02010609060101010101" charset="-122"/>
                </a:endParaRPr>
              </a:p>
            </p:txBody>
          </p:sp>
          <p:sp>
            <p:nvSpPr>
              <p:cNvPr id="82" name="矩形 81"/>
              <p:cNvSpPr/>
              <p:nvPr/>
            </p:nvSpPr>
            <p:spPr>
              <a:xfrm>
                <a:off x="1418329" y="2277723"/>
                <a:ext cx="3313391" cy="1014764"/>
              </a:xfrm>
              <a:prstGeom prst="rect">
                <a:avLst/>
              </a:prstGeom>
            </p:spPr>
            <p:txBody>
              <a:bodyPr wrap="square">
                <a:spAutoFit/>
              </a:bodyPr>
              <a:lstStyle/>
              <a:p>
                <a:r>
                  <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rPr>
                  <a:t>该社区基层党组织发挥着核心作用，不管是社区环境问题还是居民就业问题等都需要基层党组织来处理，社区党委处于绝对的主导地位，会不会弱化社会组织、社工机构、社区居委会的参与？</a:t>
                </a:r>
                <a:endPar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endParaRPr>
              </a:p>
            </p:txBody>
          </p:sp>
        </p:grpSp>
      </p:grpSp>
      <p:grpSp>
        <p:nvGrpSpPr>
          <p:cNvPr id="10" name="组合 9"/>
          <p:cNvGrpSpPr/>
          <p:nvPr/>
        </p:nvGrpSpPr>
        <p:grpSpPr>
          <a:xfrm>
            <a:off x="931545" y="4281515"/>
            <a:ext cx="10191894" cy="1414144"/>
            <a:chOff x="6807929" y="3999280"/>
            <a:chExt cx="4343407" cy="1414191"/>
          </a:xfrm>
        </p:grpSpPr>
        <p:grpSp>
          <p:nvGrpSpPr>
            <p:cNvPr id="65" name="组合 64"/>
            <p:cNvGrpSpPr/>
            <p:nvPr/>
          </p:nvGrpSpPr>
          <p:grpSpPr>
            <a:xfrm>
              <a:off x="6807929" y="4036401"/>
              <a:ext cx="1166055" cy="840768"/>
              <a:chOff x="4755143" y="3999521"/>
              <a:chExt cx="1533738" cy="1105879"/>
            </a:xfrm>
            <a:effectLst>
              <a:outerShdw blurRad="101600" dist="50800" dir="2700000" algn="tl" rotWithShape="0">
                <a:prstClr val="black">
                  <a:alpha val="40000"/>
                </a:prstClr>
              </a:outerShdw>
            </a:effectLst>
          </p:grpSpPr>
          <p:sp>
            <p:nvSpPr>
              <p:cNvPr id="66" name="矩形 65"/>
              <p:cNvSpPr/>
              <p:nvPr/>
            </p:nvSpPr>
            <p:spPr>
              <a:xfrm>
                <a:off x="4755143" y="3999521"/>
                <a:ext cx="1209306" cy="110587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C</a:t>
                </a:r>
                <a:endParaRPr lang="zh-CN" altLang="en-US" sz="4400" dirty="0"/>
              </a:p>
            </p:txBody>
          </p:sp>
          <p:sp>
            <p:nvSpPr>
              <p:cNvPr id="67" name="等腰三角形 66"/>
              <p:cNvSpPr/>
              <p:nvPr/>
            </p:nvSpPr>
            <p:spPr>
              <a:xfrm rot="5400000">
                <a:off x="5985697" y="3978273"/>
                <a:ext cx="281935" cy="324432"/>
              </a:xfrm>
              <a:prstGeom prst="triangle">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grpSp>
          <p:nvGrpSpPr>
            <p:cNvPr id="83" name="组合 82"/>
            <p:cNvGrpSpPr/>
            <p:nvPr/>
          </p:nvGrpSpPr>
          <p:grpSpPr>
            <a:xfrm>
              <a:off x="7879079" y="3999280"/>
              <a:ext cx="3272257" cy="1414191"/>
              <a:chOff x="1438895" y="1867499"/>
              <a:chExt cx="3272257" cy="1414191"/>
            </a:xfrm>
          </p:grpSpPr>
          <p:sp>
            <p:nvSpPr>
              <p:cNvPr id="84" name="文本框 83"/>
              <p:cNvSpPr txBox="1"/>
              <p:nvPr/>
            </p:nvSpPr>
            <p:spPr>
              <a:xfrm>
                <a:off x="1767149" y="1867499"/>
                <a:ext cx="1601761" cy="356444"/>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社会工作服务提供的不足</a:t>
                </a:r>
                <a:endParaRPr lang="zh-CN" altLang="en-US" sz="2400" b="1" dirty="0">
                  <a:latin typeface="方正正黑简体" panose="02000000000000000000" pitchFamily="2" charset="-122"/>
                  <a:ea typeface="方正正黑简体" panose="02000000000000000000" pitchFamily="2" charset="-122"/>
                </a:endParaRPr>
              </a:p>
            </p:txBody>
          </p:sp>
          <p:sp>
            <p:nvSpPr>
              <p:cNvPr id="85" name="矩形 84"/>
              <p:cNvSpPr/>
              <p:nvPr/>
            </p:nvSpPr>
            <p:spPr>
              <a:xfrm>
                <a:off x="1438895" y="2266926"/>
                <a:ext cx="3272257" cy="1014764"/>
              </a:xfrm>
              <a:prstGeom prst="rect">
                <a:avLst/>
              </a:prstGeom>
            </p:spPr>
            <p:txBody>
              <a:bodyPr wrap="square">
                <a:spAutoFit/>
              </a:bodyPr>
              <a:lstStyle/>
              <a:p>
                <a:r>
                  <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rPr>
                  <a:t>社工服务多以政府购买的形式开展，但政府对各项目的拨款与实际需求的不匹配导致有大量的社区问题亟需解决却因资金不足而搁置，这在很大程度上会降低服务质量，并造成社工人才的流失。</a:t>
                </a:r>
                <a:endPar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endParaRPr>
              </a:p>
            </p:txBody>
          </p:sp>
        </p:grpSp>
      </p:grpSp>
      <p:grpSp>
        <p:nvGrpSpPr>
          <p:cNvPr id="11" name="组合 10"/>
          <p:cNvGrpSpPr/>
          <p:nvPr/>
        </p:nvGrpSpPr>
        <p:grpSpPr>
          <a:xfrm>
            <a:off x="932815" y="5721985"/>
            <a:ext cx="10342245" cy="840740"/>
            <a:chOff x="6807929" y="5283419"/>
            <a:chExt cx="4343231" cy="840768"/>
          </a:xfrm>
        </p:grpSpPr>
        <p:grpSp>
          <p:nvGrpSpPr>
            <p:cNvPr id="68" name="组合 67"/>
            <p:cNvGrpSpPr/>
            <p:nvPr/>
          </p:nvGrpSpPr>
          <p:grpSpPr>
            <a:xfrm>
              <a:off x="6807929" y="5283419"/>
              <a:ext cx="1166055" cy="840768"/>
              <a:chOff x="4755143" y="3999521"/>
              <a:chExt cx="1533738" cy="1105879"/>
            </a:xfrm>
            <a:effectLst>
              <a:outerShdw blurRad="101600" dist="50800" dir="2700000" algn="tl" rotWithShape="0">
                <a:prstClr val="black">
                  <a:alpha val="40000"/>
                </a:prstClr>
              </a:outerShdw>
            </a:effectLst>
          </p:grpSpPr>
          <p:sp>
            <p:nvSpPr>
              <p:cNvPr id="69" name="矩形 68"/>
              <p:cNvSpPr/>
              <p:nvPr/>
            </p:nvSpPr>
            <p:spPr>
              <a:xfrm>
                <a:off x="4755143" y="3999521"/>
                <a:ext cx="1209306" cy="110587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D</a:t>
                </a:r>
                <a:endParaRPr lang="zh-CN" altLang="en-US" sz="4400" dirty="0"/>
              </a:p>
            </p:txBody>
          </p:sp>
          <p:sp>
            <p:nvSpPr>
              <p:cNvPr id="70" name="等腰三角形 69"/>
              <p:cNvSpPr/>
              <p:nvPr/>
            </p:nvSpPr>
            <p:spPr>
              <a:xfrm rot="5400000">
                <a:off x="5985697" y="3978273"/>
                <a:ext cx="281935" cy="324432"/>
              </a:xfrm>
              <a:prstGeom prst="triangle">
                <a:avLst>
                  <a:gd name="adj"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grpSp>
          <p:nvGrpSpPr>
            <p:cNvPr id="86" name="组合 85"/>
            <p:cNvGrpSpPr/>
            <p:nvPr/>
          </p:nvGrpSpPr>
          <p:grpSpPr>
            <a:xfrm>
              <a:off x="7878497" y="5283419"/>
              <a:ext cx="3272663" cy="840766"/>
              <a:chOff x="1438313" y="1910679"/>
              <a:chExt cx="3272663" cy="840766"/>
            </a:xfrm>
          </p:grpSpPr>
          <p:sp>
            <p:nvSpPr>
              <p:cNvPr id="87" name="文本框 86"/>
              <p:cNvSpPr txBox="1"/>
              <p:nvPr/>
            </p:nvSpPr>
            <p:spPr>
              <a:xfrm>
                <a:off x="1767149" y="1910679"/>
                <a:ext cx="2298064" cy="460390"/>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latin typeface="方正正黑简体" panose="02000000000000000000" pitchFamily="2" charset="-122"/>
                    <a:ea typeface="方正正黑简体" panose="02000000000000000000" pitchFamily="2" charset="-122"/>
                  </a:rPr>
                  <a:t>治理模式的可复制性及可持续性问题</a:t>
                </a:r>
                <a:endParaRPr lang="zh-CN" altLang="en-US" sz="2400" b="1" dirty="0">
                  <a:latin typeface="方正正黑简体" panose="02000000000000000000" pitchFamily="2" charset="-122"/>
                  <a:ea typeface="方正正黑简体" panose="02000000000000000000" pitchFamily="2" charset="-122"/>
                </a:endParaRPr>
              </a:p>
            </p:txBody>
          </p:sp>
          <p:sp>
            <p:nvSpPr>
              <p:cNvPr id="88" name="矩形 87"/>
              <p:cNvSpPr/>
              <p:nvPr/>
            </p:nvSpPr>
            <p:spPr>
              <a:xfrm>
                <a:off x="1438313" y="2352652"/>
                <a:ext cx="3272663" cy="398793"/>
              </a:xfrm>
              <a:prstGeom prst="rect">
                <a:avLst/>
              </a:prstGeom>
            </p:spPr>
            <p:txBody>
              <a:bodyPr wrap="square">
                <a:spAutoFit/>
              </a:bodyPr>
              <a:lstStyle/>
              <a:p>
                <a:r>
                  <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rPr>
                  <a:t>社区治理成就，很大程度上来源于社区书记的个人魅力、优秀品质。</a:t>
                </a:r>
                <a:endParaRPr lang="zh-CN" altLang="zh-CN" sz="2000" kern="100" dirty="0">
                  <a:solidFill>
                    <a:srgbClr val="C00000"/>
                  </a:solidFill>
                  <a:latin typeface="Times New Roman" panose="02020603050405020304" pitchFamily="18" charset="0"/>
                  <a:ea typeface="楷体" panose="02010609060101010101" charset="-122"/>
                  <a:cs typeface="Times New Roman" panose="02020603050405020304" pitchFamily="18" charset="0"/>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1+#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50"/>
                                        </p:tgtEl>
                                      </p:cBhvr>
                                    </p:animEffect>
                                    <p:set>
                                      <p:cBhvr>
                                        <p:cTn id="37" dur="1" fill="hold">
                                          <p:stCondLst>
                                            <p:cond delay="499"/>
                                          </p:stCondLst>
                                        </p:cTn>
                                        <p:tgtEl>
                                          <p:spTgt spid="50"/>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49"/>
                                        </p:tgtEl>
                                      </p:cBhvr>
                                    </p:animEffect>
                                    <p:set>
                                      <p:cBhvr>
                                        <p:cTn id="40" dur="1" fill="hold">
                                          <p:stCondLst>
                                            <p:cond delay="499"/>
                                          </p:stCondLst>
                                        </p:cTn>
                                        <p:tgtEl>
                                          <p:spTgt spid="49"/>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5"/>
                                        </p:tgtEl>
                                      </p:cBhvr>
                                    </p:animEffect>
                                    <p:set>
                                      <p:cBhvr>
                                        <p:cTn id="43" dur="1" fill="hold">
                                          <p:stCondLst>
                                            <p:cond delay="499"/>
                                          </p:stCondLst>
                                        </p:cTn>
                                        <p:tgtEl>
                                          <p:spTgt spid="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9"/>
                                        </p:tgtEl>
                                      </p:cBhvr>
                                    </p:animEffect>
                                    <p:set>
                                      <p:cBhvr>
                                        <p:cTn id="46" dur="1" fill="hold">
                                          <p:stCondLst>
                                            <p:cond delay="499"/>
                                          </p:stCondLst>
                                        </p:cTn>
                                        <p:tgtEl>
                                          <p:spTgt spid="9"/>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10"/>
                                        </p:tgtEl>
                                      </p:cBhvr>
                                    </p:animEffect>
                                    <p:set>
                                      <p:cBhvr>
                                        <p:cTn id="49" dur="1" fill="hold">
                                          <p:stCondLst>
                                            <p:cond delay="499"/>
                                          </p:stCondLst>
                                        </p:cTn>
                                        <p:tgtEl>
                                          <p:spTgt spid="10"/>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40944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3.5 学习团结坝的什么？</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84" name="组合 83"/>
          <p:cNvGrpSpPr/>
          <p:nvPr/>
        </p:nvGrpSpPr>
        <p:grpSpPr>
          <a:xfrm flipH="1">
            <a:off x="6441629" y="1573352"/>
            <a:ext cx="4119974" cy="2148718"/>
            <a:chOff x="1550757" y="1580380"/>
            <a:chExt cx="4235526" cy="2208983"/>
          </a:xfrm>
        </p:grpSpPr>
        <p:sp>
          <p:nvSpPr>
            <p:cNvPr id="85" name="等腰三角形 41"/>
            <p:cNvSpPr/>
            <p:nvPr/>
          </p:nvSpPr>
          <p:spPr>
            <a:xfrm rot="5400000" flipH="1">
              <a:off x="2967260" y="1682963"/>
              <a:ext cx="222648" cy="3055655"/>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1622321" y="1580380"/>
              <a:ext cx="2984089" cy="151908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4311443" y="2314523"/>
              <a:ext cx="1474840" cy="1474840"/>
            </a:xfrm>
            <a:prstGeom prst="ellipse">
              <a:avLst/>
            </a:prstGeom>
            <a:solidFill>
              <a:schemeClr val="accent1">
                <a:lumMod val="50000"/>
              </a:schemeClr>
            </a:solidFill>
            <a:ln>
              <a:noFill/>
            </a:ln>
            <a:effectLst>
              <a:outerShdw blurRad="152400" dist="1016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02</a:t>
              </a:r>
              <a:endParaRPr lang="en-US" altLang="zh-CN" sz="4000" dirty="0" smtClean="0"/>
            </a:p>
          </p:txBody>
        </p:sp>
        <p:grpSp>
          <p:nvGrpSpPr>
            <p:cNvPr id="88" name="组合 87"/>
            <p:cNvGrpSpPr/>
            <p:nvPr/>
          </p:nvGrpSpPr>
          <p:grpSpPr>
            <a:xfrm>
              <a:off x="1996385" y="1799132"/>
              <a:ext cx="2610085" cy="925352"/>
              <a:chOff x="6105041" y="1622704"/>
              <a:chExt cx="2610085" cy="925352"/>
            </a:xfrm>
          </p:grpSpPr>
          <p:sp>
            <p:nvSpPr>
              <p:cNvPr id="89"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grpSp>
            <p:nvGrpSpPr>
              <p:cNvPr id="90" name="组合 89"/>
              <p:cNvGrpSpPr/>
              <p:nvPr/>
            </p:nvGrpSpPr>
            <p:grpSpPr>
              <a:xfrm>
                <a:off x="6105041" y="1627299"/>
                <a:ext cx="2610085" cy="920757"/>
                <a:chOff x="774864" y="4196623"/>
                <a:chExt cx="2610085" cy="920757"/>
              </a:xfrm>
            </p:grpSpPr>
            <p:sp>
              <p:nvSpPr>
                <p:cNvPr id="91" name="文本框 90"/>
                <p:cNvSpPr txBox="1"/>
                <p:nvPr/>
              </p:nvSpPr>
              <p:spPr>
                <a:xfrm>
                  <a:off x="1309014" y="4196623"/>
                  <a:ext cx="2075935"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多主体参与？</a:t>
                  </a:r>
                  <a:endParaRPr lang="zh-CN" altLang="en-US" sz="2400" dirty="0">
                    <a:latin typeface="方正正黑简体" panose="02000000000000000000" pitchFamily="2" charset="-122"/>
                    <a:ea typeface="方正正黑简体" panose="02000000000000000000" pitchFamily="2" charset="-122"/>
                  </a:endParaRPr>
                </a:p>
              </p:txBody>
            </p:sp>
            <p:sp>
              <p:nvSpPr>
                <p:cNvPr id="92" name="矩形 91"/>
                <p:cNvSpPr/>
                <p:nvPr/>
              </p:nvSpPr>
              <p:spPr>
                <a:xfrm>
                  <a:off x="774864" y="4707415"/>
                  <a:ext cx="2426420" cy="409965"/>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公共精神、</a:t>
                  </a:r>
                  <a:r>
                    <a:rPr lang="en-US"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a:t>
                  </a:r>
                  <a:endParaRPr lang="en-US"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grpSp>
      <p:grpSp>
        <p:nvGrpSpPr>
          <p:cNvPr id="3197" name="组合 3196"/>
          <p:cNvGrpSpPr/>
          <p:nvPr/>
        </p:nvGrpSpPr>
        <p:grpSpPr>
          <a:xfrm>
            <a:off x="1630396" y="1571241"/>
            <a:ext cx="4119974" cy="2148718"/>
            <a:chOff x="1630396" y="1571241"/>
            <a:chExt cx="4119974" cy="2148718"/>
          </a:xfrm>
        </p:grpSpPr>
        <p:grpSp>
          <p:nvGrpSpPr>
            <p:cNvPr id="3196" name="组合 3195"/>
            <p:cNvGrpSpPr/>
            <p:nvPr/>
          </p:nvGrpSpPr>
          <p:grpSpPr>
            <a:xfrm>
              <a:off x="1630396" y="1571241"/>
              <a:ext cx="2972292" cy="1694217"/>
              <a:chOff x="1630396" y="1571241"/>
              <a:chExt cx="2972292" cy="1694217"/>
            </a:xfrm>
          </p:grpSpPr>
          <p:sp>
            <p:nvSpPr>
              <p:cNvPr id="42" name="等腰三角形 41"/>
              <p:cNvSpPr/>
              <p:nvPr/>
            </p:nvSpPr>
            <p:spPr>
              <a:xfrm rot="5400000" flipH="1">
                <a:off x="3008255" y="1671025"/>
                <a:ext cx="216574" cy="2972292"/>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700008" y="1571241"/>
                <a:ext cx="2902678" cy="14776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2063867" y="1805005"/>
                <a:ext cx="2360223" cy="811405"/>
                <a:chOff x="774864" y="4213596"/>
                <a:chExt cx="2426420" cy="834163"/>
              </a:xfrm>
            </p:grpSpPr>
            <p:sp>
              <p:nvSpPr>
                <p:cNvPr id="54" name="文本框 53"/>
                <p:cNvSpPr txBox="1"/>
                <p:nvPr/>
              </p:nvSpPr>
              <p:spPr>
                <a:xfrm>
                  <a:off x="1382781" y="4213596"/>
                  <a:ext cx="1131972"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放权？</a:t>
                  </a:r>
                  <a:endParaRPr lang="zh-CN" altLang="en-US" sz="2400" dirty="0">
                    <a:latin typeface="方正正黑简体" panose="02000000000000000000" pitchFamily="2" charset="-122"/>
                    <a:ea typeface="方正正黑简体" panose="02000000000000000000" pitchFamily="2" charset="-122"/>
                  </a:endParaRPr>
                </a:p>
              </p:txBody>
            </p:sp>
            <p:sp>
              <p:nvSpPr>
                <p:cNvPr id="55" name="矩形 54"/>
                <p:cNvSpPr/>
                <p:nvPr/>
              </p:nvSpPr>
              <p:spPr>
                <a:xfrm>
                  <a:off x="774864" y="4707415"/>
                  <a:ext cx="2426420" cy="340344"/>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授权</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3142" name="组合 3141"/>
              <p:cNvGrpSpPr/>
              <p:nvPr/>
            </p:nvGrpSpPr>
            <p:grpSpPr>
              <a:xfrm>
                <a:off x="2149579" y="1703601"/>
                <a:ext cx="303524" cy="303526"/>
                <a:chOff x="6443217" y="1547174"/>
                <a:chExt cx="363537" cy="363538"/>
              </a:xfrm>
              <a:solidFill>
                <a:schemeClr val="accent1">
                  <a:lumMod val="75000"/>
                </a:schemeClr>
              </a:solidFill>
            </p:grpSpPr>
            <p:sp>
              <p:nvSpPr>
                <p:cNvPr id="118" name="Freeform 42"/>
                <p:cNvSpPr/>
                <p:nvPr/>
              </p:nvSpPr>
              <p:spPr bwMode="auto">
                <a:xfrm>
                  <a:off x="6624192" y="1547174"/>
                  <a:ext cx="136525" cy="73025"/>
                </a:xfrm>
                <a:custGeom>
                  <a:avLst/>
                  <a:gdLst>
                    <a:gd name="T0" fmla="*/ 105 w 117"/>
                    <a:gd name="T1" fmla="*/ 63 h 63"/>
                    <a:gd name="T2" fmla="*/ 58 w 117"/>
                    <a:gd name="T3" fmla="*/ 29 h 63"/>
                    <a:gd name="T4" fmla="*/ 0 w 117"/>
                    <a:gd name="T5" fmla="*/ 16 h 63"/>
                    <a:gd name="T6" fmla="*/ 0 w 117"/>
                    <a:gd name="T7" fmla="*/ 0 h 63"/>
                    <a:gd name="T8" fmla="*/ 65 w 117"/>
                    <a:gd name="T9" fmla="*/ 14 h 63"/>
                    <a:gd name="T10" fmla="*/ 117 w 117"/>
                    <a:gd name="T11" fmla="*/ 52 h 63"/>
                    <a:gd name="T12" fmla="*/ 105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105" y="63"/>
                      </a:moveTo>
                      <a:cubicBezTo>
                        <a:pt x="92" y="48"/>
                        <a:pt x="76" y="37"/>
                        <a:pt x="58" y="29"/>
                      </a:cubicBezTo>
                      <a:cubicBezTo>
                        <a:pt x="40" y="20"/>
                        <a:pt x="20" y="16"/>
                        <a:pt x="0" y="16"/>
                      </a:cubicBezTo>
                      <a:cubicBezTo>
                        <a:pt x="0" y="0"/>
                        <a:pt x="0" y="0"/>
                        <a:pt x="0" y="0"/>
                      </a:cubicBezTo>
                      <a:cubicBezTo>
                        <a:pt x="23" y="0"/>
                        <a:pt x="45" y="4"/>
                        <a:pt x="65" y="14"/>
                      </a:cubicBezTo>
                      <a:cubicBezTo>
                        <a:pt x="85" y="23"/>
                        <a:pt x="103" y="36"/>
                        <a:pt x="117" y="52"/>
                      </a:cubicBezTo>
                      <a:lnTo>
                        <a:pt x="105"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3"/>
                <p:cNvSpPr/>
                <p:nvPr/>
              </p:nvSpPr>
              <p:spPr bwMode="auto">
                <a:xfrm>
                  <a:off x="6624192" y="1547174"/>
                  <a:ext cx="0" cy="17463"/>
                </a:xfrm>
                <a:custGeom>
                  <a:avLst/>
                  <a:gdLst>
                    <a:gd name="T0" fmla="*/ 11 h 11"/>
                    <a:gd name="T1" fmla="*/ 0 h 11"/>
                    <a:gd name="T2" fmla="*/ 0 h 11"/>
                    <a:gd name="T3" fmla="*/ 0 h 11"/>
                    <a:gd name="T4" fmla="*/ 11 h 11"/>
                    <a:gd name="T5" fmla="*/ 11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0"/>
                      </a:lnTo>
                      <a:lnTo>
                        <a:pt x="0" y="0"/>
                      </a:lnTo>
                      <a:lnTo>
                        <a:pt x="0" y="0"/>
                      </a:lnTo>
                      <a:lnTo>
                        <a:pt x="0" y="11"/>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4"/>
                <p:cNvSpPr/>
                <p:nvPr/>
              </p:nvSpPr>
              <p:spPr bwMode="auto">
                <a:xfrm>
                  <a:off x="6624192" y="1891661"/>
                  <a:ext cx="0" cy="19050"/>
                </a:xfrm>
                <a:custGeom>
                  <a:avLst/>
                  <a:gdLst>
                    <a:gd name="T0" fmla="*/ 12 h 12"/>
                    <a:gd name="T1" fmla="*/ 12 h 12"/>
                    <a:gd name="T2" fmla="*/ 12 h 12"/>
                    <a:gd name="T3" fmla="*/ 0 h 12"/>
                    <a:gd name="T4" fmla="*/ 0 h 12"/>
                    <a:gd name="T5" fmla="*/ 0 h 12"/>
                    <a:gd name="T6" fmla="*/ 12 h 12"/>
                  </a:gdLst>
                  <a:ahLst/>
                  <a:cxnLst>
                    <a:cxn ang="0">
                      <a:pos x="0" y="T0"/>
                    </a:cxn>
                    <a:cxn ang="0">
                      <a:pos x="0" y="T1"/>
                    </a:cxn>
                    <a:cxn ang="0">
                      <a:pos x="0" y="T2"/>
                    </a:cxn>
                    <a:cxn ang="0">
                      <a:pos x="0" y="T3"/>
                    </a:cxn>
                    <a:cxn ang="0">
                      <a:pos x="0" y="T4"/>
                    </a:cxn>
                    <a:cxn ang="0">
                      <a:pos x="0" y="T5"/>
                    </a:cxn>
                    <a:cxn ang="0">
                      <a:pos x="0" y="T6"/>
                    </a:cxn>
                  </a:cxnLst>
                  <a:rect l="0" t="0" r="r" b="b"/>
                  <a:pathLst>
                    <a:path h="12">
                      <a:moveTo>
                        <a:pt x="0" y="12"/>
                      </a:moveTo>
                      <a:lnTo>
                        <a:pt x="0" y="12"/>
                      </a:lnTo>
                      <a:lnTo>
                        <a:pt x="0" y="12"/>
                      </a:lnTo>
                      <a:lnTo>
                        <a:pt x="0" y="0"/>
                      </a:lnTo>
                      <a:lnTo>
                        <a:pt x="0" y="0"/>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5"/>
                <p:cNvSpPr/>
                <p:nvPr/>
              </p:nvSpPr>
              <p:spPr bwMode="auto">
                <a:xfrm>
                  <a:off x="6746429" y="1607499"/>
                  <a:ext cx="60325" cy="120650"/>
                </a:xfrm>
                <a:custGeom>
                  <a:avLst/>
                  <a:gdLst>
                    <a:gd name="T0" fmla="*/ 52 w 52"/>
                    <a:gd name="T1" fmla="*/ 105 h 105"/>
                    <a:gd name="T2" fmla="*/ 36 w 52"/>
                    <a:gd name="T3" fmla="*/ 105 h 105"/>
                    <a:gd name="T4" fmla="*/ 0 w 52"/>
                    <a:gd name="T5" fmla="*/ 11 h 105"/>
                    <a:gd name="T6" fmla="*/ 12 w 52"/>
                    <a:gd name="T7" fmla="*/ 0 h 105"/>
                    <a:gd name="T8" fmla="*/ 52 w 52"/>
                    <a:gd name="T9" fmla="*/ 105 h 105"/>
                  </a:gdLst>
                  <a:ahLst/>
                  <a:cxnLst>
                    <a:cxn ang="0">
                      <a:pos x="T0" y="T1"/>
                    </a:cxn>
                    <a:cxn ang="0">
                      <a:pos x="T2" y="T3"/>
                    </a:cxn>
                    <a:cxn ang="0">
                      <a:pos x="T4" y="T5"/>
                    </a:cxn>
                    <a:cxn ang="0">
                      <a:pos x="T6" y="T7"/>
                    </a:cxn>
                    <a:cxn ang="0">
                      <a:pos x="T8" y="T9"/>
                    </a:cxn>
                  </a:cxnLst>
                  <a:rect l="0" t="0" r="r" b="b"/>
                  <a:pathLst>
                    <a:path w="52" h="105">
                      <a:moveTo>
                        <a:pt x="52" y="105"/>
                      </a:moveTo>
                      <a:cubicBezTo>
                        <a:pt x="36" y="105"/>
                        <a:pt x="36" y="105"/>
                        <a:pt x="36" y="105"/>
                      </a:cubicBezTo>
                      <a:cubicBezTo>
                        <a:pt x="36" y="70"/>
                        <a:pt x="23" y="37"/>
                        <a:pt x="0" y="11"/>
                      </a:cubicBezTo>
                      <a:cubicBezTo>
                        <a:pt x="12" y="0"/>
                        <a:pt x="12" y="0"/>
                        <a:pt x="12" y="0"/>
                      </a:cubicBezTo>
                      <a:cubicBezTo>
                        <a:pt x="38" y="29"/>
                        <a:pt x="52" y="66"/>
                        <a:pt x="52"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6"/>
                <p:cNvSpPr/>
                <p:nvPr/>
              </p:nvSpPr>
              <p:spPr bwMode="auto">
                <a:xfrm>
                  <a:off x="6746429" y="1728149"/>
                  <a:ext cx="60325" cy="122238"/>
                </a:xfrm>
                <a:custGeom>
                  <a:avLst/>
                  <a:gdLst>
                    <a:gd name="T0" fmla="*/ 12 w 52"/>
                    <a:gd name="T1" fmla="*/ 105 h 105"/>
                    <a:gd name="T2" fmla="*/ 0 w 52"/>
                    <a:gd name="T3" fmla="*/ 94 h 105"/>
                    <a:gd name="T4" fmla="*/ 36 w 52"/>
                    <a:gd name="T5" fmla="*/ 0 h 105"/>
                    <a:gd name="T6" fmla="*/ 52 w 52"/>
                    <a:gd name="T7" fmla="*/ 0 h 105"/>
                    <a:gd name="T8" fmla="*/ 12 w 52"/>
                    <a:gd name="T9" fmla="*/ 105 h 105"/>
                  </a:gdLst>
                  <a:ahLst/>
                  <a:cxnLst>
                    <a:cxn ang="0">
                      <a:pos x="T0" y="T1"/>
                    </a:cxn>
                    <a:cxn ang="0">
                      <a:pos x="T2" y="T3"/>
                    </a:cxn>
                    <a:cxn ang="0">
                      <a:pos x="T4" y="T5"/>
                    </a:cxn>
                    <a:cxn ang="0">
                      <a:pos x="T6" y="T7"/>
                    </a:cxn>
                    <a:cxn ang="0">
                      <a:pos x="T8" y="T9"/>
                    </a:cxn>
                  </a:cxnLst>
                  <a:rect l="0" t="0" r="r" b="b"/>
                  <a:pathLst>
                    <a:path w="52" h="105">
                      <a:moveTo>
                        <a:pt x="12" y="105"/>
                      </a:moveTo>
                      <a:cubicBezTo>
                        <a:pt x="0" y="94"/>
                        <a:pt x="0" y="94"/>
                        <a:pt x="0" y="94"/>
                      </a:cubicBezTo>
                      <a:cubicBezTo>
                        <a:pt x="23" y="68"/>
                        <a:pt x="36" y="35"/>
                        <a:pt x="36" y="0"/>
                      </a:cubicBezTo>
                      <a:cubicBezTo>
                        <a:pt x="52" y="0"/>
                        <a:pt x="52" y="0"/>
                        <a:pt x="52" y="0"/>
                      </a:cubicBezTo>
                      <a:cubicBezTo>
                        <a:pt x="52" y="39"/>
                        <a:pt x="38" y="76"/>
                        <a:pt x="12"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Rectangle 47"/>
                <p:cNvSpPr>
                  <a:spLocks noChangeArrowheads="1"/>
                </p:cNvSpPr>
                <p:nvPr/>
              </p:nvSpPr>
              <p:spPr bwMode="auto">
                <a:xfrm>
                  <a:off x="6624192" y="1891661"/>
                  <a:ext cx="15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4" name="Freeform 48"/>
                <p:cNvSpPr/>
                <p:nvPr/>
              </p:nvSpPr>
              <p:spPr bwMode="auto">
                <a:xfrm>
                  <a:off x="6624192" y="1547174"/>
                  <a:ext cx="0" cy="17463"/>
                </a:xfrm>
                <a:custGeom>
                  <a:avLst/>
                  <a:gdLst>
                    <a:gd name="T0" fmla="*/ 11 h 11"/>
                    <a:gd name="T1" fmla="*/ 6 h 11"/>
                    <a:gd name="T2" fmla="*/ 0 h 11"/>
                    <a:gd name="T3" fmla="*/ 0 h 11"/>
                    <a:gd name="T4" fmla="*/ 6 h 11"/>
                    <a:gd name="T5" fmla="*/ 11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6"/>
                      </a:lnTo>
                      <a:lnTo>
                        <a:pt x="0" y="0"/>
                      </a:lnTo>
                      <a:lnTo>
                        <a:pt x="0" y="0"/>
                      </a:lnTo>
                      <a:lnTo>
                        <a:pt x="0" y="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49"/>
                <p:cNvSpPr/>
                <p:nvPr/>
              </p:nvSpPr>
              <p:spPr bwMode="auto">
                <a:xfrm>
                  <a:off x="6624192" y="1837686"/>
                  <a:ext cx="136525" cy="73025"/>
                </a:xfrm>
                <a:custGeom>
                  <a:avLst/>
                  <a:gdLst>
                    <a:gd name="T0" fmla="*/ 0 w 117"/>
                    <a:gd name="T1" fmla="*/ 63 h 63"/>
                    <a:gd name="T2" fmla="*/ 0 w 117"/>
                    <a:gd name="T3" fmla="*/ 47 h 63"/>
                    <a:gd name="T4" fmla="*/ 58 w 117"/>
                    <a:gd name="T5" fmla="*/ 34 h 63"/>
                    <a:gd name="T6" fmla="*/ 105 w 117"/>
                    <a:gd name="T7" fmla="*/ 0 h 63"/>
                    <a:gd name="T8" fmla="*/ 117 w 117"/>
                    <a:gd name="T9" fmla="*/ 11 h 63"/>
                    <a:gd name="T10" fmla="*/ 65 w 117"/>
                    <a:gd name="T11" fmla="*/ 49 h 63"/>
                    <a:gd name="T12" fmla="*/ 0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0" y="63"/>
                      </a:moveTo>
                      <a:cubicBezTo>
                        <a:pt x="0" y="47"/>
                        <a:pt x="0" y="47"/>
                        <a:pt x="0" y="47"/>
                      </a:cubicBezTo>
                      <a:cubicBezTo>
                        <a:pt x="20" y="47"/>
                        <a:pt x="40" y="43"/>
                        <a:pt x="58" y="34"/>
                      </a:cubicBezTo>
                      <a:cubicBezTo>
                        <a:pt x="76" y="26"/>
                        <a:pt x="92" y="15"/>
                        <a:pt x="105" y="0"/>
                      </a:cubicBezTo>
                      <a:cubicBezTo>
                        <a:pt x="117" y="11"/>
                        <a:pt x="117" y="11"/>
                        <a:pt x="117" y="11"/>
                      </a:cubicBezTo>
                      <a:cubicBezTo>
                        <a:pt x="103" y="27"/>
                        <a:pt x="85" y="40"/>
                        <a:pt x="65" y="49"/>
                      </a:cubicBezTo>
                      <a:cubicBezTo>
                        <a:pt x="45" y="59"/>
                        <a:pt x="23" y="63"/>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50"/>
                <p:cNvSpPr/>
                <p:nvPr/>
              </p:nvSpPr>
              <p:spPr bwMode="auto">
                <a:xfrm>
                  <a:off x="6443217" y="1607499"/>
                  <a:ext cx="60325" cy="120650"/>
                </a:xfrm>
                <a:custGeom>
                  <a:avLst/>
                  <a:gdLst>
                    <a:gd name="T0" fmla="*/ 16 w 52"/>
                    <a:gd name="T1" fmla="*/ 105 h 105"/>
                    <a:gd name="T2" fmla="*/ 0 w 52"/>
                    <a:gd name="T3" fmla="*/ 105 h 105"/>
                    <a:gd name="T4" fmla="*/ 40 w 52"/>
                    <a:gd name="T5" fmla="*/ 0 h 105"/>
                    <a:gd name="T6" fmla="*/ 52 w 52"/>
                    <a:gd name="T7" fmla="*/ 11 h 105"/>
                    <a:gd name="T8" fmla="*/ 16 w 52"/>
                    <a:gd name="T9" fmla="*/ 105 h 105"/>
                  </a:gdLst>
                  <a:ahLst/>
                  <a:cxnLst>
                    <a:cxn ang="0">
                      <a:pos x="T0" y="T1"/>
                    </a:cxn>
                    <a:cxn ang="0">
                      <a:pos x="T2" y="T3"/>
                    </a:cxn>
                    <a:cxn ang="0">
                      <a:pos x="T4" y="T5"/>
                    </a:cxn>
                    <a:cxn ang="0">
                      <a:pos x="T6" y="T7"/>
                    </a:cxn>
                    <a:cxn ang="0">
                      <a:pos x="T8" y="T9"/>
                    </a:cxn>
                  </a:cxnLst>
                  <a:rect l="0" t="0" r="r" b="b"/>
                  <a:pathLst>
                    <a:path w="52" h="105">
                      <a:moveTo>
                        <a:pt x="16" y="105"/>
                      </a:moveTo>
                      <a:cubicBezTo>
                        <a:pt x="0" y="105"/>
                        <a:pt x="0" y="105"/>
                        <a:pt x="0" y="105"/>
                      </a:cubicBezTo>
                      <a:cubicBezTo>
                        <a:pt x="0" y="66"/>
                        <a:pt x="14" y="29"/>
                        <a:pt x="40" y="0"/>
                      </a:cubicBezTo>
                      <a:cubicBezTo>
                        <a:pt x="52" y="11"/>
                        <a:pt x="52" y="11"/>
                        <a:pt x="52" y="11"/>
                      </a:cubicBezTo>
                      <a:cubicBezTo>
                        <a:pt x="29" y="37"/>
                        <a:pt x="16" y="70"/>
                        <a:pt x="16"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51"/>
                <p:cNvSpPr/>
                <p:nvPr/>
              </p:nvSpPr>
              <p:spPr bwMode="auto">
                <a:xfrm>
                  <a:off x="6489254" y="1837686"/>
                  <a:ext cx="134938" cy="73025"/>
                </a:xfrm>
                <a:custGeom>
                  <a:avLst/>
                  <a:gdLst>
                    <a:gd name="T0" fmla="*/ 117 w 117"/>
                    <a:gd name="T1" fmla="*/ 63 h 63"/>
                    <a:gd name="T2" fmla="*/ 51 w 117"/>
                    <a:gd name="T3" fmla="*/ 49 h 63"/>
                    <a:gd name="T4" fmla="*/ 0 w 117"/>
                    <a:gd name="T5" fmla="*/ 11 h 63"/>
                    <a:gd name="T6" fmla="*/ 12 w 117"/>
                    <a:gd name="T7" fmla="*/ 0 h 63"/>
                    <a:gd name="T8" fmla="*/ 58 w 117"/>
                    <a:gd name="T9" fmla="*/ 34 h 63"/>
                    <a:gd name="T10" fmla="*/ 117 w 117"/>
                    <a:gd name="T11" fmla="*/ 47 h 63"/>
                    <a:gd name="T12" fmla="*/ 117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117" y="63"/>
                      </a:moveTo>
                      <a:cubicBezTo>
                        <a:pt x="94" y="63"/>
                        <a:pt x="72" y="59"/>
                        <a:pt x="51" y="49"/>
                      </a:cubicBezTo>
                      <a:cubicBezTo>
                        <a:pt x="32" y="40"/>
                        <a:pt x="14" y="27"/>
                        <a:pt x="0" y="11"/>
                      </a:cubicBezTo>
                      <a:cubicBezTo>
                        <a:pt x="12" y="0"/>
                        <a:pt x="12" y="0"/>
                        <a:pt x="12" y="0"/>
                      </a:cubicBezTo>
                      <a:cubicBezTo>
                        <a:pt x="25" y="14"/>
                        <a:pt x="41" y="26"/>
                        <a:pt x="58" y="34"/>
                      </a:cubicBezTo>
                      <a:cubicBezTo>
                        <a:pt x="77" y="42"/>
                        <a:pt x="96" y="47"/>
                        <a:pt x="117" y="47"/>
                      </a:cubicBezTo>
                      <a:lnTo>
                        <a:pt x="11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5" name="Freeform 52"/>
                <p:cNvSpPr/>
                <p:nvPr/>
              </p:nvSpPr>
              <p:spPr bwMode="auto">
                <a:xfrm>
                  <a:off x="6443217" y="1728149"/>
                  <a:ext cx="60325" cy="122238"/>
                </a:xfrm>
                <a:custGeom>
                  <a:avLst/>
                  <a:gdLst>
                    <a:gd name="T0" fmla="*/ 40 w 52"/>
                    <a:gd name="T1" fmla="*/ 105 h 105"/>
                    <a:gd name="T2" fmla="*/ 0 w 52"/>
                    <a:gd name="T3" fmla="*/ 0 h 105"/>
                    <a:gd name="T4" fmla="*/ 16 w 52"/>
                    <a:gd name="T5" fmla="*/ 0 h 105"/>
                    <a:gd name="T6" fmla="*/ 52 w 52"/>
                    <a:gd name="T7" fmla="*/ 94 h 105"/>
                    <a:gd name="T8" fmla="*/ 40 w 52"/>
                    <a:gd name="T9" fmla="*/ 105 h 105"/>
                  </a:gdLst>
                  <a:ahLst/>
                  <a:cxnLst>
                    <a:cxn ang="0">
                      <a:pos x="T0" y="T1"/>
                    </a:cxn>
                    <a:cxn ang="0">
                      <a:pos x="T2" y="T3"/>
                    </a:cxn>
                    <a:cxn ang="0">
                      <a:pos x="T4" y="T5"/>
                    </a:cxn>
                    <a:cxn ang="0">
                      <a:pos x="T6" y="T7"/>
                    </a:cxn>
                    <a:cxn ang="0">
                      <a:pos x="T8" y="T9"/>
                    </a:cxn>
                  </a:cxnLst>
                  <a:rect l="0" t="0" r="r" b="b"/>
                  <a:pathLst>
                    <a:path w="52" h="105">
                      <a:moveTo>
                        <a:pt x="40" y="105"/>
                      </a:moveTo>
                      <a:cubicBezTo>
                        <a:pt x="14" y="76"/>
                        <a:pt x="0" y="39"/>
                        <a:pt x="0" y="0"/>
                      </a:cubicBezTo>
                      <a:cubicBezTo>
                        <a:pt x="16" y="0"/>
                        <a:pt x="16" y="0"/>
                        <a:pt x="16" y="0"/>
                      </a:cubicBezTo>
                      <a:cubicBezTo>
                        <a:pt x="16" y="35"/>
                        <a:pt x="29" y="68"/>
                        <a:pt x="52" y="94"/>
                      </a:cubicBezTo>
                      <a:lnTo>
                        <a:pt x="40"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6" name="Freeform 53"/>
                <p:cNvSpPr/>
                <p:nvPr/>
              </p:nvSpPr>
              <p:spPr bwMode="auto">
                <a:xfrm>
                  <a:off x="6489254" y="1547174"/>
                  <a:ext cx="134938" cy="73025"/>
                </a:xfrm>
                <a:custGeom>
                  <a:avLst/>
                  <a:gdLst>
                    <a:gd name="T0" fmla="*/ 12 w 117"/>
                    <a:gd name="T1" fmla="*/ 63 h 63"/>
                    <a:gd name="T2" fmla="*/ 0 w 117"/>
                    <a:gd name="T3" fmla="*/ 52 h 63"/>
                    <a:gd name="T4" fmla="*/ 51 w 117"/>
                    <a:gd name="T5" fmla="*/ 14 h 63"/>
                    <a:gd name="T6" fmla="*/ 117 w 117"/>
                    <a:gd name="T7" fmla="*/ 0 h 63"/>
                    <a:gd name="T8" fmla="*/ 117 w 117"/>
                    <a:gd name="T9" fmla="*/ 16 h 63"/>
                    <a:gd name="T10" fmla="*/ 58 w 117"/>
                    <a:gd name="T11" fmla="*/ 29 h 63"/>
                    <a:gd name="T12" fmla="*/ 12 w 117"/>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7" h="63">
                      <a:moveTo>
                        <a:pt x="12" y="63"/>
                      </a:moveTo>
                      <a:cubicBezTo>
                        <a:pt x="0" y="52"/>
                        <a:pt x="0" y="52"/>
                        <a:pt x="0" y="52"/>
                      </a:cubicBezTo>
                      <a:cubicBezTo>
                        <a:pt x="14" y="36"/>
                        <a:pt x="32" y="23"/>
                        <a:pt x="51" y="14"/>
                      </a:cubicBezTo>
                      <a:cubicBezTo>
                        <a:pt x="72" y="4"/>
                        <a:pt x="94" y="0"/>
                        <a:pt x="117" y="0"/>
                      </a:cubicBezTo>
                      <a:cubicBezTo>
                        <a:pt x="117" y="16"/>
                        <a:pt x="117" y="16"/>
                        <a:pt x="117" y="16"/>
                      </a:cubicBezTo>
                      <a:cubicBezTo>
                        <a:pt x="96" y="16"/>
                        <a:pt x="77" y="21"/>
                        <a:pt x="58" y="29"/>
                      </a:cubicBezTo>
                      <a:cubicBezTo>
                        <a:pt x="41" y="37"/>
                        <a:pt x="25" y="49"/>
                        <a:pt x="1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7" name="Freeform 54"/>
                <p:cNvSpPr/>
                <p:nvPr/>
              </p:nvSpPr>
              <p:spPr bwMode="auto">
                <a:xfrm>
                  <a:off x="6624192" y="1547174"/>
                  <a:ext cx="0" cy="17463"/>
                </a:xfrm>
                <a:custGeom>
                  <a:avLst/>
                  <a:gdLst>
                    <a:gd name="T0" fmla="*/ 11 h 11"/>
                    <a:gd name="T1" fmla="*/ 0 h 11"/>
                    <a:gd name="T2" fmla="*/ 6 h 11"/>
                    <a:gd name="T3" fmla="*/ 0 h 11"/>
                    <a:gd name="T4" fmla="*/ 0 h 11"/>
                    <a:gd name="T5" fmla="*/ 11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0"/>
                      </a:lnTo>
                      <a:lnTo>
                        <a:pt x="0" y="6"/>
                      </a:lnTo>
                      <a:lnTo>
                        <a:pt x="0" y="0"/>
                      </a:lnTo>
                      <a:lnTo>
                        <a:pt x="0" y="0"/>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9" name="Rectangle 55"/>
                <p:cNvSpPr>
                  <a:spLocks noChangeArrowheads="1"/>
                </p:cNvSpPr>
                <p:nvPr/>
              </p:nvSpPr>
              <p:spPr bwMode="auto">
                <a:xfrm>
                  <a:off x="6452742" y="172021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0" name="Rectangle 56"/>
                <p:cNvSpPr>
                  <a:spLocks noChangeArrowheads="1"/>
                </p:cNvSpPr>
                <p:nvPr/>
              </p:nvSpPr>
              <p:spPr bwMode="auto">
                <a:xfrm>
                  <a:off x="6538467" y="172021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1" name="Rectangle 57"/>
                <p:cNvSpPr>
                  <a:spLocks noChangeArrowheads="1"/>
                </p:cNvSpPr>
                <p:nvPr/>
              </p:nvSpPr>
              <p:spPr bwMode="auto">
                <a:xfrm>
                  <a:off x="6709917" y="1720211"/>
                  <a:ext cx="87313"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2" name="Rectangle 58"/>
                <p:cNvSpPr>
                  <a:spLocks noChangeArrowheads="1"/>
                </p:cNvSpPr>
                <p:nvPr/>
              </p:nvSpPr>
              <p:spPr bwMode="auto">
                <a:xfrm>
                  <a:off x="6624192" y="172021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13" name="Freeform 59"/>
                <p:cNvSpPr/>
                <p:nvPr/>
              </p:nvSpPr>
              <p:spPr bwMode="auto">
                <a:xfrm>
                  <a:off x="6543229" y="1820224"/>
                  <a:ext cx="80963" cy="90488"/>
                </a:xfrm>
                <a:custGeom>
                  <a:avLst/>
                  <a:gdLst>
                    <a:gd name="T0" fmla="*/ 70 w 70"/>
                    <a:gd name="T1" fmla="*/ 78 h 78"/>
                    <a:gd name="T2" fmla="*/ 28 w 70"/>
                    <a:gd name="T3" fmla="*/ 57 h 78"/>
                    <a:gd name="T4" fmla="*/ 0 w 70"/>
                    <a:gd name="T5" fmla="*/ 5 h 78"/>
                    <a:gd name="T6" fmla="*/ 15 w 70"/>
                    <a:gd name="T7" fmla="*/ 0 h 78"/>
                    <a:gd name="T8" fmla="*/ 40 w 70"/>
                    <a:gd name="T9" fmla="*/ 46 h 78"/>
                    <a:gd name="T10" fmla="*/ 70 w 70"/>
                    <a:gd name="T11" fmla="*/ 62 h 78"/>
                    <a:gd name="T12" fmla="*/ 70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70" y="78"/>
                      </a:moveTo>
                      <a:cubicBezTo>
                        <a:pt x="55" y="78"/>
                        <a:pt x="40" y="71"/>
                        <a:pt x="28" y="57"/>
                      </a:cubicBezTo>
                      <a:cubicBezTo>
                        <a:pt x="16" y="44"/>
                        <a:pt x="7" y="26"/>
                        <a:pt x="0" y="5"/>
                      </a:cubicBezTo>
                      <a:cubicBezTo>
                        <a:pt x="15" y="0"/>
                        <a:pt x="15" y="0"/>
                        <a:pt x="15" y="0"/>
                      </a:cubicBezTo>
                      <a:cubicBezTo>
                        <a:pt x="22" y="19"/>
                        <a:pt x="30" y="35"/>
                        <a:pt x="40" y="46"/>
                      </a:cubicBezTo>
                      <a:cubicBezTo>
                        <a:pt x="49" y="56"/>
                        <a:pt x="59" y="62"/>
                        <a:pt x="70" y="62"/>
                      </a:cubicBezTo>
                      <a:lnTo>
                        <a:pt x="70"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4" name="Freeform 60"/>
                <p:cNvSpPr/>
                <p:nvPr/>
              </p:nvSpPr>
              <p:spPr bwMode="auto">
                <a:xfrm>
                  <a:off x="6528942" y="1631311"/>
                  <a:ext cx="31750" cy="96838"/>
                </a:xfrm>
                <a:custGeom>
                  <a:avLst/>
                  <a:gdLst>
                    <a:gd name="T0" fmla="*/ 17 w 28"/>
                    <a:gd name="T1" fmla="*/ 84 h 84"/>
                    <a:gd name="T2" fmla="*/ 0 w 28"/>
                    <a:gd name="T3" fmla="*/ 84 h 84"/>
                    <a:gd name="T4" fmla="*/ 13 w 28"/>
                    <a:gd name="T5" fmla="*/ 0 h 84"/>
                    <a:gd name="T6" fmla="*/ 28 w 28"/>
                    <a:gd name="T7" fmla="*/ 5 h 84"/>
                    <a:gd name="T8" fmla="*/ 17 w 28"/>
                    <a:gd name="T9" fmla="*/ 84 h 84"/>
                  </a:gdLst>
                  <a:ahLst/>
                  <a:cxnLst>
                    <a:cxn ang="0">
                      <a:pos x="T0" y="T1"/>
                    </a:cxn>
                    <a:cxn ang="0">
                      <a:pos x="T2" y="T3"/>
                    </a:cxn>
                    <a:cxn ang="0">
                      <a:pos x="T4" y="T5"/>
                    </a:cxn>
                    <a:cxn ang="0">
                      <a:pos x="T6" y="T7"/>
                    </a:cxn>
                    <a:cxn ang="0">
                      <a:pos x="T8" y="T9"/>
                    </a:cxn>
                  </a:cxnLst>
                  <a:rect l="0" t="0" r="r" b="b"/>
                  <a:pathLst>
                    <a:path w="28" h="84">
                      <a:moveTo>
                        <a:pt x="17" y="84"/>
                      </a:moveTo>
                      <a:cubicBezTo>
                        <a:pt x="0" y="84"/>
                        <a:pt x="0" y="84"/>
                        <a:pt x="0" y="84"/>
                      </a:cubicBezTo>
                      <a:cubicBezTo>
                        <a:pt x="0" y="54"/>
                        <a:pt x="4" y="25"/>
                        <a:pt x="13" y="0"/>
                      </a:cubicBezTo>
                      <a:cubicBezTo>
                        <a:pt x="28" y="5"/>
                        <a:pt x="28" y="5"/>
                        <a:pt x="28" y="5"/>
                      </a:cubicBezTo>
                      <a:cubicBezTo>
                        <a:pt x="21" y="29"/>
                        <a:pt x="17" y="56"/>
                        <a:pt x="17"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5" name="Freeform 61"/>
                <p:cNvSpPr/>
                <p:nvPr/>
              </p:nvSpPr>
              <p:spPr bwMode="auto">
                <a:xfrm>
                  <a:off x="6687692" y="1728149"/>
                  <a:ext cx="33338" cy="98425"/>
                </a:xfrm>
                <a:custGeom>
                  <a:avLst/>
                  <a:gdLst>
                    <a:gd name="T0" fmla="*/ 16 w 29"/>
                    <a:gd name="T1" fmla="*/ 84 h 84"/>
                    <a:gd name="T2" fmla="*/ 0 w 29"/>
                    <a:gd name="T3" fmla="*/ 79 h 84"/>
                    <a:gd name="T4" fmla="*/ 12 w 29"/>
                    <a:gd name="T5" fmla="*/ 0 h 84"/>
                    <a:gd name="T6" fmla="*/ 29 w 29"/>
                    <a:gd name="T7" fmla="*/ 0 h 84"/>
                    <a:gd name="T8" fmla="*/ 16 w 29"/>
                    <a:gd name="T9" fmla="*/ 84 h 84"/>
                  </a:gdLst>
                  <a:ahLst/>
                  <a:cxnLst>
                    <a:cxn ang="0">
                      <a:pos x="T0" y="T1"/>
                    </a:cxn>
                    <a:cxn ang="0">
                      <a:pos x="T2" y="T3"/>
                    </a:cxn>
                    <a:cxn ang="0">
                      <a:pos x="T4" y="T5"/>
                    </a:cxn>
                    <a:cxn ang="0">
                      <a:pos x="T6" y="T7"/>
                    </a:cxn>
                    <a:cxn ang="0">
                      <a:pos x="T8" y="T9"/>
                    </a:cxn>
                  </a:cxnLst>
                  <a:rect l="0" t="0" r="r" b="b"/>
                  <a:pathLst>
                    <a:path w="29" h="84">
                      <a:moveTo>
                        <a:pt x="16" y="84"/>
                      </a:moveTo>
                      <a:cubicBezTo>
                        <a:pt x="0" y="79"/>
                        <a:pt x="0" y="79"/>
                        <a:pt x="0" y="79"/>
                      </a:cubicBezTo>
                      <a:cubicBezTo>
                        <a:pt x="8" y="55"/>
                        <a:pt x="12" y="28"/>
                        <a:pt x="12" y="0"/>
                      </a:cubicBezTo>
                      <a:cubicBezTo>
                        <a:pt x="29" y="0"/>
                        <a:pt x="29" y="0"/>
                        <a:pt x="29" y="0"/>
                      </a:cubicBezTo>
                      <a:cubicBezTo>
                        <a:pt x="29" y="30"/>
                        <a:pt x="24" y="59"/>
                        <a:pt x="1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6" name="Freeform 62"/>
                <p:cNvSpPr/>
                <p:nvPr/>
              </p:nvSpPr>
              <p:spPr bwMode="auto">
                <a:xfrm>
                  <a:off x="6543229" y="1547174"/>
                  <a:ext cx="80963" cy="90488"/>
                </a:xfrm>
                <a:custGeom>
                  <a:avLst/>
                  <a:gdLst>
                    <a:gd name="T0" fmla="*/ 15 w 70"/>
                    <a:gd name="T1" fmla="*/ 78 h 78"/>
                    <a:gd name="T2" fmla="*/ 0 w 70"/>
                    <a:gd name="T3" fmla="*/ 73 h 78"/>
                    <a:gd name="T4" fmla="*/ 28 w 70"/>
                    <a:gd name="T5" fmla="*/ 21 h 78"/>
                    <a:gd name="T6" fmla="*/ 70 w 70"/>
                    <a:gd name="T7" fmla="*/ 0 h 78"/>
                    <a:gd name="T8" fmla="*/ 70 w 70"/>
                    <a:gd name="T9" fmla="*/ 16 h 78"/>
                    <a:gd name="T10" fmla="*/ 40 w 70"/>
                    <a:gd name="T11" fmla="*/ 32 h 78"/>
                    <a:gd name="T12" fmla="*/ 15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15" y="78"/>
                      </a:moveTo>
                      <a:cubicBezTo>
                        <a:pt x="0" y="73"/>
                        <a:pt x="0" y="73"/>
                        <a:pt x="0" y="73"/>
                      </a:cubicBezTo>
                      <a:cubicBezTo>
                        <a:pt x="7" y="52"/>
                        <a:pt x="16" y="34"/>
                        <a:pt x="28" y="21"/>
                      </a:cubicBezTo>
                      <a:cubicBezTo>
                        <a:pt x="40" y="7"/>
                        <a:pt x="55" y="0"/>
                        <a:pt x="70" y="0"/>
                      </a:cubicBezTo>
                      <a:cubicBezTo>
                        <a:pt x="70" y="16"/>
                        <a:pt x="70" y="16"/>
                        <a:pt x="70" y="16"/>
                      </a:cubicBezTo>
                      <a:cubicBezTo>
                        <a:pt x="59" y="16"/>
                        <a:pt x="49" y="22"/>
                        <a:pt x="40" y="32"/>
                      </a:cubicBezTo>
                      <a:cubicBezTo>
                        <a:pt x="30" y="43"/>
                        <a:pt x="22" y="59"/>
                        <a:pt x="15"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7" name="Freeform 63"/>
                <p:cNvSpPr/>
                <p:nvPr/>
              </p:nvSpPr>
              <p:spPr bwMode="auto">
                <a:xfrm>
                  <a:off x="6624192" y="1547174"/>
                  <a:ext cx="0" cy="17463"/>
                </a:xfrm>
                <a:custGeom>
                  <a:avLst/>
                  <a:gdLst>
                    <a:gd name="T0" fmla="*/ 1 w 1"/>
                    <a:gd name="T1" fmla="*/ 16 h 16"/>
                    <a:gd name="T2" fmla="*/ 1 w 1"/>
                    <a:gd name="T3" fmla="*/ 0 h 16"/>
                    <a:gd name="T4" fmla="*/ 0 w 1"/>
                    <a:gd name="T5" fmla="*/ 0 h 16"/>
                    <a:gd name="T6" fmla="*/ 1 w 1"/>
                    <a:gd name="T7" fmla="*/ 0 h 16"/>
                    <a:gd name="T8" fmla="*/ 1 w 1"/>
                    <a:gd name="T9" fmla="*/ 16 h 16"/>
                    <a:gd name="T10" fmla="*/ 1 w 1"/>
                    <a:gd name="T11" fmla="*/ 16 h 16"/>
                    <a:gd name="T12" fmla="*/ 1 w 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 h="16">
                      <a:moveTo>
                        <a:pt x="1" y="16"/>
                      </a:moveTo>
                      <a:cubicBezTo>
                        <a:pt x="1" y="0"/>
                        <a:pt x="1" y="0"/>
                        <a:pt x="1" y="0"/>
                      </a:cubicBezTo>
                      <a:cubicBezTo>
                        <a:pt x="0" y="0"/>
                        <a:pt x="0" y="0"/>
                        <a:pt x="0" y="0"/>
                      </a:cubicBezTo>
                      <a:cubicBezTo>
                        <a:pt x="1" y="0"/>
                        <a:pt x="1" y="0"/>
                        <a:pt x="1" y="0"/>
                      </a:cubicBezTo>
                      <a:cubicBezTo>
                        <a:pt x="1" y="16"/>
                        <a:pt x="1" y="16"/>
                        <a:pt x="1" y="16"/>
                      </a:cubicBezTo>
                      <a:cubicBezTo>
                        <a:pt x="1" y="16"/>
                        <a:pt x="1" y="16"/>
                        <a:pt x="1" y="16"/>
                      </a:cubicBezTo>
                      <a:cubicBezTo>
                        <a:pt x="1" y="16"/>
                        <a:pt x="1"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8" name="Freeform 64"/>
                <p:cNvSpPr/>
                <p:nvPr/>
              </p:nvSpPr>
              <p:spPr bwMode="auto">
                <a:xfrm>
                  <a:off x="6624192" y="1891661"/>
                  <a:ext cx="0" cy="19050"/>
                </a:xfrm>
                <a:custGeom>
                  <a:avLst/>
                  <a:gdLst>
                    <a:gd name="T0" fmla="*/ 1 w 1"/>
                    <a:gd name="T1" fmla="*/ 16 h 16"/>
                    <a:gd name="T2" fmla="*/ 0 w 1"/>
                    <a:gd name="T3" fmla="*/ 16 h 16"/>
                    <a:gd name="T4" fmla="*/ 1 w 1"/>
                    <a:gd name="T5" fmla="*/ 16 h 16"/>
                    <a:gd name="T6" fmla="*/ 1 w 1"/>
                    <a:gd name="T7" fmla="*/ 0 h 16"/>
                    <a:gd name="T8" fmla="*/ 1 w 1"/>
                    <a:gd name="T9" fmla="*/ 0 h 16"/>
                    <a:gd name="T10" fmla="*/ 1 w 1"/>
                    <a:gd name="T11" fmla="*/ 0 h 16"/>
                    <a:gd name="T12" fmla="*/ 1 w 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 h="16">
                      <a:moveTo>
                        <a:pt x="1" y="16"/>
                      </a:moveTo>
                      <a:cubicBezTo>
                        <a:pt x="1" y="16"/>
                        <a:pt x="1" y="16"/>
                        <a:pt x="0" y="16"/>
                      </a:cubicBezTo>
                      <a:cubicBezTo>
                        <a:pt x="1" y="16"/>
                        <a:pt x="1" y="16"/>
                        <a:pt x="1" y="16"/>
                      </a:cubicBezTo>
                      <a:cubicBezTo>
                        <a:pt x="1" y="0"/>
                        <a:pt x="1" y="0"/>
                        <a:pt x="1" y="0"/>
                      </a:cubicBezTo>
                      <a:cubicBezTo>
                        <a:pt x="1" y="0"/>
                        <a:pt x="1" y="0"/>
                        <a:pt x="1" y="0"/>
                      </a:cubicBezTo>
                      <a:cubicBezTo>
                        <a:pt x="1" y="0"/>
                        <a:pt x="1" y="0"/>
                        <a:pt x="1" y="0"/>
                      </a:cubicBezTo>
                      <a:lnTo>
                        <a:pt x="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9" name="Freeform 65"/>
                <p:cNvSpPr/>
                <p:nvPr/>
              </p:nvSpPr>
              <p:spPr bwMode="auto">
                <a:xfrm>
                  <a:off x="6624192" y="1891661"/>
                  <a:ext cx="0" cy="19050"/>
                </a:xfrm>
                <a:custGeom>
                  <a:avLst/>
                  <a:gdLst>
                    <a:gd name="T0" fmla="*/ 12 h 12"/>
                    <a:gd name="T1" fmla="*/ 6 h 12"/>
                    <a:gd name="T2" fmla="*/ 0 h 12"/>
                    <a:gd name="T3" fmla="*/ 0 h 12"/>
                    <a:gd name="T4" fmla="*/ 6 h 12"/>
                    <a:gd name="T5" fmla="*/ 12 h 12"/>
                    <a:gd name="T6" fmla="*/ 12 h 12"/>
                  </a:gdLst>
                  <a:ahLst/>
                  <a:cxnLst>
                    <a:cxn ang="0">
                      <a:pos x="0" y="T0"/>
                    </a:cxn>
                    <a:cxn ang="0">
                      <a:pos x="0" y="T1"/>
                    </a:cxn>
                    <a:cxn ang="0">
                      <a:pos x="0" y="T2"/>
                    </a:cxn>
                    <a:cxn ang="0">
                      <a:pos x="0" y="T3"/>
                    </a:cxn>
                    <a:cxn ang="0">
                      <a:pos x="0" y="T4"/>
                    </a:cxn>
                    <a:cxn ang="0">
                      <a:pos x="0" y="T5"/>
                    </a:cxn>
                    <a:cxn ang="0">
                      <a:pos x="0" y="T6"/>
                    </a:cxn>
                  </a:cxnLst>
                  <a:rect l="0" t="0" r="r" b="b"/>
                  <a:pathLst>
                    <a:path h="12">
                      <a:moveTo>
                        <a:pt x="0" y="12"/>
                      </a:moveTo>
                      <a:lnTo>
                        <a:pt x="0" y="6"/>
                      </a:lnTo>
                      <a:lnTo>
                        <a:pt x="0" y="0"/>
                      </a:lnTo>
                      <a:lnTo>
                        <a:pt x="0" y="0"/>
                      </a:lnTo>
                      <a:lnTo>
                        <a:pt x="0" y="6"/>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0" name="Freeform 66"/>
                <p:cNvSpPr/>
                <p:nvPr/>
              </p:nvSpPr>
              <p:spPr bwMode="auto">
                <a:xfrm>
                  <a:off x="6687692" y="1631311"/>
                  <a:ext cx="33338" cy="96838"/>
                </a:xfrm>
                <a:custGeom>
                  <a:avLst/>
                  <a:gdLst>
                    <a:gd name="T0" fmla="*/ 29 w 29"/>
                    <a:gd name="T1" fmla="*/ 84 h 84"/>
                    <a:gd name="T2" fmla="*/ 12 w 29"/>
                    <a:gd name="T3" fmla="*/ 84 h 84"/>
                    <a:gd name="T4" fmla="*/ 0 w 29"/>
                    <a:gd name="T5" fmla="*/ 5 h 84"/>
                    <a:gd name="T6" fmla="*/ 16 w 29"/>
                    <a:gd name="T7" fmla="*/ 0 h 84"/>
                    <a:gd name="T8" fmla="*/ 29 w 29"/>
                    <a:gd name="T9" fmla="*/ 84 h 84"/>
                  </a:gdLst>
                  <a:ahLst/>
                  <a:cxnLst>
                    <a:cxn ang="0">
                      <a:pos x="T0" y="T1"/>
                    </a:cxn>
                    <a:cxn ang="0">
                      <a:pos x="T2" y="T3"/>
                    </a:cxn>
                    <a:cxn ang="0">
                      <a:pos x="T4" y="T5"/>
                    </a:cxn>
                    <a:cxn ang="0">
                      <a:pos x="T6" y="T7"/>
                    </a:cxn>
                    <a:cxn ang="0">
                      <a:pos x="T8" y="T9"/>
                    </a:cxn>
                  </a:cxnLst>
                  <a:rect l="0" t="0" r="r" b="b"/>
                  <a:pathLst>
                    <a:path w="29" h="84">
                      <a:moveTo>
                        <a:pt x="29" y="84"/>
                      </a:moveTo>
                      <a:cubicBezTo>
                        <a:pt x="12" y="84"/>
                        <a:pt x="12" y="84"/>
                        <a:pt x="12" y="84"/>
                      </a:cubicBezTo>
                      <a:cubicBezTo>
                        <a:pt x="12" y="56"/>
                        <a:pt x="8" y="29"/>
                        <a:pt x="0" y="5"/>
                      </a:cubicBezTo>
                      <a:cubicBezTo>
                        <a:pt x="16" y="0"/>
                        <a:pt x="16" y="0"/>
                        <a:pt x="16" y="0"/>
                      </a:cubicBezTo>
                      <a:cubicBezTo>
                        <a:pt x="24" y="25"/>
                        <a:pt x="29" y="54"/>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1" name="Freeform 67"/>
                <p:cNvSpPr/>
                <p:nvPr/>
              </p:nvSpPr>
              <p:spPr bwMode="auto">
                <a:xfrm>
                  <a:off x="6528942" y="1728149"/>
                  <a:ext cx="31750" cy="98425"/>
                </a:xfrm>
                <a:custGeom>
                  <a:avLst/>
                  <a:gdLst>
                    <a:gd name="T0" fmla="*/ 13 w 28"/>
                    <a:gd name="T1" fmla="*/ 84 h 84"/>
                    <a:gd name="T2" fmla="*/ 0 w 28"/>
                    <a:gd name="T3" fmla="*/ 0 h 84"/>
                    <a:gd name="T4" fmla="*/ 17 w 28"/>
                    <a:gd name="T5" fmla="*/ 0 h 84"/>
                    <a:gd name="T6" fmla="*/ 28 w 28"/>
                    <a:gd name="T7" fmla="*/ 79 h 84"/>
                    <a:gd name="T8" fmla="*/ 13 w 28"/>
                    <a:gd name="T9" fmla="*/ 84 h 84"/>
                  </a:gdLst>
                  <a:ahLst/>
                  <a:cxnLst>
                    <a:cxn ang="0">
                      <a:pos x="T0" y="T1"/>
                    </a:cxn>
                    <a:cxn ang="0">
                      <a:pos x="T2" y="T3"/>
                    </a:cxn>
                    <a:cxn ang="0">
                      <a:pos x="T4" y="T5"/>
                    </a:cxn>
                    <a:cxn ang="0">
                      <a:pos x="T6" y="T7"/>
                    </a:cxn>
                    <a:cxn ang="0">
                      <a:pos x="T8" y="T9"/>
                    </a:cxn>
                  </a:cxnLst>
                  <a:rect l="0" t="0" r="r" b="b"/>
                  <a:pathLst>
                    <a:path w="28" h="84">
                      <a:moveTo>
                        <a:pt x="13" y="84"/>
                      </a:moveTo>
                      <a:cubicBezTo>
                        <a:pt x="4" y="59"/>
                        <a:pt x="0" y="30"/>
                        <a:pt x="0" y="0"/>
                      </a:cubicBezTo>
                      <a:cubicBezTo>
                        <a:pt x="17" y="0"/>
                        <a:pt x="17" y="0"/>
                        <a:pt x="17" y="0"/>
                      </a:cubicBezTo>
                      <a:cubicBezTo>
                        <a:pt x="17" y="28"/>
                        <a:pt x="21" y="55"/>
                        <a:pt x="28" y="79"/>
                      </a:cubicBezTo>
                      <a:lnTo>
                        <a:pt x="13"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2" name="Freeform 68"/>
                <p:cNvSpPr/>
                <p:nvPr/>
              </p:nvSpPr>
              <p:spPr bwMode="auto">
                <a:xfrm>
                  <a:off x="6624192" y="1547174"/>
                  <a:ext cx="80963" cy="90488"/>
                </a:xfrm>
                <a:custGeom>
                  <a:avLst/>
                  <a:gdLst>
                    <a:gd name="T0" fmla="*/ 54 w 70"/>
                    <a:gd name="T1" fmla="*/ 78 h 78"/>
                    <a:gd name="T2" fmla="*/ 30 w 70"/>
                    <a:gd name="T3" fmla="*/ 32 h 78"/>
                    <a:gd name="T4" fmla="*/ 0 w 70"/>
                    <a:gd name="T5" fmla="*/ 16 h 78"/>
                    <a:gd name="T6" fmla="*/ 0 w 70"/>
                    <a:gd name="T7" fmla="*/ 0 h 78"/>
                    <a:gd name="T8" fmla="*/ 42 w 70"/>
                    <a:gd name="T9" fmla="*/ 21 h 78"/>
                    <a:gd name="T10" fmla="*/ 70 w 70"/>
                    <a:gd name="T11" fmla="*/ 73 h 78"/>
                    <a:gd name="T12" fmla="*/ 54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54" y="78"/>
                      </a:moveTo>
                      <a:cubicBezTo>
                        <a:pt x="48" y="59"/>
                        <a:pt x="40" y="43"/>
                        <a:pt x="30" y="32"/>
                      </a:cubicBezTo>
                      <a:cubicBezTo>
                        <a:pt x="20" y="22"/>
                        <a:pt x="10" y="16"/>
                        <a:pt x="0" y="16"/>
                      </a:cubicBezTo>
                      <a:cubicBezTo>
                        <a:pt x="0" y="0"/>
                        <a:pt x="0" y="0"/>
                        <a:pt x="0" y="0"/>
                      </a:cubicBezTo>
                      <a:cubicBezTo>
                        <a:pt x="15" y="0"/>
                        <a:pt x="29" y="7"/>
                        <a:pt x="42" y="21"/>
                      </a:cubicBezTo>
                      <a:cubicBezTo>
                        <a:pt x="53" y="34"/>
                        <a:pt x="63" y="52"/>
                        <a:pt x="70" y="73"/>
                      </a:cubicBezTo>
                      <a:lnTo>
                        <a:pt x="5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3" name="Freeform 69"/>
                <p:cNvSpPr/>
                <p:nvPr/>
              </p:nvSpPr>
              <p:spPr bwMode="auto">
                <a:xfrm>
                  <a:off x="6624192" y="1820224"/>
                  <a:ext cx="80963" cy="90488"/>
                </a:xfrm>
                <a:custGeom>
                  <a:avLst/>
                  <a:gdLst>
                    <a:gd name="T0" fmla="*/ 0 w 70"/>
                    <a:gd name="T1" fmla="*/ 78 h 78"/>
                    <a:gd name="T2" fmla="*/ 0 w 70"/>
                    <a:gd name="T3" fmla="*/ 62 h 78"/>
                    <a:gd name="T4" fmla="*/ 30 w 70"/>
                    <a:gd name="T5" fmla="*/ 46 h 78"/>
                    <a:gd name="T6" fmla="*/ 54 w 70"/>
                    <a:gd name="T7" fmla="*/ 0 h 78"/>
                    <a:gd name="T8" fmla="*/ 70 w 70"/>
                    <a:gd name="T9" fmla="*/ 5 h 78"/>
                    <a:gd name="T10" fmla="*/ 42 w 70"/>
                    <a:gd name="T11" fmla="*/ 57 h 78"/>
                    <a:gd name="T12" fmla="*/ 0 w 70"/>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0" h="78">
                      <a:moveTo>
                        <a:pt x="0" y="78"/>
                      </a:moveTo>
                      <a:cubicBezTo>
                        <a:pt x="0" y="62"/>
                        <a:pt x="0" y="62"/>
                        <a:pt x="0" y="62"/>
                      </a:cubicBezTo>
                      <a:cubicBezTo>
                        <a:pt x="10" y="62"/>
                        <a:pt x="20" y="56"/>
                        <a:pt x="30" y="46"/>
                      </a:cubicBezTo>
                      <a:cubicBezTo>
                        <a:pt x="40" y="35"/>
                        <a:pt x="48" y="19"/>
                        <a:pt x="54" y="0"/>
                      </a:cubicBezTo>
                      <a:cubicBezTo>
                        <a:pt x="70" y="5"/>
                        <a:pt x="70" y="5"/>
                        <a:pt x="70" y="5"/>
                      </a:cubicBezTo>
                      <a:cubicBezTo>
                        <a:pt x="63" y="26"/>
                        <a:pt x="53" y="44"/>
                        <a:pt x="42" y="57"/>
                      </a:cubicBezTo>
                      <a:cubicBezTo>
                        <a:pt x="29" y="71"/>
                        <a:pt x="15" y="78"/>
                        <a:pt x="0"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4" name="Freeform 70"/>
                <p:cNvSpPr/>
                <p:nvPr/>
              </p:nvSpPr>
              <p:spPr bwMode="auto">
                <a:xfrm>
                  <a:off x="6624192" y="1547174"/>
                  <a:ext cx="0" cy="17463"/>
                </a:xfrm>
                <a:custGeom>
                  <a:avLst/>
                  <a:gdLst>
                    <a:gd name="T0" fmla="*/ 11 h 11"/>
                    <a:gd name="T1" fmla="*/ 11 h 11"/>
                    <a:gd name="T2" fmla="*/ 6 h 11"/>
                    <a:gd name="T3" fmla="*/ 0 h 11"/>
                    <a:gd name="T4" fmla="*/ 0 h 11"/>
                    <a:gd name="T5" fmla="*/ 5 h 11"/>
                    <a:gd name="T6" fmla="*/ 11 h 11"/>
                  </a:gdLst>
                  <a:ahLst/>
                  <a:cxnLst>
                    <a:cxn ang="0">
                      <a:pos x="0" y="T0"/>
                    </a:cxn>
                    <a:cxn ang="0">
                      <a:pos x="0" y="T1"/>
                    </a:cxn>
                    <a:cxn ang="0">
                      <a:pos x="0" y="T2"/>
                    </a:cxn>
                    <a:cxn ang="0">
                      <a:pos x="0" y="T3"/>
                    </a:cxn>
                    <a:cxn ang="0">
                      <a:pos x="0" y="T4"/>
                    </a:cxn>
                    <a:cxn ang="0">
                      <a:pos x="0" y="T5"/>
                    </a:cxn>
                    <a:cxn ang="0">
                      <a:pos x="0" y="T6"/>
                    </a:cxn>
                  </a:cxnLst>
                  <a:rect l="0" t="0" r="r" b="b"/>
                  <a:pathLst>
                    <a:path h="11">
                      <a:moveTo>
                        <a:pt x="0" y="11"/>
                      </a:moveTo>
                      <a:lnTo>
                        <a:pt x="0" y="11"/>
                      </a:lnTo>
                      <a:lnTo>
                        <a:pt x="0" y="6"/>
                      </a:lnTo>
                      <a:lnTo>
                        <a:pt x="0" y="0"/>
                      </a:lnTo>
                      <a:lnTo>
                        <a:pt x="0" y="0"/>
                      </a:lnTo>
                      <a:lnTo>
                        <a:pt x="0" y="5"/>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5" name="Freeform 71"/>
                <p:cNvSpPr/>
                <p:nvPr/>
              </p:nvSpPr>
              <p:spPr bwMode="auto">
                <a:xfrm>
                  <a:off x="6490842" y="1604324"/>
                  <a:ext cx="63500" cy="39688"/>
                </a:xfrm>
                <a:custGeom>
                  <a:avLst/>
                  <a:gdLst>
                    <a:gd name="T0" fmla="*/ 51 w 54"/>
                    <a:gd name="T1" fmla="*/ 34 h 34"/>
                    <a:gd name="T2" fmla="*/ 0 w 54"/>
                    <a:gd name="T3" fmla="*/ 15 h 34"/>
                    <a:gd name="T4" fmla="*/ 8 w 54"/>
                    <a:gd name="T5" fmla="*/ 0 h 34"/>
                    <a:gd name="T6" fmla="*/ 54 w 54"/>
                    <a:gd name="T7" fmla="*/ 17 h 34"/>
                    <a:gd name="T8" fmla="*/ 51 w 54"/>
                    <a:gd name="T9" fmla="*/ 34 h 34"/>
                  </a:gdLst>
                  <a:ahLst/>
                  <a:cxnLst>
                    <a:cxn ang="0">
                      <a:pos x="T0" y="T1"/>
                    </a:cxn>
                    <a:cxn ang="0">
                      <a:pos x="T2" y="T3"/>
                    </a:cxn>
                    <a:cxn ang="0">
                      <a:pos x="T4" y="T5"/>
                    </a:cxn>
                    <a:cxn ang="0">
                      <a:pos x="T6" y="T7"/>
                    </a:cxn>
                    <a:cxn ang="0">
                      <a:pos x="T8" y="T9"/>
                    </a:cxn>
                  </a:cxnLst>
                  <a:rect l="0" t="0" r="r" b="b"/>
                  <a:pathLst>
                    <a:path w="54" h="34">
                      <a:moveTo>
                        <a:pt x="51" y="34"/>
                      </a:moveTo>
                      <a:cubicBezTo>
                        <a:pt x="31" y="29"/>
                        <a:pt x="14" y="23"/>
                        <a:pt x="0" y="15"/>
                      </a:cubicBezTo>
                      <a:cubicBezTo>
                        <a:pt x="8" y="0"/>
                        <a:pt x="8" y="0"/>
                        <a:pt x="8" y="0"/>
                      </a:cubicBezTo>
                      <a:cubicBezTo>
                        <a:pt x="21" y="8"/>
                        <a:pt x="37" y="13"/>
                        <a:pt x="54" y="17"/>
                      </a:cubicBezTo>
                      <a:lnTo>
                        <a:pt x="5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6" name="Freeform 72"/>
                <p:cNvSpPr/>
                <p:nvPr/>
              </p:nvSpPr>
              <p:spPr bwMode="auto">
                <a:xfrm>
                  <a:off x="6694042" y="1604324"/>
                  <a:ext cx="63500" cy="39688"/>
                </a:xfrm>
                <a:custGeom>
                  <a:avLst/>
                  <a:gdLst>
                    <a:gd name="T0" fmla="*/ 4 w 55"/>
                    <a:gd name="T1" fmla="*/ 34 h 34"/>
                    <a:gd name="T2" fmla="*/ 0 w 55"/>
                    <a:gd name="T3" fmla="*/ 18 h 34"/>
                    <a:gd name="T4" fmla="*/ 47 w 55"/>
                    <a:gd name="T5" fmla="*/ 0 h 34"/>
                    <a:gd name="T6" fmla="*/ 55 w 55"/>
                    <a:gd name="T7" fmla="*/ 15 h 34"/>
                    <a:gd name="T8" fmla="*/ 4 w 55"/>
                    <a:gd name="T9" fmla="*/ 34 h 34"/>
                  </a:gdLst>
                  <a:ahLst/>
                  <a:cxnLst>
                    <a:cxn ang="0">
                      <a:pos x="T0" y="T1"/>
                    </a:cxn>
                    <a:cxn ang="0">
                      <a:pos x="T2" y="T3"/>
                    </a:cxn>
                    <a:cxn ang="0">
                      <a:pos x="T4" y="T5"/>
                    </a:cxn>
                    <a:cxn ang="0">
                      <a:pos x="T6" y="T7"/>
                    </a:cxn>
                    <a:cxn ang="0">
                      <a:pos x="T8" y="T9"/>
                    </a:cxn>
                  </a:cxnLst>
                  <a:rect l="0" t="0" r="r" b="b"/>
                  <a:pathLst>
                    <a:path w="55" h="34">
                      <a:moveTo>
                        <a:pt x="4" y="34"/>
                      </a:moveTo>
                      <a:cubicBezTo>
                        <a:pt x="0" y="18"/>
                        <a:pt x="0" y="18"/>
                        <a:pt x="0" y="18"/>
                      </a:cubicBezTo>
                      <a:cubicBezTo>
                        <a:pt x="18" y="14"/>
                        <a:pt x="34" y="8"/>
                        <a:pt x="47" y="0"/>
                      </a:cubicBezTo>
                      <a:cubicBezTo>
                        <a:pt x="55" y="15"/>
                        <a:pt x="55" y="15"/>
                        <a:pt x="55" y="15"/>
                      </a:cubicBezTo>
                      <a:cubicBezTo>
                        <a:pt x="41" y="23"/>
                        <a:pt x="24" y="29"/>
                        <a:pt x="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7" name="Rectangle 73"/>
                <p:cNvSpPr>
                  <a:spLocks noChangeArrowheads="1"/>
                </p:cNvSpPr>
                <p:nvPr/>
              </p:nvSpPr>
              <p:spPr bwMode="auto">
                <a:xfrm>
                  <a:off x="6624192" y="1547174"/>
                  <a:ext cx="1588"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28" name="Freeform 74"/>
                <p:cNvSpPr/>
                <p:nvPr/>
              </p:nvSpPr>
              <p:spPr bwMode="auto">
                <a:xfrm>
                  <a:off x="6551167" y="1624961"/>
                  <a:ext cx="73025" cy="26988"/>
                </a:xfrm>
                <a:custGeom>
                  <a:avLst/>
                  <a:gdLst>
                    <a:gd name="T0" fmla="*/ 64 w 64"/>
                    <a:gd name="T1" fmla="*/ 24 h 24"/>
                    <a:gd name="T2" fmla="*/ 0 w 64"/>
                    <a:gd name="T3" fmla="*/ 17 h 24"/>
                    <a:gd name="T4" fmla="*/ 3 w 64"/>
                    <a:gd name="T5" fmla="*/ 0 h 24"/>
                    <a:gd name="T6" fmla="*/ 64 w 64"/>
                    <a:gd name="T7" fmla="*/ 7 h 24"/>
                    <a:gd name="T8" fmla="*/ 64 w 64"/>
                    <a:gd name="T9" fmla="*/ 24 h 24"/>
                  </a:gdLst>
                  <a:ahLst/>
                  <a:cxnLst>
                    <a:cxn ang="0">
                      <a:pos x="T0" y="T1"/>
                    </a:cxn>
                    <a:cxn ang="0">
                      <a:pos x="T2" y="T3"/>
                    </a:cxn>
                    <a:cxn ang="0">
                      <a:pos x="T4" y="T5"/>
                    </a:cxn>
                    <a:cxn ang="0">
                      <a:pos x="T6" y="T7"/>
                    </a:cxn>
                    <a:cxn ang="0">
                      <a:pos x="T8" y="T9"/>
                    </a:cxn>
                  </a:cxnLst>
                  <a:rect l="0" t="0" r="r" b="b"/>
                  <a:pathLst>
                    <a:path w="64" h="24">
                      <a:moveTo>
                        <a:pt x="64" y="24"/>
                      </a:moveTo>
                      <a:cubicBezTo>
                        <a:pt x="41" y="24"/>
                        <a:pt x="20" y="21"/>
                        <a:pt x="0" y="17"/>
                      </a:cubicBezTo>
                      <a:cubicBezTo>
                        <a:pt x="3" y="0"/>
                        <a:pt x="3" y="0"/>
                        <a:pt x="3" y="0"/>
                      </a:cubicBezTo>
                      <a:cubicBezTo>
                        <a:pt x="22" y="5"/>
                        <a:pt x="43" y="7"/>
                        <a:pt x="64" y="7"/>
                      </a:cubicBezTo>
                      <a:lnTo>
                        <a:pt x="6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9" name="Freeform 75"/>
                <p:cNvSpPr/>
                <p:nvPr/>
              </p:nvSpPr>
              <p:spPr bwMode="auto">
                <a:xfrm>
                  <a:off x="6624192" y="1624961"/>
                  <a:ext cx="74613" cy="26988"/>
                </a:xfrm>
                <a:custGeom>
                  <a:avLst/>
                  <a:gdLst>
                    <a:gd name="T0" fmla="*/ 0 w 64"/>
                    <a:gd name="T1" fmla="*/ 23 h 23"/>
                    <a:gd name="T2" fmla="*/ 0 w 64"/>
                    <a:gd name="T3" fmla="*/ 23 h 23"/>
                    <a:gd name="T4" fmla="*/ 0 w 64"/>
                    <a:gd name="T5" fmla="*/ 6 h 23"/>
                    <a:gd name="T6" fmla="*/ 0 w 64"/>
                    <a:gd name="T7" fmla="*/ 6 h 23"/>
                    <a:gd name="T8" fmla="*/ 0 w 64"/>
                    <a:gd name="T9" fmla="*/ 6 h 23"/>
                    <a:gd name="T10" fmla="*/ 60 w 64"/>
                    <a:gd name="T11" fmla="*/ 0 h 23"/>
                    <a:gd name="T12" fmla="*/ 64 w 64"/>
                    <a:gd name="T13" fmla="*/ 16 h 23"/>
                    <a:gd name="T14" fmla="*/ 0 w 64"/>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0" y="23"/>
                      </a:moveTo>
                      <a:cubicBezTo>
                        <a:pt x="0" y="23"/>
                        <a:pt x="0" y="23"/>
                        <a:pt x="0" y="23"/>
                      </a:cubicBezTo>
                      <a:cubicBezTo>
                        <a:pt x="0" y="6"/>
                        <a:pt x="0" y="6"/>
                        <a:pt x="0" y="6"/>
                      </a:cubicBezTo>
                      <a:cubicBezTo>
                        <a:pt x="0" y="6"/>
                        <a:pt x="0" y="6"/>
                        <a:pt x="0" y="6"/>
                      </a:cubicBezTo>
                      <a:cubicBezTo>
                        <a:pt x="0" y="6"/>
                        <a:pt x="0" y="6"/>
                        <a:pt x="0" y="6"/>
                      </a:cubicBezTo>
                      <a:cubicBezTo>
                        <a:pt x="21" y="6"/>
                        <a:pt x="41" y="4"/>
                        <a:pt x="60" y="0"/>
                      </a:cubicBezTo>
                      <a:cubicBezTo>
                        <a:pt x="64" y="16"/>
                        <a:pt x="64" y="16"/>
                        <a:pt x="64" y="16"/>
                      </a:cubicBezTo>
                      <a:cubicBezTo>
                        <a:pt x="44" y="20"/>
                        <a:pt x="22" y="23"/>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0" name="Freeform 76"/>
                <p:cNvSpPr/>
                <p:nvPr/>
              </p:nvSpPr>
              <p:spPr bwMode="auto">
                <a:xfrm>
                  <a:off x="6624192" y="1805936"/>
                  <a:ext cx="74613" cy="25400"/>
                </a:xfrm>
                <a:custGeom>
                  <a:avLst/>
                  <a:gdLst>
                    <a:gd name="T0" fmla="*/ 60 w 64"/>
                    <a:gd name="T1" fmla="*/ 23 h 23"/>
                    <a:gd name="T2" fmla="*/ 0 w 64"/>
                    <a:gd name="T3" fmla="*/ 17 h 23"/>
                    <a:gd name="T4" fmla="*/ 0 w 64"/>
                    <a:gd name="T5" fmla="*/ 17 h 23"/>
                    <a:gd name="T6" fmla="*/ 0 w 64"/>
                    <a:gd name="T7" fmla="*/ 0 h 23"/>
                    <a:gd name="T8" fmla="*/ 0 w 64"/>
                    <a:gd name="T9" fmla="*/ 0 h 23"/>
                    <a:gd name="T10" fmla="*/ 64 w 64"/>
                    <a:gd name="T11" fmla="*/ 7 h 23"/>
                    <a:gd name="T12" fmla="*/ 60 w 6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64" h="23">
                      <a:moveTo>
                        <a:pt x="60" y="23"/>
                      </a:moveTo>
                      <a:cubicBezTo>
                        <a:pt x="41" y="19"/>
                        <a:pt x="21" y="17"/>
                        <a:pt x="0" y="17"/>
                      </a:cubicBezTo>
                      <a:cubicBezTo>
                        <a:pt x="0" y="17"/>
                        <a:pt x="0" y="17"/>
                        <a:pt x="0" y="17"/>
                      </a:cubicBezTo>
                      <a:cubicBezTo>
                        <a:pt x="0" y="0"/>
                        <a:pt x="0" y="0"/>
                        <a:pt x="0" y="0"/>
                      </a:cubicBezTo>
                      <a:cubicBezTo>
                        <a:pt x="0" y="0"/>
                        <a:pt x="0" y="0"/>
                        <a:pt x="0" y="0"/>
                      </a:cubicBezTo>
                      <a:cubicBezTo>
                        <a:pt x="22" y="0"/>
                        <a:pt x="44" y="3"/>
                        <a:pt x="64" y="7"/>
                      </a:cubicBezTo>
                      <a:lnTo>
                        <a:pt x="6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1" name="Rectangle 77"/>
                <p:cNvSpPr>
                  <a:spLocks noChangeArrowheads="1"/>
                </p:cNvSpPr>
                <p:nvPr/>
              </p:nvSpPr>
              <p:spPr bwMode="auto">
                <a:xfrm>
                  <a:off x="6624192" y="1891661"/>
                  <a:ext cx="15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2" name="Freeform 78"/>
                <p:cNvSpPr/>
                <p:nvPr/>
              </p:nvSpPr>
              <p:spPr bwMode="auto">
                <a:xfrm>
                  <a:off x="6694042" y="1813874"/>
                  <a:ext cx="63500" cy="38100"/>
                </a:xfrm>
                <a:custGeom>
                  <a:avLst/>
                  <a:gdLst>
                    <a:gd name="T0" fmla="*/ 47 w 55"/>
                    <a:gd name="T1" fmla="*/ 34 h 34"/>
                    <a:gd name="T2" fmla="*/ 0 w 55"/>
                    <a:gd name="T3" fmla="*/ 16 h 34"/>
                    <a:gd name="T4" fmla="*/ 4 w 55"/>
                    <a:gd name="T5" fmla="*/ 0 h 34"/>
                    <a:gd name="T6" fmla="*/ 55 w 55"/>
                    <a:gd name="T7" fmla="*/ 19 h 34"/>
                    <a:gd name="T8" fmla="*/ 47 w 55"/>
                    <a:gd name="T9" fmla="*/ 34 h 34"/>
                  </a:gdLst>
                  <a:ahLst/>
                  <a:cxnLst>
                    <a:cxn ang="0">
                      <a:pos x="T0" y="T1"/>
                    </a:cxn>
                    <a:cxn ang="0">
                      <a:pos x="T2" y="T3"/>
                    </a:cxn>
                    <a:cxn ang="0">
                      <a:pos x="T4" y="T5"/>
                    </a:cxn>
                    <a:cxn ang="0">
                      <a:pos x="T6" y="T7"/>
                    </a:cxn>
                    <a:cxn ang="0">
                      <a:pos x="T8" y="T9"/>
                    </a:cxn>
                  </a:cxnLst>
                  <a:rect l="0" t="0" r="r" b="b"/>
                  <a:pathLst>
                    <a:path w="55" h="34">
                      <a:moveTo>
                        <a:pt x="47" y="34"/>
                      </a:moveTo>
                      <a:cubicBezTo>
                        <a:pt x="34" y="26"/>
                        <a:pt x="18" y="20"/>
                        <a:pt x="0" y="16"/>
                      </a:cubicBezTo>
                      <a:cubicBezTo>
                        <a:pt x="4" y="0"/>
                        <a:pt x="4" y="0"/>
                        <a:pt x="4" y="0"/>
                      </a:cubicBezTo>
                      <a:cubicBezTo>
                        <a:pt x="24" y="5"/>
                        <a:pt x="41" y="11"/>
                        <a:pt x="55" y="19"/>
                      </a:cubicBezTo>
                      <a:lnTo>
                        <a:pt x="47"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3" name="Freeform 79"/>
                <p:cNvSpPr/>
                <p:nvPr/>
              </p:nvSpPr>
              <p:spPr bwMode="auto">
                <a:xfrm>
                  <a:off x="6490842" y="1813874"/>
                  <a:ext cx="63500" cy="38100"/>
                </a:xfrm>
                <a:custGeom>
                  <a:avLst/>
                  <a:gdLst>
                    <a:gd name="T0" fmla="*/ 8 w 54"/>
                    <a:gd name="T1" fmla="*/ 34 h 34"/>
                    <a:gd name="T2" fmla="*/ 0 w 54"/>
                    <a:gd name="T3" fmla="*/ 19 h 34"/>
                    <a:gd name="T4" fmla="*/ 51 w 54"/>
                    <a:gd name="T5" fmla="*/ 0 h 34"/>
                    <a:gd name="T6" fmla="*/ 54 w 54"/>
                    <a:gd name="T7" fmla="*/ 17 h 34"/>
                    <a:gd name="T8" fmla="*/ 8 w 54"/>
                    <a:gd name="T9" fmla="*/ 34 h 34"/>
                  </a:gdLst>
                  <a:ahLst/>
                  <a:cxnLst>
                    <a:cxn ang="0">
                      <a:pos x="T0" y="T1"/>
                    </a:cxn>
                    <a:cxn ang="0">
                      <a:pos x="T2" y="T3"/>
                    </a:cxn>
                    <a:cxn ang="0">
                      <a:pos x="T4" y="T5"/>
                    </a:cxn>
                    <a:cxn ang="0">
                      <a:pos x="T6" y="T7"/>
                    </a:cxn>
                    <a:cxn ang="0">
                      <a:pos x="T8" y="T9"/>
                    </a:cxn>
                  </a:cxnLst>
                  <a:rect l="0" t="0" r="r" b="b"/>
                  <a:pathLst>
                    <a:path w="54" h="34">
                      <a:moveTo>
                        <a:pt x="8" y="34"/>
                      </a:moveTo>
                      <a:cubicBezTo>
                        <a:pt x="0" y="19"/>
                        <a:pt x="0" y="19"/>
                        <a:pt x="0" y="19"/>
                      </a:cubicBezTo>
                      <a:cubicBezTo>
                        <a:pt x="14" y="11"/>
                        <a:pt x="31" y="5"/>
                        <a:pt x="51" y="0"/>
                      </a:cubicBezTo>
                      <a:cubicBezTo>
                        <a:pt x="54" y="17"/>
                        <a:pt x="54" y="17"/>
                        <a:pt x="54" y="17"/>
                      </a:cubicBezTo>
                      <a:cubicBezTo>
                        <a:pt x="37" y="21"/>
                        <a:pt x="21" y="26"/>
                        <a:pt x="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4" name="Freeform 80"/>
                <p:cNvSpPr/>
                <p:nvPr/>
              </p:nvSpPr>
              <p:spPr bwMode="auto">
                <a:xfrm>
                  <a:off x="6551167" y="1805936"/>
                  <a:ext cx="73025" cy="26988"/>
                </a:xfrm>
                <a:custGeom>
                  <a:avLst/>
                  <a:gdLst>
                    <a:gd name="T0" fmla="*/ 3 w 64"/>
                    <a:gd name="T1" fmla="*/ 24 h 24"/>
                    <a:gd name="T2" fmla="*/ 0 w 64"/>
                    <a:gd name="T3" fmla="*/ 7 h 24"/>
                    <a:gd name="T4" fmla="*/ 64 w 64"/>
                    <a:gd name="T5" fmla="*/ 0 h 24"/>
                    <a:gd name="T6" fmla="*/ 64 w 64"/>
                    <a:gd name="T7" fmla="*/ 17 h 24"/>
                    <a:gd name="T8" fmla="*/ 3 w 64"/>
                    <a:gd name="T9" fmla="*/ 24 h 24"/>
                  </a:gdLst>
                  <a:ahLst/>
                  <a:cxnLst>
                    <a:cxn ang="0">
                      <a:pos x="T0" y="T1"/>
                    </a:cxn>
                    <a:cxn ang="0">
                      <a:pos x="T2" y="T3"/>
                    </a:cxn>
                    <a:cxn ang="0">
                      <a:pos x="T4" y="T5"/>
                    </a:cxn>
                    <a:cxn ang="0">
                      <a:pos x="T6" y="T7"/>
                    </a:cxn>
                    <a:cxn ang="0">
                      <a:pos x="T8" y="T9"/>
                    </a:cxn>
                  </a:cxnLst>
                  <a:rect l="0" t="0" r="r" b="b"/>
                  <a:pathLst>
                    <a:path w="64" h="24">
                      <a:moveTo>
                        <a:pt x="3" y="24"/>
                      </a:moveTo>
                      <a:cubicBezTo>
                        <a:pt x="0" y="7"/>
                        <a:pt x="0" y="7"/>
                        <a:pt x="0" y="7"/>
                      </a:cubicBezTo>
                      <a:cubicBezTo>
                        <a:pt x="20" y="3"/>
                        <a:pt x="41" y="0"/>
                        <a:pt x="64" y="0"/>
                      </a:cubicBezTo>
                      <a:cubicBezTo>
                        <a:pt x="64" y="17"/>
                        <a:pt x="64" y="17"/>
                        <a:pt x="64" y="17"/>
                      </a:cubicBezTo>
                      <a:cubicBezTo>
                        <a:pt x="43" y="17"/>
                        <a:pt x="22" y="19"/>
                        <a:pt x="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5" name="Rectangle 81"/>
                <p:cNvSpPr>
                  <a:spLocks noChangeArrowheads="1"/>
                </p:cNvSpPr>
                <p:nvPr/>
              </p:nvSpPr>
              <p:spPr bwMode="auto">
                <a:xfrm>
                  <a:off x="6616254" y="1642424"/>
                  <a:ext cx="174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6" name="Rectangle 82"/>
                <p:cNvSpPr>
                  <a:spLocks noChangeArrowheads="1"/>
                </p:cNvSpPr>
                <p:nvPr/>
              </p:nvSpPr>
              <p:spPr bwMode="auto">
                <a:xfrm>
                  <a:off x="6616254" y="1728149"/>
                  <a:ext cx="1746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7" name="Freeform 83"/>
                <p:cNvSpPr/>
                <p:nvPr/>
              </p:nvSpPr>
              <p:spPr bwMode="auto">
                <a:xfrm>
                  <a:off x="6616254" y="1901186"/>
                  <a:ext cx="17463" cy="0"/>
                </a:xfrm>
                <a:custGeom>
                  <a:avLst/>
                  <a:gdLst>
                    <a:gd name="T0" fmla="*/ 0 w 11"/>
                    <a:gd name="T1" fmla="*/ 0 w 11"/>
                    <a:gd name="T2" fmla="*/ 11 w 11"/>
                    <a:gd name="T3" fmla="*/ 0 w 11"/>
                  </a:gdLst>
                  <a:ahLst/>
                  <a:cxnLst>
                    <a:cxn ang="0">
                      <a:pos x="T0" y="0"/>
                    </a:cxn>
                    <a:cxn ang="0">
                      <a:pos x="T1" y="0"/>
                    </a:cxn>
                    <a:cxn ang="0">
                      <a:pos x="T2" y="0"/>
                    </a:cxn>
                    <a:cxn ang="0">
                      <a:pos x="T3" y="0"/>
                    </a:cxn>
                  </a:cxnLst>
                  <a:rect l="0" t="0" r="r" b="b"/>
                  <a:pathLst>
                    <a:path w="11">
                      <a:moveTo>
                        <a:pt x="0" y="0"/>
                      </a:moveTo>
                      <a:lnTo>
                        <a:pt x="0" y="0"/>
                      </a:lnTo>
                      <a:lnTo>
                        <a:pt x="11"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8" name="Rectangle 84"/>
                <p:cNvSpPr>
                  <a:spLocks noChangeArrowheads="1"/>
                </p:cNvSpPr>
                <p:nvPr/>
              </p:nvSpPr>
              <p:spPr bwMode="auto">
                <a:xfrm>
                  <a:off x="6616254" y="1556699"/>
                  <a:ext cx="174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39" name="Freeform 85"/>
                <p:cNvSpPr/>
                <p:nvPr/>
              </p:nvSpPr>
              <p:spPr bwMode="auto">
                <a:xfrm>
                  <a:off x="6616254" y="1556699"/>
                  <a:ext cx="17463" cy="0"/>
                </a:xfrm>
                <a:custGeom>
                  <a:avLst/>
                  <a:gdLst>
                    <a:gd name="T0" fmla="*/ 11 w 11"/>
                    <a:gd name="T1" fmla="*/ 0 w 11"/>
                    <a:gd name="T2" fmla="*/ 11 w 11"/>
                    <a:gd name="T3" fmla="*/ 11 w 11"/>
                  </a:gdLst>
                  <a:ahLst/>
                  <a:cxnLst>
                    <a:cxn ang="0">
                      <a:pos x="T0" y="0"/>
                    </a:cxn>
                    <a:cxn ang="0">
                      <a:pos x="T1" y="0"/>
                    </a:cxn>
                    <a:cxn ang="0">
                      <a:pos x="T2" y="0"/>
                    </a:cxn>
                    <a:cxn ang="0">
                      <a:pos x="T3" y="0"/>
                    </a:cxn>
                  </a:cxnLst>
                  <a:rect l="0" t="0" r="r" b="b"/>
                  <a:pathLst>
                    <a:path w="11">
                      <a:moveTo>
                        <a:pt x="11" y="0"/>
                      </a:moveTo>
                      <a:lnTo>
                        <a:pt x="0"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0" name="Rectangle 86"/>
                <p:cNvSpPr>
                  <a:spLocks noChangeArrowheads="1"/>
                </p:cNvSpPr>
                <p:nvPr/>
              </p:nvSpPr>
              <p:spPr bwMode="auto">
                <a:xfrm>
                  <a:off x="6616254" y="1815461"/>
                  <a:ext cx="174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7" name="Freeform 41"/>
                <p:cNvSpPr/>
                <p:nvPr/>
              </p:nvSpPr>
              <p:spPr bwMode="auto">
                <a:xfrm>
                  <a:off x="6624192" y="1891661"/>
                  <a:ext cx="0" cy="19050"/>
                </a:xfrm>
                <a:custGeom>
                  <a:avLst/>
                  <a:gdLst>
                    <a:gd name="T0" fmla="*/ 12 h 12"/>
                    <a:gd name="T1" fmla="*/ 12 h 12"/>
                    <a:gd name="T2" fmla="*/ 0 h 12"/>
                    <a:gd name="T3" fmla="*/ 0 h 12"/>
                    <a:gd name="T4" fmla="*/ 4 h 12"/>
                    <a:gd name="T5" fmla="*/ 12 h 12"/>
                  </a:gdLst>
                  <a:ahLst/>
                  <a:cxnLst>
                    <a:cxn ang="0">
                      <a:pos x="0" y="T0"/>
                    </a:cxn>
                    <a:cxn ang="0">
                      <a:pos x="0" y="T1"/>
                    </a:cxn>
                    <a:cxn ang="0">
                      <a:pos x="0" y="T2"/>
                    </a:cxn>
                    <a:cxn ang="0">
                      <a:pos x="0" y="T3"/>
                    </a:cxn>
                    <a:cxn ang="0">
                      <a:pos x="0" y="T4"/>
                    </a:cxn>
                    <a:cxn ang="0">
                      <a:pos x="0" y="T5"/>
                    </a:cxn>
                  </a:cxnLst>
                  <a:rect l="0" t="0" r="r" b="b"/>
                  <a:pathLst>
                    <a:path h="12">
                      <a:moveTo>
                        <a:pt x="0" y="12"/>
                      </a:moveTo>
                      <a:lnTo>
                        <a:pt x="0" y="12"/>
                      </a:lnTo>
                      <a:lnTo>
                        <a:pt x="0" y="0"/>
                      </a:lnTo>
                      <a:lnTo>
                        <a:pt x="0" y="0"/>
                      </a:lnTo>
                      <a:lnTo>
                        <a:pt x="0" y="4"/>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0" name="椭圆 39"/>
            <p:cNvSpPr/>
            <p:nvPr/>
          </p:nvSpPr>
          <p:spPr>
            <a:xfrm>
              <a:off x="4315766" y="2285355"/>
              <a:ext cx="1434604" cy="1434604"/>
            </a:xfrm>
            <a:prstGeom prst="ellipse">
              <a:avLst/>
            </a:prstGeom>
            <a:solidFill>
              <a:schemeClr val="accent1">
                <a:lumMod val="50000"/>
              </a:schemeClr>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01</a:t>
              </a:r>
              <a:endParaRPr lang="en-US" altLang="zh-CN" sz="4000" dirty="0" smtClean="0"/>
            </a:p>
          </p:txBody>
        </p:sp>
      </p:grpSp>
      <p:grpSp>
        <p:nvGrpSpPr>
          <p:cNvPr id="7" name="组合 6"/>
          <p:cNvGrpSpPr/>
          <p:nvPr/>
        </p:nvGrpSpPr>
        <p:grpSpPr>
          <a:xfrm>
            <a:off x="1630395" y="4003006"/>
            <a:ext cx="4119975" cy="2233079"/>
            <a:chOff x="1630395" y="4003006"/>
            <a:chExt cx="4119975" cy="2233079"/>
          </a:xfrm>
        </p:grpSpPr>
        <p:grpSp>
          <p:nvGrpSpPr>
            <p:cNvPr id="56" name="组合 55"/>
            <p:cNvGrpSpPr/>
            <p:nvPr/>
          </p:nvGrpSpPr>
          <p:grpSpPr>
            <a:xfrm>
              <a:off x="1630395" y="4003006"/>
              <a:ext cx="4119975" cy="2233079"/>
              <a:chOff x="1852988" y="3951855"/>
              <a:chExt cx="3910244" cy="2119402"/>
            </a:xfrm>
          </p:grpSpPr>
          <p:grpSp>
            <p:nvGrpSpPr>
              <p:cNvPr id="44" name="组合 43"/>
              <p:cNvGrpSpPr/>
              <p:nvPr/>
            </p:nvGrpSpPr>
            <p:grpSpPr>
              <a:xfrm>
                <a:off x="1852988" y="4463285"/>
                <a:ext cx="2820985" cy="1607972"/>
                <a:chOff x="1662488" y="3967981"/>
                <a:chExt cx="2820985" cy="1607972"/>
              </a:xfrm>
            </p:grpSpPr>
            <p:sp>
              <p:nvSpPr>
                <p:cNvPr id="94" name="等腰三角形 41"/>
                <p:cNvSpPr/>
                <p:nvPr/>
              </p:nvSpPr>
              <p:spPr>
                <a:xfrm rot="5400000" flipH="1">
                  <a:off x="2970206" y="4062686"/>
                  <a:ext cx="205549" cy="2820985"/>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1728557" y="3967981"/>
                  <a:ext cx="2754915" cy="14024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a:off x="2073893" y="4189844"/>
                  <a:ext cx="2240074" cy="834374"/>
                  <a:chOff x="774864" y="4213596"/>
                  <a:chExt cx="2426420" cy="903784"/>
                </a:xfrm>
              </p:grpSpPr>
              <p:sp>
                <p:nvSpPr>
                  <p:cNvPr id="100" name="文本框 99"/>
                  <p:cNvSpPr txBox="1"/>
                  <p:nvPr/>
                </p:nvSpPr>
                <p:spPr>
                  <a:xfrm>
                    <a:off x="1382781" y="4213596"/>
                    <a:ext cx="1131972"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党员？</a:t>
                    </a:r>
                    <a:endParaRPr lang="zh-CN" altLang="en-US" sz="2400" b="1" dirty="0">
                      <a:solidFill>
                        <a:srgbClr val="002060"/>
                      </a:solidFill>
                      <a:latin typeface="方正正黑简体" panose="02000000000000000000" pitchFamily="2" charset="-122"/>
                      <a:ea typeface="方正正黑简体" panose="02000000000000000000" pitchFamily="2" charset="-122"/>
                    </a:endParaRPr>
                  </a:p>
                </p:txBody>
              </p:sp>
              <p:sp>
                <p:nvSpPr>
                  <p:cNvPr id="101" name="矩形 100"/>
                  <p:cNvSpPr/>
                  <p:nvPr/>
                </p:nvSpPr>
                <p:spPr>
                  <a:xfrm>
                    <a:off x="774864" y="4707415"/>
                    <a:ext cx="2426420" cy="409965"/>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社区党员先锋引领</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
            <p:nvSpPr>
              <p:cNvPr id="96" name="椭圆 95"/>
              <p:cNvSpPr/>
              <p:nvPr/>
            </p:nvSpPr>
            <p:spPr>
              <a:xfrm>
                <a:off x="4401658" y="3951855"/>
                <a:ext cx="1361574" cy="1361574"/>
              </a:xfrm>
              <a:prstGeom prst="ellipse">
                <a:avLst/>
              </a:prstGeom>
              <a:solidFill>
                <a:schemeClr val="accent1">
                  <a:lumMod val="50000"/>
                </a:schemeClr>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03</a:t>
                </a:r>
                <a:endParaRPr lang="en-US" altLang="zh-CN" sz="4000" dirty="0" smtClean="0"/>
              </a:p>
            </p:txBody>
          </p:sp>
        </p:grpSp>
        <p:grpSp>
          <p:nvGrpSpPr>
            <p:cNvPr id="3145" name="Group 89"/>
            <p:cNvGrpSpPr>
              <a:grpSpLocks noChangeAspect="1"/>
            </p:cNvGrpSpPr>
            <p:nvPr/>
          </p:nvGrpSpPr>
          <p:grpSpPr bwMode="auto">
            <a:xfrm>
              <a:off x="2285681" y="4713716"/>
              <a:ext cx="265464" cy="265464"/>
              <a:chOff x="3241" y="1563"/>
              <a:chExt cx="1196" cy="1196"/>
            </a:xfrm>
          </p:grpSpPr>
          <p:sp>
            <p:nvSpPr>
              <p:cNvPr id="3147" name="Oval 90"/>
              <p:cNvSpPr>
                <a:spLocks noChangeArrowheads="1"/>
              </p:cNvSpPr>
              <p:nvPr/>
            </p:nvSpPr>
            <p:spPr bwMode="auto">
              <a:xfrm>
                <a:off x="3241" y="1563"/>
                <a:ext cx="1196" cy="1196"/>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9" name="Freeform 92"/>
              <p:cNvSpPr>
                <a:spLocks noEditPoints="1"/>
              </p:cNvSpPr>
              <p:nvPr/>
            </p:nvSpPr>
            <p:spPr bwMode="auto">
              <a:xfrm>
                <a:off x="3519" y="1846"/>
                <a:ext cx="639" cy="640"/>
              </a:xfrm>
              <a:custGeom>
                <a:avLst/>
                <a:gdLst>
                  <a:gd name="T0" fmla="*/ 134 w 269"/>
                  <a:gd name="T1" fmla="*/ 0 h 269"/>
                  <a:gd name="T2" fmla="*/ 0 w 269"/>
                  <a:gd name="T3" fmla="*/ 134 h 269"/>
                  <a:gd name="T4" fmla="*/ 134 w 269"/>
                  <a:gd name="T5" fmla="*/ 269 h 269"/>
                  <a:gd name="T6" fmla="*/ 269 w 269"/>
                  <a:gd name="T7" fmla="*/ 134 h 269"/>
                  <a:gd name="T8" fmla="*/ 134 w 269"/>
                  <a:gd name="T9" fmla="*/ 0 h 269"/>
                  <a:gd name="T10" fmla="*/ 134 w 269"/>
                  <a:gd name="T11" fmla="*/ 251 h 269"/>
                  <a:gd name="T12" fmla="*/ 17 w 269"/>
                  <a:gd name="T13" fmla="*/ 134 h 269"/>
                  <a:gd name="T14" fmla="*/ 134 w 269"/>
                  <a:gd name="T15" fmla="*/ 17 h 269"/>
                  <a:gd name="T16" fmla="*/ 251 w 269"/>
                  <a:gd name="T17" fmla="*/ 134 h 269"/>
                  <a:gd name="T18" fmla="*/ 134 w 269"/>
                  <a:gd name="T19" fmla="*/ 25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269">
                    <a:moveTo>
                      <a:pt x="134" y="0"/>
                    </a:moveTo>
                    <a:cubicBezTo>
                      <a:pt x="60" y="0"/>
                      <a:pt x="0" y="60"/>
                      <a:pt x="0" y="134"/>
                    </a:cubicBezTo>
                    <a:cubicBezTo>
                      <a:pt x="0" y="209"/>
                      <a:pt x="60" y="269"/>
                      <a:pt x="134" y="269"/>
                    </a:cubicBezTo>
                    <a:cubicBezTo>
                      <a:pt x="209" y="269"/>
                      <a:pt x="269" y="209"/>
                      <a:pt x="269" y="134"/>
                    </a:cubicBezTo>
                    <a:cubicBezTo>
                      <a:pt x="269" y="60"/>
                      <a:pt x="209" y="0"/>
                      <a:pt x="134" y="0"/>
                    </a:cubicBezTo>
                    <a:close/>
                    <a:moveTo>
                      <a:pt x="134" y="251"/>
                    </a:moveTo>
                    <a:cubicBezTo>
                      <a:pt x="70" y="251"/>
                      <a:pt x="17" y="199"/>
                      <a:pt x="17" y="134"/>
                    </a:cubicBezTo>
                    <a:cubicBezTo>
                      <a:pt x="17" y="70"/>
                      <a:pt x="70" y="17"/>
                      <a:pt x="134" y="17"/>
                    </a:cubicBezTo>
                    <a:cubicBezTo>
                      <a:pt x="199" y="17"/>
                      <a:pt x="251" y="70"/>
                      <a:pt x="251" y="134"/>
                    </a:cubicBezTo>
                    <a:cubicBezTo>
                      <a:pt x="251" y="199"/>
                      <a:pt x="199" y="251"/>
                      <a:pt x="134" y="251"/>
                    </a:cubicBezTo>
                    <a:close/>
                  </a:path>
                </a:pathLst>
              </a:custGeom>
              <a:solidFill>
                <a:srgbClr val="1C26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0" name="Freeform 93"/>
              <p:cNvSpPr>
                <a:spLocks noEditPoints="1"/>
              </p:cNvSpPr>
              <p:nvPr/>
            </p:nvSpPr>
            <p:spPr bwMode="auto">
              <a:xfrm>
                <a:off x="3443" y="1770"/>
                <a:ext cx="789" cy="792"/>
              </a:xfrm>
              <a:custGeom>
                <a:avLst/>
                <a:gdLst>
                  <a:gd name="T0" fmla="*/ 166 w 332"/>
                  <a:gd name="T1" fmla="*/ 0 h 333"/>
                  <a:gd name="T2" fmla="*/ 0 w 332"/>
                  <a:gd name="T3" fmla="*/ 166 h 333"/>
                  <a:gd name="T4" fmla="*/ 166 w 332"/>
                  <a:gd name="T5" fmla="*/ 333 h 333"/>
                  <a:gd name="T6" fmla="*/ 332 w 332"/>
                  <a:gd name="T7" fmla="*/ 166 h 333"/>
                  <a:gd name="T8" fmla="*/ 166 w 332"/>
                  <a:gd name="T9" fmla="*/ 0 h 333"/>
                  <a:gd name="T10" fmla="*/ 166 w 332"/>
                  <a:gd name="T11" fmla="*/ 301 h 333"/>
                  <a:gd name="T12" fmla="*/ 31 w 332"/>
                  <a:gd name="T13" fmla="*/ 166 h 333"/>
                  <a:gd name="T14" fmla="*/ 166 w 332"/>
                  <a:gd name="T15" fmla="*/ 32 h 333"/>
                  <a:gd name="T16" fmla="*/ 301 w 332"/>
                  <a:gd name="T17" fmla="*/ 166 h 333"/>
                  <a:gd name="T18" fmla="*/ 166 w 332"/>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2" h="333">
                    <a:moveTo>
                      <a:pt x="166" y="0"/>
                    </a:moveTo>
                    <a:cubicBezTo>
                      <a:pt x="74" y="0"/>
                      <a:pt x="0" y="74"/>
                      <a:pt x="0" y="166"/>
                    </a:cubicBezTo>
                    <a:cubicBezTo>
                      <a:pt x="0" y="258"/>
                      <a:pt x="74" y="333"/>
                      <a:pt x="166" y="333"/>
                    </a:cubicBezTo>
                    <a:cubicBezTo>
                      <a:pt x="258" y="333"/>
                      <a:pt x="332" y="258"/>
                      <a:pt x="332" y="166"/>
                    </a:cubicBezTo>
                    <a:cubicBezTo>
                      <a:pt x="332" y="74"/>
                      <a:pt x="258" y="0"/>
                      <a:pt x="166" y="0"/>
                    </a:cubicBezTo>
                    <a:close/>
                    <a:moveTo>
                      <a:pt x="166" y="301"/>
                    </a:moveTo>
                    <a:cubicBezTo>
                      <a:pt x="92" y="301"/>
                      <a:pt x="31" y="241"/>
                      <a:pt x="31" y="166"/>
                    </a:cubicBezTo>
                    <a:cubicBezTo>
                      <a:pt x="31" y="92"/>
                      <a:pt x="92" y="32"/>
                      <a:pt x="166" y="32"/>
                    </a:cubicBezTo>
                    <a:cubicBezTo>
                      <a:pt x="240" y="32"/>
                      <a:pt x="301" y="92"/>
                      <a:pt x="301" y="166"/>
                    </a:cubicBezTo>
                    <a:cubicBezTo>
                      <a:pt x="301" y="241"/>
                      <a:pt x="240" y="301"/>
                      <a:pt x="166" y="3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1" name="Oval 94"/>
              <p:cNvSpPr>
                <a:spLocks noChangeArrowheads="1"/>
              </p:cNvSpPr>
              <p:nvPr/>
            </p:nvSpPr>
            <p:spPr bwMode="auto">
              <a:xfrm>
                <a:off x="3643" y="1970"/>
                <a:ext cx="390" cy="39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2" name="Oval 95"/>
              <p:cNvSpPr>
                <a:spLocks noChangeArrowheads="1"/>
              </p:cNvSpPr>
              <p:nvPr/>
            </p:nvSpPr>
            <p:spPr bwMode="auto">
              <a:xfrm>
                <a:off x="3719" y="2046"/>
                <a:ext cx="240" cy="240"/>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5" name="Rectangle 98"/>
              <p:cNvSpPr>
                <a:spLocks noChangeArrowheads="1"/>
              </p:cNvSpPr>
              <p:nvPr/>
            </p:nvSpPr>
            <p:spPr bwMode="auto">
              <a:xfrm>
                <a:off x="4033" y="2227"/>
                <a:ext cx="14" cy="197"/>
              </a:xfrm>
              <a:prstGeom prst="rect">
                <a:avLst/>
              </a:prstGeom>
              <a:solidFill>
                <a:srgbClr val="1C26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56" name="Oval 99"/>
              <p:cNvSpPr>
                <a:spLocks noChangeArrowheads="1"/>
              </p:cNvSpPr>
              <p:nvPr/>
            </p:nvSpPr>
            <p:spPr bwMode="auto">
              <a:xfrm>
                <a:off x="3790"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7" name="Oval 100"/>
              <p:cNvSpPr>
                <a:spLocks noChangeArrowheads="1"/>
              </p:cNvSpPr>
              <p:nvPr/>
            </p:nvSpPr>
            <p:spPr bwMode="auto">
              <a:xfrm>
                <a:off x="3849"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8" name="Oval 101"/>
              <p:cNvSpPr>
                <a:spLocks noChangeArrowheads="1"/>
              </p:cNvSpPr>
              <p:nvPr/>
            </p:nvSpPr>
            <p:spPr bwMode="auto">
              <a:xfrm>
                <a:off x="3909"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9" name="Oval 102"/>
              <p:cNvSpPr>
                <a:spLocks noChangeArrowheads="1"/>
              </p:cNvSpPr>
              <p:nvPr/>
            </p:nvSpPr>
            <p:spPr bwMode="auto">
              <a:xfrm>
                <a:off x="3968"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0" name="Oval 103"/>
              <p:cNvSpPr>
                <a:spLocks noChangeArrowheads="1"/>
              </p:cNvSpPr>
              <p:nvPr/>
            </p:nvSpPr>
            <p:spPr bwMode="auto">
              <a:xfrm>
                <a:off x="4028" y="2229"/>
                <a:ext cx="16"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1" name="Oval 104"/>
              <p:cNvSpPr>
                <a:spLocks noChangeArrowheads="1"/>
              </p:cNvSpPr>
              <p:nvPr/>
            </p:nvSpPr>
            <p:spPr bwMode="auto">
              <a:xfrm>
                <a:off x="4085"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2" name="Oval 105"/>
              <p:cNvSpPr>
                <a:spLocks noChangeArrowheads="1"/>
              </p:cNvSpPr>
              <p:nvPr/>
            </p:nvSpPr>
            <p:spPr bwMode="auto">
              <a:xfrm>
                <a:off x="4144"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3" name="Oval 106"/>
              <p:cNvSpPr>
                <a:spLocks noChangeArrowheads="1"/>
              </p:cNvSpPr>
              <p:nvPr/>
            </p:nvSpPr>
            <p:spPr bwMode="auto">
              <a:xfrm>
                <a:off x="4204"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4" name="Oval 107"/>
              <p:cNvSpPr>
                <a:spLocks noChangeArrowheads="1"/>
              </p:cNvSpPr>
              <p:nvPr/>
            </p:nvSpPr>
            <p:spPr bwMode="auto">
              <a:xfrm>
                <a:off x="4263" y="2229"/>
                <a:ext cx="19" cy="17"/>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5" name="Oval 108"/>
              <p:cNvSpPr>
                <a:spLocks noChangeArrowheads="1"/>
              </p:cNvSpPr>
              <p:nvPr/>
            </p:nvSpPr>
            <p:spPr bwMode="auto">
              <a:xfrm>
                <a:off x="3790"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6" name="Oval 109"/>
              <p:cNvSpPr>
                <a:spLocks noChangeArrowheads="1"/>
              </p:cNvSpPr>
              <p:nvPr/>
            </p:nvSpPr>
            <p:spPr bwMode="auto">
              <a:xfrm>
                <a:off x="3849"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7" name="Oval 110"/>
              <p:cNvSpPr>
                <a:spLocks noChangeArrowheads="1"/>
              </p:cNvSpPr>
              <p:nvPr/>
            </p:nvSpPr>
            <p:spPr bwMode="auto">
              <a:xfrm>
                <a:off x="3909"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8" name="Oval 111"/>
              <p:cNvSpPr>
                <a:spLocks noChangeArrowheads="1"/>
              </p:cNvSpPr>
              <p:nvPr/>
            </p:nvSpPr>
            <p:spPr bwMode="auto">
              <a:xfrm>
                <a:off x="3968"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9" name="Oval 112"/>
              <p:cNvSpPr>
                <a:spLocks noChangeArrowheads="1"/>
              </p:cNvSpPr>
              <p:nvPr/>
            </p:nvSpPr>
            <p:spPr bwMode="auto">
              <a:xfrm>
                <a:off x="4028" y="2424"/>
                <a:ext cx="16"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0" name="Oval 113"/>
              <p:cNvSpPr>
                <a:spLocks noChangeArrowheads="1"/>
              </p:cNvSpPr>
              <p:nvPr/>
            </p:nvSpPr>
            <p:spPr bwMode="auto">
              <a:xfrm>
                <a:off x="4085"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1" name="Oval 114"/>
              <p:cNvSpPr>
                <a:spLocks noChangeArrowheads="1"/>
              </p:cNvSpPr>
              <p:nvPr/>
            </p:nvSpPr>
            <p:spPr bwMode="auto">
              <a:xfrm>
                <a:off x="4144"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2" name="Oval 115"/>
              <p:cNvSpPr>
                <a:spLocks noChangeArrowheads="1"/>
              </p:cNvSpPr>
              <p:nvPr/>
            </p:nvSpPr>
            <p:spPr bwMode="auto">
              <a:xfrm>
                <a:off x="4204"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3" name="Oval 116"/>
              <p:cNvSpPr>
                <a:spLocks noChangeArrowheads="1"/>
              </p:cNvSpPr>
              <p:nvPr/>
            </p:nvSpPr>
            <p:spPr bwMode="auto">
              <a:xfrm>
                <a:off x="4263" y="2424"/>
                <a:ext cx="19" cy="19"/>
              </a:xfrm>
              <a:prstGeom prst="ellipse">
                <a:avLst/>
              </a:prstGeom>
              <a:solidFill>
                <a:srgbClr val="FFFF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 name="组合 5"/>
          <p:cNvGrpSpPr/>
          <p:nvPr/>
        </p:nvGrpSpPr>
        <p:grpSpPr>
          <a:xfrm>
            <a:off x="6441629" y="4003006"/>
            <a:ext cx="4119975" cy="2233079"/>
            <a:chOff x="6441629" y="4003006"/>
            <a:chExt cx="4119975" cy="2233079"/>
          </a:xfrm>
        </p:grpSpPr>
        <p:grpSp>
          <p:nvGrpSpPr>
            <p:cNvPr id="104" name="组合 103"/>
            <p:cNvGrpSpPr/>
            <p:nvPr/>
          </p:nvGrpSpPr>
          <p:grpSpPr>
            <a:xfrm flipH="1">
              <a:off x="6441629" y="4003006"/>
              <a:ext cx="4119975" cy="2233079"/>
              <a:chOff x="1852988" y="3951855"/>
              <a:chExt cx="3910244" cy="2119402"/>
            </a:xfrm>
          </p:grpSpPr>
          <p:grpSp>
            <p:nvGrpSpPr>
              <p:cNvPr id="105" name="组合 104"/>
              <p:cNvGrpSpPr/>
              <p:nvPr/>
            </p:nvGrpSpPr>
            <p:grpSpPr>
              <a:xfrm>
                <a:off x="1852988" y="4463285"/>
                <a:ext cx="2820985" cy="1607972"/>
                <a:chOff x="1662488" y="3967981"/>
                <a:chExt cx="2820985" cy="1607972"/>
              </a:xfrm>
            </p:grpSpPr>
            <p:sp>
              <p:nvSpPr>
                <p:cNvPr id="107" name="等腰三角形 41"/>
                <p:cNvSpPr/>
                <p:nvPr/>
              </p:nvSpPr>
              <p:spPr>
                <a:xfrm rot="5400000" flipH="1">
                  <a:off x="2970206" y="4062686"/>
                  <a:ext cx="205549" cy="2820985"/>
                </a:xfrm>
                <a:custGeom>
                  <a:avLst/>
                  <a:gdLst>
                    <a:gd name="connsiteX0" fmla="*/ 0 w 218921"/>
                    <a:gd name="connsiteY0" fmla="*/ 2984088 h 2984088"/>
                    <a:gd name="connsiteX1" fmla="*/ 218921 w 218921"/>
                    <a:gd name="connsiteY1" fmla="*/ 0 h 2984088"/>
                    <a:gd name="connsiteX2" fmla="*/ 218921 w 218921"/>
                    <a:gd name="connsiteY2" fmla="*/ 2984088 h 2984088"/>
                    <a:gd name="connsiteX3" fmla="*/ 0 w 218921"/>
                    <a:gd name="connsiteY3" fmla="*/ 2984088 h 2984088"/>
                    <a:gd name="connsiteX0-1" fmla="*/ 0 w 218921"/>
                    <a:gd name="connsiteY0-2" fmla="*/ 2984088 h 2984088"/>
                    <a:gd name="connsiteX1-3" fmla="*/ 108463 w 218921"/>
                    <a:gd name="connsiteY1-4" fmla="*/ 2339462 h 2984088"/>
                    <a:gd name="connsiteX2-5" fmla="*/ 218921 w 218921"/>
                    <a:gd name="connsiteY2-6" fmla="*/ 0 h 2984088"/>
                    <a:gd name="connsiteX3-7" fmla="*/ 218921 w 218921"/>
                    <a:gd name="connsiteY3-8" fmla="*/ 2984088 h 2984088"/>
                    <a:gd name="connsiteX4" fmla="*/ 0 w 218921"/>
                    <a:gd name="connsiteY4" fmla="*/ 2984088 h 2984088"/>
                    <a:gd name="connsiteX0-9" fmla="*/ 2453 w 221374"/>
                    <a:gd name="connsiteY0-10" fmla="*/ 2984088 h 2984088"/>
                    <a:gd name="connsiteX1-11" fmla="*/ 110916 w 221374"/>
                    <a:gd name="connsiteY1-12" fmla="*/ 2339462 h 2984088"/>
                    <a:gd name="connsiteX2-13" fmla="*/ 221374 w 221374"/>
                    <a:gd name="connsiteY2-14" fmla="*/ 0 h 2984088"/>
                    <a:gd name="connsiteX3-15" fmla="*/ 221374 w 221374"/>
                    <a:gd name="connsiteY3-16" fmla="*/ 2984088 h 2984088"/>
                    <a:gd name="connsiteX4-17" fmla="*/ 2453 w 221374"/>
                    <a:gd name="connsiteY4-18" fmla="*/ 2984088 h 2984088"/>
                    <a:gd name="connsiteX0-19" fmla="*/ 8070 w 226991"/>
                    <a:gd name="connsiteY0-20" fmla="*/ 2984088 h 3049797"/>
                    <a:gd name="connsiteX1-21" fmla="*/ 116533 w 226991"/>
                    <a:gd name="connsiteY1-22" fmla="*/ 2339462 h 3049797"/>
                    <a:gd name="connsiteX2-23" fmla="*/ 226991 w 226991"/>
                    <a:gd name="connsiteY2-24" fmla="*/ 0 h 3049797"/>
                    <a:gd name="connsiteX3-25" fmla="*/ 226991 w 226991"/>
                    <a:gd name="connsiteY3-26" fmla="*/ 2984088 h 3049797"/>
                    <a:gd name="connsiteX4-27" fmla="*/ 8070 w 226991"/>
                    <a:gd name="connsiteY4-28" fmla="*/ 2984088 h 3049797"/>
                    <a:gd name="connsiteX0-29" fmla="*/ 3727 w 222648"/>
                    <a:gd name="connsiteY0-30" fmla="*/ 2984088 h 3055655"/>
                    <a:gd name="connsiteX1-31" fmla="*/ 112190 w 222648"/>
                    <a:gd name="connsiteY1-32" fmla="*/ 2339462 h 3055655"/>
                    <a:gd name="connsiteX2-33" fmla="*/ 222648 w 222648"/>
                    <a:gd name="connsiteY2-34" fmla="*/ 0 h 3055655"/>
                    <a:gd name="connsiteX3-35" fmla="*/ 222648 w 222648"/>
                    <a:gd name="connsiteY3-36" fmla="*/ 2984088 h 3055655"/>
                    <a:gd name="connsiteX4-37" fmla="*/ 3727 w 222648"/>
                    <a:gd name="connsiteY4-38" fmla="*/ 2984088 h 305565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2648" h="3055655">
                      <a:moveTo>
                        <a:pt x="3727" y="2984088"/>
                      </a:moveTo>
                      <a:cubicBezTo>
                        <a:pt x="-14683" y="2876650"/>
                        <a:pt x="37271" y="3497108"/>
                        <a:pt x="112190" y="2339462"/>
                      </a:cubicBezTo>
                      <a:cubicBezTo>
                        <a:pt x="187109" y="1181816"/>
                        <a:pt x="185829" y="779821"/>
                        <a:pt x="222648" y="0"/>
                      </a:cubicBezTo>
                      <a:lnTo>
                        <a:pt x="222648" y="2984088"/>
                      </a:lnTo>
                      <a:lnTo>
                        <a:pt x="3727" y="2984088"/>
                      </a:lnTo>
                      <a:close/>
                    </a:path>
                  </a:pathLst>
                </a:custGeom>
                <a:gradFill flip="none" rotWithShape="1">
                  <a:gsLst>
                    <a:gs pos="0">
                      <a:schemeClr val="bg1"/>
                    </a:gs>
                    <a:gs pos="59000">
                      <a:srgbClr val="5B595B"/>
                    </a:gs>
                    <a:gs pos="100000">
                      <a:schemeClr val="bg2">
                        <a:lumMod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1728557" y="3967981"/>
                  <a:ext cx="2754915" cy="14024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1" name="组合 110"/>
                <p:cNvGrpSpPr/>
                <p:nvPr/>
              </p:nvGrpSpPr>
              <p:grpSpPr>
                <a:xfrm>
                  <a:off x="2073893" y="4189844"/>
                  <a:ext cx="2240074" cy="1126671"/>
                  <a:chOff x="774864" y="4213596"/>
                  <a:chExt cx="2426420" cy="1220397"/>
                </a:xfrm>
              </p:grpSpPr>
              <p:sp>
                <p:nvSpPr>
                  <p:cNvPr id="112" name="文本框 111"/>
                  <p:cNvSpPr txBox="1"/>
                  <p:nvPr/>
                </p:nvSpPr>
                <p:spPr>
                  <a:xfrm>
                    <a:off x="1382781" y="4213596"/>
                    <a:ext cx="1761281" cy="47328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2400" b="1" dirty="0">
                        <a:solidFill>
                          <a:srgbClr val="002060"/>
                        </a:solidFill>
                        <a:latin typeface="方正正黑简体" panose="02000000000000000000" pitchFamily="2" charset="-122"/>
                        <a:ea typeface="方正正黑简体" panose="02000000000000000000" pitchFamily="2" charset="-122"/>
                      </a:rPr>
                      <a:t>个人特质？</a:t>
                    </a:r>
                    <a:endParaRPr lang="zh-CN" altLang="en-US" sz="2400" b="1" dirty="0">
                      <a:solidFill>
                        <a:srgbClr val="002060"/>
                      </a:solidFill>
                      <a:latin typeface="方正正黑简体" panose="02000000000000000000" pitchFamily="2" charset="-122"/>
                      <a:ea typeface="方正正黑简体" panose="02000000000000000000" pitchFamily="2" charset="-122"/>
                    </a:endParaRPr>
                  </a:p>
                </p:txBody>
              </p:sp>
              <p:sp>
                <p:nvSpPr>
                  <p:cNvPr id="113" name="矩形 112"/>
                  <p:cNvSpPr/>
                  <p:nvPr/>
                </p:nvSpPr>
                <p:spPr>
                  <a:xfrm>
                    <a:off x="774864" y="4707415"/>
                    <a:ext cx="2426420" cy="726578"/>
                  </a:xfrm>
                  <a:prstGeom prst="rect">
                    <a:avLst/>
                  </a:prstGeom>
                </p:spPr>
                <p:txBody>
                  <a:bodyPr wrap="square">
                    <a:spAutoFit/>
                  </a:bodyPr>
                  <a:lstStyle/>
                  <a:p>
                    <a:pPr algn="ct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社区领导</a:t>
                    </a:r>
                    <a:r>
                      <a:rPr lang="en-US"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a:t>
                    </a:r>
                    <a:r>
                      <a:rPr lang="zh-CN" altLang="en-US"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决策者</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的个性特征</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
            <p:nvSpPr>
              <p:cNvPr id="106" name="椭圆 105"/>
              <p:cNvSpPr/>
              <p:nvPr/>
            </p:nvSpPr>
            <p:spPr>
              <a:xfrm>
                <a:off x="4401658" y="3951855"/>
                <a:ext cx="1361574" cy="1361574"/>
              </a:xfrm>
              <a:prstGeom prst="ellipse">
                <a:avLst/>
              </a:prstGeom>
              <a:solidFill>
                <a:schemeClr val="accent1">
                  <a:lumMod val="50000"/>
                </a:schemeClr>
              </a:solidFill>
              <a:ln>
                <a:noFill/>
              </a:ln>
              <a:effectLst>
                <a:outerShdw blurRad="152400" dist="1016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04</a:t>
                </a:r>
                <a:endParaRPr lang="en-US" altLang="zh-CN" sz="4000" dirty="0" smtClean="0"/>
              </a:p>
            </p:txBody>
          </p:sp>
        </p:grpSp>
        <p:grpSp>
          <p:nvGrpSpPr>
            <p:cNvPr id="3195" name="组合 3194"/>
            <p:cNvGrpSpPr/>
            <p:nvPr/>
          </p:nvGrpSpPr>
          <p:grpSpPr>
            <a:xfrm>
              <a:off x="9755912" y="4641673"/>
              <a:ext cx="370678" cy="324761"/>
              <a:chOff x="9878222" y="4670802"/>
              <a:chExt cx="248368" cy="217602"/>
            </a:xfrm>
          </p:grpSpPr>
          <p:sp>
            <p:nvSpPr>
              <p:cNvPr id="3179" name="Rectangle 122"/>
              <p:cNvSpPr>
                <a:spLocks noChangeArrowheads="1"/>
              </p:cNvSpPr>
              <p:nvPr/>
            </p:nvSpPr>
            <p:spPr bwMode="auto">
              <a:xfrm>
                <a:off x="9911872" y="4871099"/>
                <a:ext cx="8973" cy="17305"/>
              </a:xfrm>
              <a:prstGeom prst="rect">
                <a:avLst/>
              </a:prstGeom>
              <a:solidFill>
                <a:srgbClr val="2B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80" name="Rectangle 123"/>
              <p:cNvSpPr>
                <a:spLocks noChangeArrowheads="1"/>
              </p:cNvSpPr>
              <p:nvPr/>
            </p:nvSpPr>
            <p:spPr bwMode="auto">
              <a:xfrm>
                <a:off x="10084607" y="4871099"/>
                <a:ext cx="9294" cy="17305"/>
              </a:xfrm>
              <a:prstGeom prst="rect">
                <a:avLst/>
              </a:prstGeom>
              <a:solidFill>
                <a:srgbClr val="2B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81" name="Freeform 124"/>
              <p:cNvSpPr/>
              <p:nvPr/>
            </p:nvSpPr>
            <p:spPr bwMode="auto">
              <a:xfrm>
                <a:off x="9878222" y="4670802"/>
                <a:ext cx="248368" cy="209270"/>
              </a:xfrm>
              <a:custGeom>
                <a:avLst/>
                <a:gdLst>
                  <a:gd name="T0" fmla="*/ 326 w 326"/>
                  <a:gd name="T1" fmla="*/ 239 h 275"/>
                  <a:gd name="T2" fmla="*/ 290 w 326"/>
                  <a:gd name="T3" fmla="*/ 275 h 275"/>
                  <a:gd name="T4" fmla="*/ 36 w 326"/>
                  <a:gd name="T5" fmla="*/ 275 h 275"/>
                  <a:gd name="T6" fmla="*/ 0 w 326"/>
                  <a:gd name="T7" fmla="*/ 239 h 275"/>
                  <a:gd name="T8" fmla="*/ 0 w 326"/>
                  <a:gd name="T9" fmla="*/ 36 h 275"/>
                  <a:gd name="T10" fmla="*/ 36 w 326"/>
                  <a:gd name="T11" fmla="*/ 0 h 275"/>
                  <a:gd name="T12" fmla="*/ 290 w 326"/>
                  <a:gd name="T13" fmla="*/ 0 h 275"/>
                  <a:gd name="T14" fmla="*/ 326 w 326"/>
                  <a:gd name="T15" fmla="*/ 36 h 275"/>
                  <a:gd name="T16" fmla="*/ 326 w 326"/>
                  <a:gd name="T17" fmla="*/ 23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6" h="275">
                    <a:moveTo>
                      <a:pt x="326" y="239"/>
                    </a:moveTo>
                    <a:cubicBezTo>
                      <a:pt x="326" y="258"/>
                      <a:pt x="310" y="275"/>
                      <a:pt x="290" y="275"/>
                    </a:cubicBezTo>
                    <a:cubicBezTo>
                      <a:pt x="36" y="275"/>
                      <a:pt x="36" y="275"/>
                      <a:pt x="36" y="275"/>
                    </a:cubicBezTo>
                    <a:cubicBezTo>
                      <a:pt x="16" y="275"/>
                      <a:pt x="0" y="258"/>
                      <a:pt x="0" y="239"/>
                    </a:cubicBezTo>
                    <a:cubicBezTo>
                      <a:pt x="0" y="36"/>
                      <a:pt x="0" y="36"/>
                      <a:pt x="0" y="36"/>
                    </a:cubicBezTo>
                    <a:cubicBezTo>
                      <a:pt x="0" y="17"/>
                      <a:pt x="16" y="0"/>
                      <a:pt x="36" y="0"/>
                    </a:cubicBezTo>
                    <a:cubicBezTo>
                      <a:pt x="290" y="0"/>
                      <a:pt x="290" y="0"/>
                      <a:pt x="290" y="0"/>
                    </a:cubicBezTo>
                    <a:cubicBezTo>
                      <a:pt x="310" y="0"/>
                      <a:pt x="326" y="17"/>
                      <a:pt x="326" y="36"/>
                    </a:cubicBezTo>
                    <a:lnTo>
                      <a:pt x="326" y="23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2" name="Freeform 125"/>
              <p:cNvSpPr/>
              <p:nvPr/>
            </p:nvSpPr>
            <p:spPr bwMode="auto">
              <a:xfrm>
                <a:off x="9898733" y="4691954"/>
                <a:ext cx="206385" cy="166967"/>
              </a:xfrm>
              <a:custGeom>
                <a:avLst/>
                <a:gdLst>
                  <a:gd name="T0" fmla="*/ 263 w 271"/>
                  <a:gd name="T1" fmla="*/ 219 h 219"/>
                  <a:gd name="T2" fmla="*/ 9 w 271"/>
                  <a:gd name="T3" fmla="*/ 219 h 219"/>
                  <a:gd name="T4" fmla="*/ 0 w 271"/>
                  <a:gd name="T5" fmla="*/ 211 h 219"/>
                  <a:gd name="T6" fmla="*/ 0 w 271"/>
                  <a:gd name="T7" fmla="*/ 8 h 219"/>
                  <a:gd name="T8" fmla="*/ 9 w 271"/>
                  <a:gd name="T9" fmla="*/ 0 h 219"/>
                  <a:gd name="T10" fmla="*/ 263 w 271"/>
                  <a:gd name="T11" fmla="*/ 0 h 219"/>
                  <a:gd name="T12" fmla="*/ 271 w 271"/>
                  <a:gd name="T13" fmla="*/ 8 h 219"/>
                  <a:gd name="T14" fmla="*/ 271 w 271"/>
                  <a:gd name="T15" fmla="*/ 211 h 219"/>
                  <a:gd name="T16" fmla="*/ 263 w 271"/>
                  <a:gd name="T17" fmla="*/ 21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219">
                    <a:moveTo>
                      <a:pt x="263" y="219"/>
                    </a:moveTo>
                    <a:cubicBezTo>
                      <a:pt x="9" y="219"/>
                      <a:pt x="9" y="219"/>
                      <a:pt x="9" y="219"/>
                    </a:cubicBezTo>
                    <a:cubicBezTo>
                      <a:pt x="4" y="219"/>
                      <a:pt x="0" y="215"/>
                      <a:pt x="0" y="211"/>
                    </a:cubicBezTo>
                    <a:cubicBezTo>
                      <a:pt x="0" y="8"/>
                      <a:pt x="0" y="8"/>
                      <a:pt x="0" y="8"/>
                    </a:cubicBezTo>
                    <a:cubicBezTo>
                      <a:pt x="0" y="4"/>
                      <a:pt x="4" y="0"/>
                      <a:pt x="9" y="0"/>
                    </a:cubicBezTo>
                    <a:cubicBezTo>
                      <a:pt x="263" y="0"/>
                      <a:pt x="263" y="0"/>
                      <a:pt x="263" y="0"/>
                    </a:cubicBezTo>
                    <a:cubicBezTo>
                      <a:pt x="268" y="0"/>
                      <a:pt x="271" y="4"/>
                      <a:pt x="271" y="8"/>
                    </a:cubicBezTo>
                    <a:cubicBezTo>
                      <a:pt x="271" y="211"/>
                      <a:pt x="271" y="211"/>
                      <a:pt x="271" y="211"/>
                    </a:cubicBezTo>
                    <a:cubicBezTo>
                      <a:pt x="271" y="215"/>
                      <a:pt x="268" y="219"/>
                      <a:pt x="263" y="219"/>
                    </a:cubicBezTo>
                    <a:close/>
                  </a:path>
                </a:pathLst>
              </a:custGeom>
              <a:solidFill>
                <a:schemeClr val="accent5">
                  <a:lumMod val="20000"/>
                  <a:lumOff val="80000"/>
                </a:schemeClr>
              </a:solidFill>
              <a:ln>
                <a:noFill/>
              </a:ln>
            </p:spPr>
            <p:txBody>
              <a:bodyPr vert="horz" wrap="square" lIns="91440" tIns="45720" rIns="91440" bIns="45720" numCol="1" anchor="t" anchorCtr="0" compatLnSpc="1"/>
              <a:lstStyle/>
              <a:p>
                <a:endParaRPr lang="zh-CN" altLang="en-US"/>
              </a:p>
            </p:txBody>
          </p:sp>
          <p:sp>
            <p:nvSpPr>
              <p:cNvPr id="3186" name="Oval 129"/>
              <p:cNvSpPr>
                <a:spLocks noChangeArrowheads="1"/>
              </p:cNvSpPr>
              <p:nvPr/>
            </p:nvSpPr>
            <p:spPr bwMode="auto">
              <a:xfrm>
                <a:off x="10102875" y="4708938"/>
                <a:ext cx="4807" cy="5128"/>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7" name="Oval 130"/>
              <p:cNvSpPr>
                <a:spLocks noChangeArrowheads="1"/>
              </p:cNvSpPr>
              <p:nvPr/>
            </p:nvSpPr>
            <p:spPr bwMode="auto">
              <a:xfrm>
                <a:off x="10102875" y="4731692"/>
                <a:ext cx="4807" cy="5448"/>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0" name="Oval 133"/>
              <p:cNvSpPr>
                <a:spLocks noChangeArrowheads="1"/>
              </p:cNvSpPr>
              <p:nvPr/>
            </p:nvSpPr>
            <p:spPr bwMode="auto">
              <a:xfrm>
                <a:off x="10102875" y="4807645"/>
                <a:ext cx="4807" cy="4807"/>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1" name="Oval 134"/>
              <p:cNvSpPr>
                <a:spLocks noChangeArrowheads="1"/>
              </p:cNvSpPr>
              <p:nvPr/>
            </p:nvSpPr>
            <p:spPr bwMode="auto">
              <a:xfrm>
                <a:off x="10102875" y="4829757"/>
                <a:ext cx="4807" cy="5448"/>
              </a:xfrm>
              <a:prstGeom prst="ellipse">
                <a:avLst/>
              </a:prstGeom>
              <a:solidFill>
                <a:srgbClr val="D1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2" name="Freeform 135"/>
              <p:cNvSpPr>
                <a:spLocks noEditPoints="1"/>
              </p:cNvSpPr>
              <p:nvPr/>
            </p:nvSpPr>
            <p:spPr bwMode="auto">
              <a:xfrm>
                <a:off x="9939112" y="4710220"/>
                <a:ext cx="120498" cy="120498"/>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130 w 158"/>
                  <a:gd name="T11" fmla="*/ 70 h 158"/>
                  <a:gd name="T12" fmla="*/ 88 w 158"/>
                  <a:gd name="T13" fmla="*/ 70 h 158"/>
                  <a:gd name="T14" fmla="*/ 88 w 158"/>
                  <a:gd name="T15" fmla="*/ 28 h 158"/>
                  <a:gd name="T16" fmla="*/ 130 w 158"/>
                  <a:gd name="T17" fmla="*/ 70 h 158"/>
                  <a:gd name="T18" fmla="*/ 69 w 158"/>
                  <a:gd name="T19" fmla="*/ 28 h 158"/>
                  <a:gd name="T20" fmla="*/ 69 w 158"/>
                  <a:gd name="T21" fmla="*/ 70 h 158"/>
                  <a:gd name="T22" fmla="*/ 28 w 158"/>
                  <a:gd name="T23" fmla="*/ 70 h 158"/>
                  <a:gd name="T24" fmla="*/ 69 w 158"/>
                  <a:gd name="T25" fmla="*/ 28 h 158"/>
                  <a:gd name="T26" fmla="*/ 28 w 158"/>
                  <a:gd name="T27" fmla="*/ 89 h 158"/>
                  <a:gd name="T28" fmla="*/ 69 w 158"/>
                  <a:gd name="T29" fmla="*/ 89 h 158"/>
                  <a:gd name="T30" fmla="*/ 69 w 158"/>
                  <a:gd name="T31" fmla="*/ 130 h 158"/>
                  <a:gd name="T32" fmla="*/ 28 w 158"/>
                  <a:gd name="T33" fmla="*/ 89 h 158"/>
                  <a:gd name="T34" fmla="*/ 88 w 158"/>
                  <a:gd name="T35" fmla="*/ 130 h 158"/>
                  <a:gd name="T36" fmla="*/ 88 w 158"/>
                  <a:gd name="T37" fmla="*/ 89 h 158"/>
                  <a:gd name="T38" fmla="*/ 130 w 158"/>
                  <a:gd name="T39" fmla="*/ 89 h 158"/>
                  <a:gd name="T40" fmla="*/ 88 w 158"/>
                  <a:gd name="T4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58">
                    <a:moveTo>
                      <a:pt x="79" y="0"/>
                    </a:moveTo>
                    <a:cubicBezTo>
                      <a:pt x="35" y="0"/>
                      <a:pt x="0" y="35"/>
                      <a:pt x="0" y="79"/>
                    </a:cubicBezTo>
                    <a:cubicBezTo>
                      <a:pt x="0" y="123"/>
                      <a:pt x="35" y="158"/>
                      <a:pt x="79" y="158"/>
                    </a:cubicBezTo>
                    <a:cubicBezTo>
                      <a:pt x="123" y="158"/>
                      <a:pt x="158" y="123"/>
                      <a:pt x="158" y="79"/>
                    </a:cubicBezTo>
                    <a:cubicBezTo>
                      <a:pt x="158" y="35"/>
                      <a:pt x="123" y="0"/>
                      <a:pt x="79" y="0"/>
                    </a:cubicBezTo>
                    <a:close/>
                    <a:moveTo>
                      <a:pt x="130" y="70"/>
                    </a:moveTo>
                    <a:cubicBezTo>
                      <a:pt x="88" y="70"/>
                      <a:pt x="88" y="70"/>
                      <a:pt x="88" y="70"/>
                    </a:cubicBezTo>
                    <a:cubicBezTo>
                      <a:pt x="88" y="28"/>
                      <a:pt x="88" y="28"/>
                      <a:pt x="88" y="28"/>
                    </a:cubicBezTo>
                    <a:cubicBezTo>
                      <a:pt x="109" y="32"/>
                      <a:pt x="126" y="49"/>
                      <a:pt x="130" y="70"/>
                    </a:cubicBezTo>
                    <a:close/>
                    <a:moveTo>
                      <a:pt x="69" y="28"/>
                    </a:moveTo>
                    <a:cubicBezTo>
                      <a:pt x="69" y="70"/>
                      <a:pt x="69" y="70"/>
                      <a:pt x="69" y="70"/>
                    </a:cubicBezTo>
                    <a:cubicBezTo>
                      <a:pt x="28" y="70"/>
                      <a:pt x="28" y="70"/>
                      <a:pt x="28" y="70"/>
                    </a:cubicBezTo>
                    <a:cubicBezTo>
                      <a:pt x="32" y="49"/>
                      <a:pt x="48" y="32"/>
                      <a:pt x="69" y="28"/>
                    </a:cubicBezTo>
                    <a:close/>
                    <a:moveTo>
                      <a:pt x="28" y="89"/>
                    </a:moveTo>
                    <a:cubicBezTo>
                      <a:pt x="69" y="89"/>
                      <a:pt x="69" y="89"/>
                      <a:pt x="69" y="89"/>
                    </a:cubicBezTo>
                    <a:cubicBezTo>
                      <a:pt x="69" y="130"/>
                      <a:pt x="69" y="130"/>
                      <a:pt x="69" y="130"/>
                    </a:cubicBezTo>
                    <a:cubicBezTo>
                      <a:pt x="49" y="126"/>
                      <a:pt x="32" y="109"/>
                      <a:pt x="28" y="89"/>
                    </a:cubicBezTo>
                    <a:close/>
                    <a:moveTo>
                      <a:pt x="88" y="130"/>
                    </a:moveTo>
                    <a:cubicBezTo>
                      <a:pt x="88" y="89"/>
                      <a:pt x="88" y="89"/>
                      <a:pt x="88" y="89"/>
                    </a:cubicBezTo>
                    <a:cubicBezTo>
                      <a:pt x="130" y="89"/>
                      <a:pt x="130" y="89"/>
                      <a:pt x="130" y="89"/>
                    </a:cubicBezTo>
                    <a:cubicBezTo>
                      <a:pt x="126" y="110"/>
                      <a:pt x="109" y="126"/>
                      <a:pt x="88" y="13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197"/>
                                        </p:tgtEl>
                                        <p:attrNameLst>
                                          <p:attrName>style.visibility</p:attrName>
                                        </p:attrNameLst>
                                      </p:cBhvr>
                                      <p:to>
                                        <p:strVal val="visible"/>
                                      </p:to>
                                    </p:set>
                                    <p:animEffect transition="in" filter="fade">
                                      <p:cBhvr>
                                        <p:cTn id="14" dur="500"/>
                                        <p:tgtEl>
                                          <p:spTgt spid="319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fade">
                                      <p:cBhvr>
                                        <p:cTn id="18" dur="500"/>
                                        <p:tgtEl>
                                          <p:spTgt spid="8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250"/>
                                        <p:tgtEl>
                                          <p:spTgt spid="5"/>
                                        </p:tgtEl>
                                      </p:cBhvr>
                                    </p:animEffect>
                                    <p:set>
                                      <p:cBhvr>
                                        <p:cTn id="31" dur="1" fill="hold">
                                          <p:stCondLst>
                                            <p:cond delay="249"/>
                                          </p:stCondLst>
                                        </p:cTn>
                                        <p:tgtEl>
                                          <p:spTgt spid="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250"/>
                                        <p:tgtEl>
                                          <p:spTgt spid="2"/>
                                        </p:tgtEl>
                                      </p:cBhvr>
                                    </p:animEffect>
                                    <p:set>
                                      <p:cBhvr>
                                        <p:cTn id="34" dur="1" fill="hold">
                                          <p:stCondLst>
                                            <p:cond delay="249"/>
                                          </p:stCondLst>
                                        </p:cTn>
                                        <p:tgtEl>
                                          <p:spTgt spid="2"/>
                                        </p:tgtEl>
                                        <p:attrNameLst>
                                          <p:attrName>style.visibility</p:attrName>
                                        </p:attrNameLst>
                                      </p:cBhvr>
                                      <p:to>
                                        <p:strVal val="hidden"/>
                                      </p:to>
                                    </p:set>
                                  </p:childTnLst>
                                </p:cTn>
                              </p:par>
                            </p:childTnLst>
                          </p:cTn>
                        </p:par>
                        <p:par>
                          <p:cTn id="35" fill="hold">
                            <p:stCondLst>
                              <p:cond delay="500"/>
                            </p:stCondLst>
                            <p:childTnLst>
                              <p:par>
                                <p:cTn id="36" presetID="10" presetClass="exit" presetSubtype="0" fill="hold" nodeType="afterEffect">
                                  <p:stCondLst>
                                    <p:cond delay="0"/>
                                  </p:stCondLst>
                                  <p:childTnLst>
                                    <p:animEffect transition="out" filter="fade">
                                      <p:cBhvr>
                                        <p:cTn id="37" dur="250"/>
                                        <p:tgtEl>
                                          <p:spTgt spid="3197"/>
                                        </p:tgtEl>
                                      </p:cBhvr>
                                    </p:animEffect>
                                    <p:set>
                                      <p:cBhvr>
                                        <p:cTn id="38" dur="1" fill="hold">
                                          <p:stCondLst>
                                            <p:cond delay="249"/>
                                          </p:stCondLst>
                                        </p:cTn>
                                        <p:tgtEl>
                                          <p:spTgt spid="3197"/>
                                        </p:tgtEl>
                                        <p:attrNameLst>
                                          <p:attrName>style.visibility</p:attrName>
                                        </p:attrNameLst>
                                      </p:cBhvr>
                                      <p:to>
                                        <p:strVal val="hidden"/>
                                      </p:to>
                                    </p:set>
                                  </p:childTnLst>
                                </p:cTn>
                              </p:par>
                            </p:childTnLst>
                          </p:cTn>
                        </p:par>
                        <p:par>
                          <p:cTn id="39" fill="hold">
                            <p:stCondLst>
                              <p:cond delay="1000"/>
                            </p:stCondLst>
                            <p:childTnLst>
                              <p:par>
                                <p:cTn id="40" presetID="10" presetClass="exit" presetSubtype="0" fill="hold" nodeType="afterEffect">
                                  <p:stCondLst>
                                    <p:cond delay="0"/>
                                  </p:stCondLst>
                                  <p:childTnLst>
                                    <p:animEffect transition="out" filter="fade">
                                      <p:cBhvr>
                                        <p:cTn id="41" dur="250"/>
                                        <p:tgtEl>
                                          <p:spTgt spid="84"/>
                                        </p:tgtEl>
                                      </p:cBhvr>
                                    </p:animEffect>
                                    <p:set>
                                      <p:cBhvr>
                                        <p:cTn id="42" dur="1" fill="hold">
                                          <p:stCondLst>
                                            <p:cond delay="249"/>
                                          </p:stCondLst>
                                        </p:cTn>
                                        <p:tgtEl>
                                          <p:spTgt spid="84"/>
                                        </p:tgtEl>
                                        <p:attrNameLst>
                                          <p:attrName>style.visibility</p:attrName>
                                        </p:attrNameLst>
                                      </p:cBhvr>
                                      <p:to>
                                        <p:strVal val="hidden"/>
                                      </p:to>
                                    </p:set>
                                  </p:childTnLst>
                                </p:cTn>
                              </p:par>
                            </p:childTnLst>
                          </p:cTn>
                        </p:par>
                        <p:par>
                          <p:cTn id="43" fill="hold">
                            <p:stCondLst>
                              <p:cond delay="1500"/>
                            </p:stCondLst>
                            <p:childTnLst>
                              <p:par>
                                <p:cTn id="44" presetID="10" presetClass="exit" presetSubtype="0" fill="hold" nodeType="afterEffect">
                                  <p:stCondLst>
                                    <p:cond delay="0"/>
                                  </p:stCondLst>
                                  <p:childTnLst>
                                    <p:animEffect transition="out" filter="fade">
                                      <p:cBhvr>
                                        <p:cTn id="45" dur="250"/>
                                        <p:tgtEl>
                                          <p:spTgt spid="7"/>
                                        </p:tgtEl>
                                      </p:cBhvr>
                                    </p:animEffect>
                                    <p:set>
                                      <p:cBhvr>
                                        <p:cTn id="46" dur="1" fill="hold">
                                          <p:stCondLst>
                                            <p:cond delay="249"/>
                                          </p:stCondLst>
                                        </p:cTn>
                                        <p:tgtEl>
                                          <p:spTgt spid="7"/>
                                        </p:tgtEl>
                                        <p:attrNameLst>
                                          <p:attrName>style.visibility</p:attrName>
                                        </p:attrNameLst>
                                      </p:cBhvr>
                                      <p:to>
                                        <p:strVal val="hidden"/>
                                      </p:to>
                                    </p:set>
                                  </p:childTnLst>
                                </p:cTn>
                              </p:par>
                            </p:childTnLst>
                          </p:cTn>
                        </p:par>
                        <p:par>
                          <p:cTn id="47" fill="hold">
                            <p:stCondLst>
                              <p:cond delay="2000"/>
                            </p:stCondLst>
                            <p:childTnLst>
                              <p:par>
                                <p:cTn id="48" presetID="10" presetClass="exit" presetSubtype="0" fill="hold" nodeType="afterEffect">
                                  <p:stCondLst>
                                    <p:cond delay="0"/>
                                  </p:stCondLst>
                                  <p:childTnLst>
                                    <p:animEffect transition="out" filter="fade">
                                      <p:cBhvr>
                                        <p:cTn id="49" dur="250"/>
                                        <p:tgtEl>
                                          <p:spTgt spid="6"/>
                                        </p:tgtEl>
                                      </p:cBhvr>
                                    </p:animEffect>
                                    <p:set>
                                      <p:cBhvr>
                                        <p:cTn id="50" dur="1" fill="hold">
                                          <p:stCondLst>
                                            <p:cond delay="24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008239" y="2389239"/>
            <a:ext cx="2079522" cy="2079522"/>
            <a:chOff x="2008239" y="2389239"/>
            <a:chExt cx="2079522" cy="2079522"/>
          </a:xfrm>
        </p:grpSpPr>
        <p:grpSp>
          <p:nvGrpSpPr>
            <p:cNvPr id="42" name="组合 41"/>
            <p:cNvGrpSpPr/>
            <p:nvPr/>
          </p:nvGrpSpPr>
          <p:grpSpPr>
            <a:xfrm>
              <a:off x="2008239" y="2389239"/>
              <a:ext cx="2079522" cy="2079522"/>
              <a:chOff x="7772400" y="3775587"/>
              <a:chExt cx="2079522" cy="2079522"/>
            </a:xfrm>
            <a:solidFill>
              <a:schemeClr val="bg1"/>
            </a:solidFill>
          </p:grpSpPr>
          <p:sp>
            <p:nvSpPr>
              <p:cNvPr id="37" name="空心弧 36"/>
              <p:cNvSpPr/>
              <p:nvPr/>
            </p:nvSpPr>
            <p:spPr>
              <a:xfrm>
                <a:off x="7875639" y="3878826"/>
                <a:ext cx="1873045" cy="1873045"/>
              </a:xfrm>
              <a:prstGeom prst="blockArc">
                <a:avLst>
                  <a:gd name="adj1" fmla="val 2593583"/>
                  <a:gd name="adj2" fmla="val 838475"/>
                  <a:gd name="adj3" fmla="val 4553"/>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空心弧 39"/>
              <p:cNvSpPr/>
              <p:nvPr/>
            </p:nvSpPr>
            <p:spPr>
              <a:xfrm flipH="1">
                <a:off x="7812957" y="3816144"/>
                <a:ext cx="1998408" cy="1998408"/>
              </a:xfrm>
              <a:prstGeom prst="blockArc">
                <a:avLst>
                  <a:gd name="adj1" fmla="val 14449133"/>
                  <a:gd name="adj2" fmla="val 13621727"/>
                  <a:gd name="adj3" fmla="val 969"/>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空心弧 40"/>
              <p:cNvSpPr/>
              <p:nvPr/>
            </p:nvSpPr>
            <p:spPr>
              <a:xfrm flipV="1">
                <a:off x="7772400" y="3775587"/>
                <a:ext cx="2079522" cy="2079522"/>
              </a:xfrm>
              <a:prstGeom prst="blockArc">
                <a:avLst>
                  <a:gd name="adj1" fmla="val 2201999"/>
                  <a:gd name="adj2" fmla="val 1076694"/>
                  <a:gd name="adj3" fmla="val 433"/>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3" name="文本框 42"/>
            <p:cNvSpPr txBox="1"/>
            <p:nvPr/>
          </p:nvSpPr>
          <p:spPr>
            <a:xfrm>
              <a:off x="2415173" y="2705725"/>
              <a:ext cx="1313180" cy="1446550"/>
            </a:xfrm>
            <a:prstGeom prst="rect">
              <a:avLst/>
            </a:prstGeom>
            <a:noFill/>
          </p:spPr>
          <p:txBody>
            <a:bodyPr wrap="none" rtlCol="0">
              <a:spAutoFit/>
            </a:bodyPr>
            <a:lstStyle/>
            <a:p>
              <a:r>
                <a:rPr lang="en-US" altLang="zh-CN" sz="8800" b="1" dirty="0" smtClean="0">
                  <a:solidFill>
                    <a:schemeClr val="bg1"/>
                  </a:solidFill>
                  <a:latin typeface="Times New Roman" panose="02020603050405020304" pitchFamily="18" charset="0"/>
                  <a:cs typeface="Times New Roman" panose="02020603050405020304" pitchFamily="18" charset="0"/>
                </a:rPr>
                <a:t>04</a:t>
              </a:r>
              <a:endParaRPr lang="zh-CN" altLang="en-US" sz="8800" b="1" dirty="0">
                <a:solidFill>
                  <a:schemeClr val="bg1"/>
                </a:solidFill>
                <a:latin typeface="Times New Roman" panose="02020603050405020304" pitchFamily="18" charset="0"/>
                <a:cs typeface="Times New Roman" panose="02020603050405020304" pitchFamily="18" charset="0"/>
              </a:endParaRPr>
            </a:p>
          </p:txBody>
        </p:sp>
      </p:grpSp>
      <p:grpSp>
        <p:nvGrpSpPr>
          <p:cNvPr id="49" name="组合 48"/>
          <p:cNvGrpSpPr/>
          <p:nvPr/>
        </p:nvGrpSpPr>
        <p:grpSpPr>
          <a:xfrm>
            <a:off x="6618518" y="1126210"/>
            <a:ext cx="4822371" cy="103239"/>
            <a:chOff x="6618518" y="1126210"/>
            <a:chExt cx="4822371" cy="103239"/>
          </a:xfrm>
        </p:grpSpPr>
        <p:sp>
          <p:nvSpPr>
            <p:cNvPr id="44" name="矩形 43"/>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flipV="1">
              <a:off x="8601825" y="1204048"/>
              <a:ext cx="2839064"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6096000" y="473075"/>
            <a:ext cx="5690870" cy="521970"/>
          </a:xfrm>
          <a:prstGeom prst="rect">
            <a:avLst/>
          </a:prstGeom>
          <a:noFill/>
        </p:spPr>
        <p:txBody>
          <a:bodyPr wrap="square" rtlCol="0">
            <a:spAutoFit/>
          </a:bodyPr>
          <a:lstStyle/>
          <a:p>
            <a:r>
              <a:rPr lang="zh-CN" altLang="en-US" sz="2800" dirty="0">
                <a:latin typeface="方正正中黑简体" panose="02000000000000000000" pitchFamily="2" charset="-122"/>
                <a:ea typeface="方正正中黑简体" panose="02000000000000000000" pitchFamily="2" charset="-122"/>
              </a:rPr>
              <a:t>四、创新社区治理：几个核心思维</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5" name="组合 4"/>
          <p:cNvGrpSpPr/>
          <p:nvPr/>
        </p:nvGrpSpPr>
        <p:grpSpPr>
          <a:xfrm>
            <a:off x="6312535" y="1588770"/>
            <a:ext cx="5128260" cy="840768"/>
            <a:chOff x="6807929" y="1589032"/>
            <a:chExt cx="4364355" cy="840768"/>
          </a:xfrm>
        </p:grpSpPr>
        <p:grpSp>
          <p:nvGrpSpPr>
            <p:cNvPr id="3" name="组合 2"/>
            <p:cNvGrpSpPr/>
            <p:nvPr/>
          </p:nvGrpSpPr>
          <p:grpSpPr>
            <a:xfrm>
              <a:off x="6807929" y="1589032"/>
              <a:ext cx="1166055" cy="840768"/>
              <a:chOff x="6807929" y="1589032"/>
              <a:chExt cx="1166055" cy="840768"/>
            </a:xfrm>
            <a:effectLst>
              <a:outerShdw blurRad="101600" dist="50800" dir="2700000" algn="tl" rotWithShape="0">
                <a:prstClr val="black">
                  <a:alpha val="40000"/>
                </a:prstClr>
              </a:outerShdw>
            </a:effectLst>
          </p:grpSpPr>
          <p:sp>
            <p:nvSpPr>
              <p:cNvPr id="45" name="矩形 44"/>
              <p:cNvSpPr/>
              <p:nvPr/>
            </p:nvSpPr>
            <p:spPr>
              <a:xfrm>
                <a:off x="6807929" y="1589032"/>
                <a:ext cx="919399" cy="84076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latin typeface="Times New Roman" panose="02020603050405020304" pitchFamily="18" charset="0"/>
                    <a:cs typeface="Times New Roman" panose="02020603050405020304" pitchFamily="18" charset="0"/>
                  </a:rPr>
                  <a:t>A</a:t>
                </a:r>
                <a:endParaRPr lang="en-US" altLang="zh-CN" sz="4400" dirty="0">
                  <a:latin typeface="Times New Roman" panose="02020603050405020304" pitchFamily="18" charset="0"/>
                  <a:cs typeface="Times New Roman" panose="02020603050405020304" pitchFamily="18" charset="0"/>
                </a:endParaRPr>
              </a:p>
            </p:txBody>
          </p:sp>
          <p:sp>
            <p:nvSpPr>
              <p:cNvPr id="47" name="等腰三角形 46"/>
              <p:cNvSpPr/>
              <p:nvPr/>
            </p:nvSpPr>
            <p:spPr>
              <a:xfrm rot="5400000">
                <a:off x="7743482" y="1572878"/>
                <a:ext cx="214347" cy="246656"/>
              </a:xfrm>
              <a:prstGeom prst="triangle">
                <a:avLst>
                  <a:gd name="adj"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9" name="矩形 78"/>
            <p:cNvSpPr/>
            <p:nvPr/>
          </p:nvSpPr>
          <p:spPr>
            <a:xfrm>
              <a:off x="7973154" y="1956062"/>
              <a:ext cx="3199130" cy="460375"/>
            </a:xfrm>
            <a:prstGeom prst="rect">
              <a:avLst/>
            </a:prstGeom>
          </p:spPr>
          <p:txBody>
            <a:bodyPr wrap="square">
              <a:spAutoFit/>
            </a:bodyPr>
            <a:lstStyle/>
            <a:p>
              <a:r>
                <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en-US"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1</a:t>
              </a:r>
              <a:r>
                <a:rPr lang="zh-CN" altLang="en-US"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中国传统的管治文化</a:t>
              </a:r>
              <a:endPar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endParaRPr>
            </a:p>
          </p:txBody>
        </p:sp>
      </p:grpSp>
      <p:grpSp>
        <p:nvGrpSpPr>
          <p:cNvPr id="9" name="组合 8"/>
          <p:cNvGrpSpPr/>
          <p:nvPr/>
        </p:nvGrpSpPr>
        <p:grpSpPr>
          <a:xfrm>
            <a:off x="6313170" y="2835910"/>
            <a:ext cx="5203825" cy="840768"/>
            <a:chOff x="6807929" y="2836050"/>
            <a:chExt cx="4364355" cy="840768"/>
          </a:xfrm>
        </p:grpSpPr>
        <p:grpSp>
          <p:nvGrpSpPr>
            <p:cNvPr id="53" name="组合 52"/>
            <p:cNvGrpSpPr/>
            <p:nvPr/>
          </p:nvGrpSpPr>
          <p:grpSpPr>
            <a:xfrm>
              <a:off x="6807929" y="2836050"/>
              <a:ext cx="1166055" cy="840768"/>
              <a:chOff x="4755143" y="3999521"/>
              <a:chExt cx="1533738" cy="1105879"/>
            </a:xfrm>
            <a:effectLst>
              <a:outerShdw blurRad="101600" dist="50800" dir="2700000" algn="tl" rotWithShape="0">
                <a:prstClr val="black">
                  <a:alpha val="40000"/>
                </a:prstClr>
              </a:outerShdw>
            </a:effectLst>
          </p:grpSpPr>
          <p:sp>
            <p:nvSpPr>
              <p:cNvPr id="61" name="矩形 60"/>
              <p:cNvSpPr/>
              <p:nvPr/>
            </p:nvSpPr>
            <p:spPr>
              <a:xfrm>
                <a:off x="4755143" y="3999521"/>
                <a:ext cx="1209306" cy="11058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B</a:t>
                </a:r>
                <a:endParaRPr lang="zh-CN" altLang="en-US" sz="4400" dirty="0"/>
              </a:p>
            </p:txBody>
          </p:sp>
          <p:sp>
            <p:nvSpPr>
              <p:cNvPr id="64" name="等腰三角形 63"/>
              <p:cNvSpPr/>
              <p:nvPr/>
            </p:nvSpPr>
            <p:spPr>
              <a:xfrm rot="5400000">
                <a:off x="5985697" y="3978273"/>
                <a:ext cx="281935" cy="324432"/>
              </a:xfrm>
              <a:prstGeom prst="triangle">
                <a:avLst>
                  <a:gd name="adj"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sp>
          <p:nvSpPr>
            <p:cNvPr id="82" name="矩形 81"/>
            <p:cNvSpPr/>
            <p:nvPr/>
          </p:nvSpPr>
          <p:spPr>
            <a:xfrm>
              <a:off x="8043639" y="3203080"/>
              <a:ext cx="3128645" cy="460375"/>
            </a:xfrm>
            <a:prstGeom prst="rect">
              <a:avLst/>
            </a:prstGeom>
          </p:spPr>
          <p:txBody>
            <a:bodyPr wrap="square">
              <a:spAutoFit/>
            </a:bodyPr>
            <a:lstStyle/>
            <a:p>
              <a:r>
                <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sym typeface="+mn-ea"/>
                </a:rPr>
                <a:t>（</a:t>
              </a:r>
              <a:r>
                <a:rPr lang="en-US"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sym typeface="+mn-ea"/>
                </a:rPr>
                <a:t>2</a:t>
              </a:r>
              <a:r>
                <a:rPr lang="zh-CN" altLang="en-US"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sym typeface="+mn-ea"/>
                </a:rPr>
                <a:t>）</a:t>
              </a:r>
              <a:r>
                <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sym typeface="+mn-ea"/>
                </a:rPr>
                <a:t>美国基层民主的实践</a:t>
              </a:r>
              <a:endParaRPr lang="zh-CN" altLang="zh-CN" sz="2400" kern="100" dirty="0">
                <a:latin typeface="Times New Roman" panose="02020603050405020304" pitchFamily="18" charset="0"/>
                <a:ea typeface="方正兰亭细黑_GBK" panose="02000000000000000000" pitchFamily="2" charset="-122"/>
                <a:cs typeface="Times New Roman" panose="02020603050405020304" pitchFamily="18" charset="0"/>
              </a:endParaRPr>
            </a:p>
          </p:txBody>
        </p:sp>
      </p:grpSp>
      <p:grpSp>
        <p:nvGrpSpPr>
          <p:cNvPr id="10" name="组合 9"/>
          <p:cNvGrpSpPr/>
          <p:nvPr/>
        </p:nvGrpSpPr>
        <p:grpSpPr>
          <a:xfrm>
            <a:off x="6313170" y="4036695"/>
            <a:ext cx="5126990" cy="840748"/>
            <a:chOff x="6807929" y="4036401"/>
            <a:chExt cx="4364355" cy="840768"/>
          </a:xfrm>
        </p:grpSpPr>
        <p:grpSp>
          <p:nvGrpSpPr>
            <p:cNvPr id="65" name="组合 64"/>
            <p:cNvGrpSpPr/>
            <p:nvPr/>
          </p:nvGrpSpPr>
          <p:grpSpPr>
            <a:xfrm>
              <a:off x="6807929" y="4036401"/>
              <a:ext cx="1166055" cy="840768"/>
              <a:chOff x="4755143" y="3999521"/>
              <a:chExt cx="1533738" cy="1105879"/>
            </a:xfrm>
            <a:effectLst>
              <a:outerShdw blurRad="101600" dist="50800" dir="2700000" algn="tl" rotWithShape="0">
                <a:prstClr val="black">
                  <a:alpha val="40000"/>
                </a:prstClr>
              </a:outerShdw>
            </a:effectLst>
          </p:grpSpPr>
          <p:sp>
            <p:nvSpPr>
              <p:cNvPr id="66" name="矩形 65"/>
              <p:cNvSpPr/>
              <p:nvPr/>
            </p:nvSpPr>
            <p:spPr>
              <a:xfrm>
                <a:off x="4755143" y="3999521"/>
                <a:ext cx="1209306" cy="110587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C</a:t>
                </a:r>
                <a:endParaRPr lang="en-US" altLang="zh-CN" sz="4400" dirty="0" smtClean="0"/>
              </a:p>
            </p:txBody>
          </p:sp>
          <p:sp>
            <p:nvSpPr>
              <p:cNvPr id="67" name="等腰三角形 66"/>
              <p:cNvSpPr/>
              <p:nvPr/>
            </p:nvSpPr>
            <p:spPr>
              <a:xfrm rot="5400000">
                <a:off x="5985697" y="3978273"/>
                <a:ext cx="281935" cy="324432"/>
              </a:xfrm>
              <a:prstGeom prst="triangle">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5" name="矩形 84"/>
            <p:cNvSpPr/>
            <p:nvPr/>
          </p:nvSpPr>
          <p:spPr>
            <a:xfrm>
              <a:off x="7973154" y="4409146"/>
              <a:ext cx="3199130" cy="460386"/>
            </a:xfrm>
            <a:prstGeom prst="rect">
              <a:avLst/>
            </a:prstGeom>
          </p:spPr>
          <p:txBody>
            <a:bodyPr wrap="square">
              <a:spAutoFit/>
            </a:bodyPr>
            <a:lstStyle/>
            <a:p>
              <a:r>
                <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en-US"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3</a:t>
              </a:r>
              <a:r>
                <a:rPr lang="zh-CN" altLang="en-US"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）意</a:t>
              </a:r>
              <a:r>
                <a:rPr lang="zh-CN" altLang="en-US" sz="2400"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大利制度绩效差异</a:t>
              </a:r>
              <a:endParaRPr lang="zh-CN" altLang="en-US" sz="2400"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11" name="组合 10"/>
          <p:cNvGrpSpPr/>
          <p:nvPr/>
        </p:nvGrpSpPr>
        <p:grpSpPr>
          <a:xfrm>
            <a:off x="6313805" y="5283200"/>
            <a:ext cx="4858385" cy="840740"/>
            <a:chOff x="6807929" y="5283419"/>
            <a:chExt cx="4364355" cy="840768"/>
          </a:xfrm>
        </p:grpSpPr>
        <p:grpSp>
          <p:nvGrpSpPr>
            <p:cNvPr id="68" name="组合 67"/>
            <p:cNvGrpSpPr/>
            <p:nvPr/>
          </p:nvGrpSpPr>
          <p:grpSpPr>
            <a:xfrm>
              <a:off x="6807929" y="5283419"/>
              <a:ext cx="1166055" cy="840768"/>
              <a:chOff x="4755143" y="3999521"/>
              <a:chExt cx="1533738" cy="1105879"/>
            </a:xfrm>
            <a:effectLst>
              <a:outerShdw blurRad="101600" dist="50800" dir="2700000" algn="tl" rotWithShape="0">
                <a:prstClr val="black">
                  <a:alpha val="40000"/>
                </a:prstClr>
              </a:outerShdw>
            </a:effectLst>
          </p:grpSpPr>
          <p:sp>
            <p:nvSpPr>
              <p:cNvPr id="69" name="矩形 68"/>
              <p:cNvSpPr/>
              <p:nvPr/>
            </p:nvSpPr>
            <p:spPr>
              <a:xfrm>
                <a:off x="4755143" y="3999521"/>
                <a:ext cx="1209306" cy="110587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D</a:t>
                </a:r>
                <a:endParaRPr lang="zh-CN" altLang="en-US" sz="4400" dirty="0"/>
              </a:p>
            </p:txBody>
          </p:sp>
          <p:sp>
            <p:nvSpPr>
              <p:cNvPr id="70" name="等腰三角形 69"/>
              <p:cNvSpPr/>
              <p:nvPr/>
            </p:nvSpPr>
            <p:spPr>
              <a:xfrm rot="5400000">
                <a:off x="5985697" y="3978273"/>
                <a:ext cx="281935" cy="324432"/>
              </a:xfrm>
              <a:prstGeom prst="triangle">
                <a:avLst>
                  <a:gd name="adj"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sp>
          <p:nvSpPr>
            <p:cNvPr id="88" name="矩形 87"/>
            <p:cNvSpPr/>
            <p:nvPr/>
          </p:nvSpPr>
          <p:spPr>
            <a:xfrm>
              <a:off x="8043639" y="5531704"/>
              <a:ext cx="3128645" cy="460390"/>
            </a:xfrm>
            <a:prstGeom prst="rect">
              <a:avLst/>
            </a:prstGeom>
          </p:spPr>
          <p:txBody>
            <a:bodyPr wrap="square">
              <a:spAutoFit/>
            </a:bodyPr>
            <a:lstStyle/>
            <a:p>
              <a:r>
                <a:rPr lang="zh-CN"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en-US" altLang="zh-CN"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4</a:t>
              </a:r>
              <a:r>
                <a:rPr lang="zh-CN" altLang="en-US"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zh-CN" altLang="en-US" sz="2400" b="1" kern="100" dirty="0">
                  <a:solidFill>
                    <a:srgbClr val="FF0000"/>
                  </a:solidFill>
                  <a:latin typeface="Times New Roman" panose="02020603050405020304" pitchFamily="18" charset="0"/>
                  <a:ea typeface="方正兰亭细黑_GBK" panose="02000000000000000000" pitchFamily="2" charset="-122"/>
                  <a:cs typeface="Times New Roman" panose="02020603050405020304" pitchFamily="18" charset="0"/>
                </a:rPr>
                <a:t>战</a:t>
              </a:r>
              <a:r>
                <a:rPr lang="en-US" altLang="zh-CN" sz="2400" b="1" kern="100" dirty="0">
                  <a:solidFill>
                    <a:srgbClr val="FF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zh-CN" altLang="en-US" sz="2400" b="1" kern="100" dirty="0">
                  <a:solidFill>
                    <a:srgbClr val="FF0000"/>
                  </a:solidFill>
                  <a:latin typeface="Times New Roman" panose="02020603050405020304" pitchFamily="18" charset="0"/>
                  <a:ea typeface="方正兰亭细黑_GBK" panose="02000000000000000000" pitchFamily="2" charset="-122"/>
                  <a:cs typeface="Times New Roman" panose="02020603050405020304" pitchFamily="18" charset="0"/>
                </a:rPr>
                <a:t>疫</a:t>
              </a:r>
              <a:r>
                <a:rPr lang="en-US" altLang="zh-CN" sz="2400" b="1" kern="100" dirty="0">
                  <a:solidFill>
                    <a:srgbClr val="FF0000"/>
                  </a:solidFill>
                  <a:latin typeface="Times New Roman" panose="02020603050405020304" pitchFamily="18" charset="0"/>
                  <a:ea typeface="方正兰亭细黑_GBK" panose="02000000000000000000" pitchFamily="2" charset="-122"/>
                  <a:cs typeface="Times New Roman" panose="02020603050405020304" pitchFamily="18" charset="0"/>
                </a:rPr>
                <a:t>”</a:t>
              </a:r>
              <a:r>
                <a:rPr lang="zh-CN" altLang="en-US" sz="2400" kern="100" dirty="0">
                  <a:solidFill>
                    <a:srgbClr val="C00000"/>
                  </a:solidFill>
                  <a:latin typeface="Times New Roman" panose="02020603050405020304" pitchFamily="18" charset="0"/>
                  <a:ea typeface="方正兰亭细黑_GBK" panose="02000000000000000000" pitchFamily="2" charset="-122"/>
                  <a:cs typeface="Times New Roman" panose="02020603050405020304" pitchFamily="18" charset="0"/>
                </a:rPr>
                <a:t>的</a:t>
              </a:r>
              <a:r>
                <a:rPr lang="zh-CN" altLang="en-US" sz="2400"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决策建议</a:t>
              </a:r>
              <a:endParaRPr lang="zh-CN" altLang="en-US" sz="2400"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500"/>
                                        <p:tgtEl>
                                          <p:spTgt spid="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1+#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50"/>
                                        </p:tgtEl>
                                      </p:cBhvr>
                                    </p:animEffect>
                                    <p:set>
                                      <p:cBhvr>
                                        <p:cTn id="41" dur="1" fill="hold">
                                          <p:stCondLst>
                                            <p:cond delay="499"/>
                                          </p:stCondLst>
                                        </p:cTn>
                                        <p:tgtEl>
                                          <p:spTgt spid="50"/>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49"/>
                                        </p:tgtEl>
                                      </p:cBhvr>
                                    </p:animEffect>
                                    <p:set>
                                      <p:cBhvr>
                                        <p:cTn id="44" dur="1" fill="hold">
                                          <p:stCondLst>
                                            <p:cond delay="499"/>
                                          </p:stCondLst>
                                        </p:cTn>
                                        <p:tgtEl>
                                          <p:spTgt spid="49"/>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9"/>
                                        </p:tgtEl>
                                      </p:cBhvr>
                                    </p:animEffect>
                                    <p:set>
                                      <p:cBhvr>
                                        <p:cTn id="50" dur="1" fill="hold">
                                          <p:stCondLst>
                                            <p:cond delay="499"/>
                                          </p:stCondLst>
                                        </p:cTn>
                                        <p:tgtEl>
                                          <p:spTgt spid="9"/>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1"/>
                                        </p:tgtEl>
                                      </p:cBhvr>
                                    </p:animEffect>
                                    <p:set>
                                      <p:cBhvr>
                                        <p:cTn id="56" dur="1" fill="hold">
                                          <p:stCondLst>
                                            <p:cond delay="499"/>
                                          </p:stCondLst>
                                        </p:cTn>
                                        <p:tgtEl>
                                          <p:spTgt spid="11"/>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4"/>
                                        </p:tgtEl>
                                      </p:cBhvr>
                                    </p:animEffect>
                                    <p:set>
                                      <p:cBhvr>
                                        <p:cTn id="5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screen">
            <a:duotone>
              <a:prstClr val="black"/>
              <a:schemeClr val="accent1">
                <a:tint val="45000"/>
                <a:satMod val="400000"/>
              </a:schemeClr>
            </a:duotone>
          </a:blip>
          <a:srcRect/>
          <a:stretch>
            <a:fillRect/>
          </a:stretch>
        </p:blipFill>
        <p:spPr>
          <a:xfrm>
            <a:off x="4557714" y="1822450"/>
            <a:ext cx="2658529" cy="1787128"/>
          </a:xfrm>
          <a:custGeom>
            <a:avLst/>
            <a:gdLst>
              <a:gd name="connsiteX0" fmla="*/ 0 w 2658529"/>
              <a:gd name="connsiteY0" fmla="*/ 0 h 1787128"/>
              <a:gd name="connsiteX1" fmla="*/ 2658529 w 2658529"/>
              <a:gd name="connsiteY1" fmla="*/ 0 h 1787128"/>
              <a:gd name="connsiteX2" fmla="*/ 2658529 w 2658529"/>
              <a:gd name="connsiteY2" fmla="*/ 1787128 h 1787128"/>
              <a:gd name="connsiteX3" fmla="*/ 0 w 2658529"/>
              <a:gd name="connsiteY3" fmla="*/ 1787128 h 1787128"/>
            </a:gdLst>
            <a:ahLst/>
            <a:cxnLst>
              <a:cxn ang="0">
                <a:pos x="connsiteX0" y="connsiteY0"/>
              </a:cxn>
              <a:cxn ang="0">
                <a:pos x="connsiteX1" y="connsiteY1"/>
              </a:cxn>
              <a:cxn ang="0">
                <a:pos x="connsiteX2" y="connsiteY2"/>
              </a:cxn>
              <a:cxn ang="0">
                <a:pos x="connsiteX3" y="connsiteY3"/>
              </a:cxn>
            </a:cxnLst>
            <a:rect l="l" t="t" r="r" b="b"/>
            <a:pathLst>
              <a:path w="2658529" h="1787128">
                <a:moveTo>
                  <a:pt x="0" y="0"/>
                </a:moveTo>
                <a:lnTo>
                  <a:pt x="2658529" y="0"/>
                </a:lnTo>
                <a:lnTo>
                  <a:pt x="2658529" y="1787128"/>
                </a:lnTo>
                <a:lnTo>
                  <a:pt x="0" y="1787128"/>
                </a:lnTo>
                <a:close/>
              </a:path>
            </a:pathLst>
          </a:custGeom>
        </p:spPr>
      </p:pic>
      <p:pic>
        <p:nvPicPr>
          <p:cNvPr id="16" name="图片 15"/>
          <p:cNvPicPr>
            <a:picLocks noChangeAspect="1"/>
          </p:cNvPicPr>
          <p:nvPr/>
        </p:nvPicPr>
        <p:blipFill>
          <a:blip r:embed="rId2" cstate="screen">
            <a:duotone>
              <a:prstClr val="black"/>
              <a:schemeClr val="accent1">
                <a:tint val="45000"/>
                <a:satMod val="400000"/>
              </a:schemeClr>
            </a:duotone>
          </a:blip>
          <a:srcRect/>
          <a:stretch>
            <a:fillRect/>
          </a:stretch>
        </p:blipFill>
        <p:spPr>
          <a:xfrm>
            <a:off x="1327683" y="1822450"/>
            <a:ext cx="2658529" cy="1787128"/>
          </a:xfrm>
          <a:custGeom>
            <a:avLst/>
            <a:gdLst>
              <a:gd name="connsiteX0" fmla="*/ 0 w 2658529"/>
              <a:gd name="connsiteY0" fmla="*/ 0 h 1787128"/>
              <a:gd name="connsiteX1" fmla="*/ 2658529 w 2658529"/>
              <a:gd name="connsiteY1" fmla="*/ 0 h 1787128"/>
              <a:gd name="connsiteX2" fmla="*/ 2658529 w 2658529"/>
              <a:gd name="connsiteY2" fmla="*/ 1787128 h 1787128"/>
              <a:gd name="connsiteX3" fmla="*/ 0 w 2658529"/>
              <a:gd name="connsiteY3" fmla="*/ 1787128 h 1787128"/>
            </a:gdLst>
            <a:ahLst/>
            <a:cxnLst>
              <a:cxn ang="0">
                <a:pos x="connsiteX0" y="connsiteY0"/>
              </a:cxn>
              <a:cxn ang="0">
                <a:pos x="connsiteX1" y="connsiteY1"/>
              </a:cxn>
              <a:cxn ang="0">
                <a:pos x="connsiteX2" y="connsiteY2"/>
              </a:cxn>
              <a:cxn ang="0">
                <a:pos x="connsiteX3" y="connsiteY3"/>
              </a:cxn>
            </a:cxnLst>
            <a:rect l="l" t="t" r="r" b="b"/>
            <a:pathLst>
              <a:path w="2658529" h="1787128">
                <a:moveTo>
                  <a:pt x="0" y="0"/>
                </a:moveTo>
                <a:lnTo>
                  <a:pt x="2658529" y="0"/>
                </a:lnTo>
                <a:lnTo>
                  <a:pt x="2658529" y="1787128"/>
                </a:lnTo>
                <a:lnTo>
                  <a:pt x="0" y="1787128"/>
                </a:lnTo>
                <a:close/>
              </a:path>
            </a:pathLst>
          </a:custGeom>
        </p:spPr>
      </p:pic>
      <p:pic>
        <p:nvPicPr>
          <p:cNvPr id="14" name="图片 13"/>
          <p:cNvPicPr>
            <a:picLocks noChangeAspect="1"/>
          </p:cNvPicPr>
          <p:nvPr/>
        </p:nvPicPr>
        <p:blipFill>
          <a:blip r:embed="rId3" cstate="screen">
            <a:duotone>
              <a:schemeClr val="accent5">
                <a:shade val="45000"/>
                <a:satMod val="135000"/>
              </a:schemeClr>
              <a:prstClr val="white"/>
            </a:duotone>
            <a:extLst>
              <a:ext uri="{BEBA8EAE-BF5A-486C-A8C5-ECC9F3942E4B}">
                <a14:imgProps xmlns:a14="http://schemas.microsoft.com/office/drawing/2010/main">
                  <a14:imgLayer r:embed="rId4">
                    <a14:imgEffect>
                      <a14:saturation sat="66000"/>
                    </a14:imgEffect>
                  </a14:imgLayer>
                </a14:imgProps>
              </a:ext>
            </a:extLst>
          </a:blip>
          <a:srcRect l="27501" r="30138"/>
          <a:stretch>
            <a:fillRect/>
          </a:stretch>
        </p:blipFill>
        <p:spPr>
          <a:xfrm>
            <a:off x="7787743" y="1774428"/>
            <a:ext cx="2927882" cy="4600575"/>
          </a:xfrm>
          <a:custGeom>
            <a:avLst/>
            <a:gdLst>
              <a:gd name="connsiteX0" fmla="*/ 0 w 2927882"/>
              <a:gd name="connsiteY0" fmla="*/ 0 h 4600575"/>
              <a:gd name="connsiteX1" fmla="*/ 2927882 w 2927882"/>
              <a:gd name="connsiteY1" fmla="*/ 0 h 4600575"/>
              <a:gd name="connsiteX2" fmla="*/ 2927882 w 2927882"/>
              <a:gd name="connsiteY2" fmla="*/ 4600575 h 4600575"/>
              <a:gd name="connsiteX3" fmla="*/ 0 w 2927882"/>
              <a:gd name="connsiteY3" fmla="*/ 4600575 h 4600575"/>
            </a:gdLst>
            <a:ahLst/>
            <a:cxnLst>
              <a:cxn ang="0">
                <a:pos x="connsiteX0" y="connsiteY0"/>
              </a:cxn>
              <a:cxn ang="0">
                <a:pos x="connsiteX1" y="connsiteY1"/>
              </a:cxn>
              <a:cxn ang="0">
                <a:pos x="connsiteX2" y="connsiteY2"/>
              </a:cxn>
              <a:cxn ang="0">
                <a:pos x="connsiteX3" y="connsiteY3"/>
              </a:cxn>
            </a:cxnLst>
            <a:rect l="l" t="t" r="r" b="b"/>
            <a:pathLst>
              <a:path w="2927882" h="4600575">
                <a:moveTo>
                  <a:pt x="0" y="0"/>
                </a:moveTo>
                <a:lnTo>
                  <a:pt x="2927882" y="0"/>
                </a:lnTo>
                <a:lnTo>
                  <a:pt x="2927882" y="4600575"/>
                </a:lnTo>
                <a:lnTo>
                  <a:pt x="0" y="4600575"/>
                </a:lnTo>
                <a:close/>
              </a:path>
            </a:pathLst>
          </a:custGeom>
        </p:spPr>
      </p:pic>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5010150" cy="521970"/>
          </a:xfrm>
          <a:prstGeom prst="rect">
            <a:avLst/>
          </a:prstGeom>
          <a:noFill/>
        </p:spPr>
        <p:txBody>
          <a:bodyPr wrap="none" rtlCol="0">
            <a:spAutoFit/>
          </a:bodyPr>
          <a:lstStyle/>
          <a:p>
            <a:r>
              <a:rPr lang="zh-CN" altLang="en-US" sz="2800" b="1" dirty="0">
                <a:solidFill>
                  <a:srgbClr val="002060"/>
                </a:solidFill>
                <a:latin typeface="方正正中黑简体" panose="02000000000000000000" pitchFamily="2" charset="-122"/>
                <a:ea typeface="方正正中黑简体" panose="02000000000000000000" pitchFamily="2" charset="-122"/>
              </a:rPr>
              <a:t>（</a:t>
            </a:r>
            <a:r>
              <a:rPr lang="en-US" altLang="zh-CN" sz="2800" b="1" dirty="0">
                <a:solidFill>
                  <a:srgbClr val="002060"/>
                </a:solidFill>
                <a:latin typeface="方正正中黑简体" panose="02000000000000000000" pitchFamily="2" charset="-122"/>
                <a:ea typeface="方正正中黑简体" panose="02000000000000000000" pitchFamily="2" charset="-122"/>
              </a:rPr>
              <a:t>1</a:t>
            </a:r>
            <a:r>
              <a:rPr lang="zh-CN" altLang="en-US" sz="2800" b="1" dirty="0">
                <a:solidFill>
                  <a:srgbClr val="002060"/>
                </a:solidFill>
                <a:latin typeface="方正正中黑简体" panose="02000000000000000000" pitchFamily="2" charset="-122"/>
                <a:ea typeface="方正正中黑简体" panose="02000000000000000000" pitchFamily="2" charset="-122"/>
              </a:rPr>
              <a:t>）做</a:t>
            </a:r>
            <a:r>
              <a:rPr lang="en-US" altLang="zh-CN" sz="2800" b="1" dirty="0">
                <a:solidFill>
                  <a:srgbClr val="002060"/>
                </a:solidFill>
                <a:latin typeface="方正正中黑简体" panose="02000000000000000000" pitchFamily="2" charset="-122"/>
                <a:ea typeface="方正正中黑简体" panose="02000000000000000000" pitchFamily="2" charset="-122"/>
              </a:rPr>
              <a:t>“</a:t>
            </a:r>
            <a:r>
              <a:rPr lang="zh-CN" altLang="en-US" sz="2800" b="1" dirty="0">
                <a:solidFill>
                  <a:srgbClr val="002060"/>
                </a:solidFill>
                <a:latin typeface="方正正中黑简体" panose="02000000000000000000" pitchFamily="2" charset="-122"/>
                <a:ea typeface="方正正中黑简体" panose="02000000000000000000" pitchFamily="2" charset="-122"/>
              </a:rPr>
              <a:t>贤人</a:t>
            </a:r>
            <a:r>
              <a:rPr lang="en-US" altLang="zh-CN" sz="2800" b="1" dirty="0">
                <a:solidFill>
                  <a:srgbClr val="002060"/>
                </a:solidFill>
                <a:latin typeface="方正正中黑简体" panose="02000000000000000000" pitchFamily="2" charset="-122"/>
                <a:ea typeface="方正正中黑简体" panose="02000000000000000000" pitchFamily="2" charset="-122"/>
              </a:rPr>
              <a:t>”</a:t>
            </a:r>
            <a:r>
              <a:rPr lang="zh-CN" altLang="en-US" sz="2800" b="1" dirty="0">
                <a:solidFill>
                  <a:srgbClr val="002060"/>
                </a:solidFill>
                <a:latin typeface="方正正中黑简体" panose="02000000000000000000" pitchFamily="2" charset="-122"/>
                <a:ea typeface="方正正中黑简体" panose="02000000000000000000" pitchFamily="2" charset="-122"/>
              </a:rPr>
              <a:t>、管治</a:t>
            </a:r>
            <a:r>
              <a:rPr lang="zh-CN" altLang="en-US" sz="2800" b="1" dirty="0">
                <a:solidFill>
                  <a:srgbClr val="002060"/>
                </a:solidFill>
                <a:latin typeface="宋体" panose="02010600030101010101" pitchFamily="2" charset="-122"/>
                <a:ea typeface="宋体" panose="02010600030101010101" pitchFamily="2" charset="-122"/>
              </a:rPr>
              <a:t>→治理</a:t>
            </a:r>
            <a:endParaRPr lang="zh-CN" altLang="en-US" sz="2800" b="1" dirty="0">
              <a:solidFill>
                <a:srgbClr val="002060"/>
              </a:solidFill>
              <a:latin typeface="宋体" panose="02010600030101010101" pitchFamily="2" charset="-122"/>
              <a:ea typeface="宋体" panose="02010600030101010101" pitchFamily="2" charset="-122"/>
            </a:endParaRPr>
          </a:p>
        </p:txBody>
      </p:sp>
      <p:grpSp>
        <p:nvGrpSpPr>
          <p:cNvPr id="6" name="组合 5"/>
          <p:cNvGrpSpPr/>
          <p:nvPr/>
        </p:nvGrpSpPr>
        <p:grpSpPr>
          <a:xfrm>
            <a:off x="88900" y="3685540"/>
            <a:ext cx="7699375" cy="2670810"/>
            <a:chOff x="509588" y="3929634"/>
            <a:chExt cx="10920095" cy="2943763"/>
          </a:xfrm>
        </p:grpSpPr>
        <p:sp>
          <p:nvSpPr>
            <p:cNvPr id="12" name="矩形 11"/>
            <p:cNvSpPr/>
            <p:nvPr/>
          </p:nvSpPr>
          <p:spPr>
            <a:xfrm>
              <a:off x="509588" y="4436902"/>
              <a:ext cx="10920095" cy="2436495"/>
            </a:xfrm>
            <a:prstGeom prst="rect">
              <a:avLst/>
            </a:prstGeom>
            <a:solidFill>
              <a:schemeClr val="accent1">
                <a:lumMod val="40000"/>
                <a:lumOff val="60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1444438" y="3929634"/>
              <a:ext cx="4463504" cy="507425"/>
            </a:xfrm>
            <a:prstGeom prst="rect">
              <a:avLst/>
            </a:prstGeom>
            <a:noFill/>
          </p:spPr>
          <p:txBody>
            <a:bodyPr wrap="square" rtlCol="0">
              <a:spAutoFit/>
            </a:bodyPr>
            <a:lstStyle/>
            <a:p>
              <a:r>
                <a:rPr lang="zh-CN" altLang="en-US" sz="2400" b="1" i="1" dirty="0">
                  <a:solidFill>
                    <a:srgbClr val="FF0000"/>
                  </a:solidFill>
                  <a:latin typeface="方正正中黑简体" panose="02000000000000000000" pitchFamily="2" charset="-122"/>
                  <a:ea typeface="方正正中黑简体" panose="02000000000000000000" pitchFamily="2" charset="-122"/>
                </a:rPr>
                <a:t>传统的管治文化</a:t>
              </a:r>
              <a:endParaRPr lang="zh-CN" altLang="en-US" sz="2400" b="1" i="1" dirty="0">
                <a:solidFill>
                  <a:srgbClr val="FF0000"/>
                </a:solidFill>
                <a:latin typeface="方正正中黑简体" panose="02000000000000000000" pitchFamily="2" charset="-122"/>
                <a:ea typeface="方正正中黑简体" panose="02000000000000000000" pitchFamily="2" charset="-122"/>
              </a:endParaRPr>
            </a:p>
          </p:txBody>
        </p:sp>
        <p:sp>
          <p:nvSpPr>
            <p:cNvPr id="23" name="矩形 22"/>
            <p:cNvSpPr/>
            <p:nvPr/>
          </p:nvSpPr>
          <p:spPr>
            <a:xfrm flipV="1">
              <a:off x="1327512" y="4383659"/>
              <a:ext cx="4710900" cy="531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09588" y="4589636"/>
              <a:ext cx="10919194" cy="2136083"/>
            </a:xfrm>
            <a:prstGeom prst="rect">
              <a:avLst/>
            </a:prstGeom>
          </p:spPr>
          <p:txBody>
            <a:bodyPr wrap="square">
              <a:spAutoFit/>
            </a:bodyPr>
            <a:lstStyle/>
            <a:p>
              <a:pPr>
                <a:spcAft>
                  <a:spcPts val="0"/>
                </a:spcAft>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中国人素有“</a:t>
              </a:r>
              <a:r>
                <a:rPr lang="zh-CN" altLang="zh-CN" sz="2400"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贤人期待</a:t>
              </a: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”和“</a:t>
              </a:r>
              <a:r>
                <a:rPr lang="zh-CN" altLang="zh-CN" sz="2400" b="1" kern="100" dirty="0">
                  <a:solidFill>
                    <a:srgbClr val="C00000"/>
                  </a:solidFill>
                  <a:latin typeface="方正兰亭细黑_GBK" panose="02000000000000000000" pitchFamily="2" charset="-122"/>
                  <a:ea typeface="方正兰亭细黑_GBK" panose="02000000000000000000" pitchFamily="2" charset="-122"/>
                  <a:cs typeface="Times New Roman" panose="02020603050405020304" pitchFamily="18" charset="0"/>
                </a:rPr>
                <a:t>贤能政府</a:t>
              </a: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”的儒家大家长文化传统，很重视政治人物的个人道德修为。</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a:spcAft>
                  <a:spcPts val="0"/>
                </a:spcAft>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百姓的“父母官”之说也是源于此——人们将照顾人民的权利，一如父母的照料其子女，人民把“便宜行事”的权力交托于政府或其官员，予以无限的信任和期盼。</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pic>
        <p:nvPicPr>
          <p:cNvPr id="7" name="图片 6" descr="QQ图片20181020083158"/>
          <p:cNvPicPr>
            <a:picLocks noChangeAspect="1"/>
          </p:cNvPicPr>
          <p:nvPr/>
        </p:nvPicPr>
        <p:blipFill>
          <a:blip r:embed="rId5"/>
          <a:stretch>
            <a:fillRect/>
          </a:stretch>
        </p:blipFill>
        <p:spPr>
          <a:xfrm>
            <a:off x="7788275" y="1200785"/>
            <a:ext cx="3756025" cy="52698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anim calcmode="lin" valueType="num">
                                      <p:cBhvr>
                                        <p:cTn id="29" dur="500" fill="hold"/>
                                        <p:tgtEl>
                                          <p:spTgt spid="18"/>
                                        </p:tgtEl>
                                        <p:attrNameLst>
                                          <p:attrName>ppt_x</p:attrName>
                                        </p:attrNameLst>
                                      </p:cBhvr>
                                      <p:tavLst>
                                        <p:tav tm="0">
                                          <p:val>
                                            <p:strVal val="#ppt_x"/>
                                          </p:val>
                                        </p:tav>
                                        <p:tav tm="100000">
                                          <p:val>
                                            <p:strVal val="#ppt_x"/>
                                          </p:val>
                                        </p:tav>
                                      </p:tavLst>
                                    </p:anim>
                                    <p:anim calcmode="lin" valueType="num">
                                      <p:cBhvr>
                                        <p:cTn id="30" dur="500" fill="hold"/>
                                        <p:tgtEl>
                                          <p:spTgt spid="1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anim calcmode="lin" valueType="num">
                                      <p:cBhvr>
                                        <p:cTn id="34" dur="500" fill="hold"/>
                                        <p:tgtEl>
                                          <p:spTgt spid="14"/>
                                        </p:tgtEl>
                                        <p:attrNameLst>
                                          <p:attrName>ppt_x</p:attrName>
                                        </p:attrNameLst>
                                      </p:cBhvr>
                                      <p:tavLst>
                                        <p:tav tm="0">
                                          <p:val>
                                            <p:strVal val="#ppt_x"/>
                                          </p:val>
                                        </p:tav>
                                        <p:tav tm="100000">
                                          <p:val>
                                            <p:strVal val="#ppt_x"/>
                                          </p:val>
                                        </p:tav>
                                      </p:tavLst>
                                    </p:anim>
                                    <p:anim calcmode="lin" valueType="num">
                                      <p:cBhvr>
                                        <p:cTn id="35"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xit" presetSubtype="4" fill="hold" nodeType="clickEffect">
                                  <p:stCondLst>
                                    <p:cond delay="0"/>
                                  </p:stCondLst>
                                  <p:childTnLst>
                                    <p:animEffect transition="out" filter="wipe(down)">
                                      <p:cBhvr>
                                        <p:cTn id="39" dur="500"/>
                                        <p:tgtEl>
                                          <p:spTgt spid="2"/>
                                        </p:tgtEl>
                                      </p:cBhvr>
                                    </p:animEffect>
                                    <p:set>
                                      <p:cBhvr>
                                        <p:cTn id="40" dur="1" fill="hold">
                                          <p:stCondLst>
                                            <p:cond delay="499"/>
                                          </p:stCondLst>
                                        </p:cTn>
                                        <p:tgtEl>
                                          <p:spTgt spid="2"/>
                                        </p:tgtEl>
                                        <p:attrNameLst>
                                          <p:attrName>style.visibility</p:attrName>
                                        </p:attrNameLst>
                                      </p:cBhvr>
                                      <p:to>
                                        <p:strVal val="hidden"/>
                                      </p:to>
                                    </p:set>
                                  </p:childTnLst>
                                </p:cTn>
                              </p:par>
                              <p:par>
                                <p:cTn id="41" presetID="22" presetClass="exit" presetSubtype="4" fill="hold" grpId="2" nodeType="withEffect">
                                  <p:stCondLst>
                                    <p:cond delay="0"/>
                                  </p:stCondLst>
                                  <p:childTnLst>
                                    <p:animEffect transition="out" filter="wipe(down)">
                                      <p:cBhvr>
                                        <p:cTn id="42" dur="500"/>
                                        <p:tgtEl>
                                          <p:spTgt spid="5"/>
                                        </p:tgtEl>
                                      </p:cBhvr>
                                    </p:animEffect>
                                    <p:set>
                                      <p:cBhvr>
                                        <p:cTn id="43" dur="1" fill="hold">
                                          <p:stCondLst>
                                            <p:cond delay="499"/>
                                          </p:stCondLst>
                                        </p:cTn>
                                        <p:tgtEl>
                                          <p:spTgt spid="5"/>
                                        </p:tgtEl>
                                        <p:attrNameLst>
                                          <p:attrName>style.visibility</p:attrName>
                                        </p:attrNameLst>
                                      </p:cBhvr>
                                      <p:to>
                                        <p:strVal val="hidden"/>
                                      </p:to>
                                    </p:set>
                                  </p:childTnLst>
                                </p:cTn>
                              </p:par>
                              <p:par>
                                <p:cTn id="44" presetID="22" presetClass="exit" presetSubtype="4" fill="hold" nodeType="withEffect">
                                  <p:stCondLst>
                                    <p:cond delay="0"/>
                                  </p:stCondLst>
                                  <p:childTnLst>
                                    <p:animEffect transition="out" filter="wipe(down)">
                                      <p:cBhvr>
                                        <p:cTn id="45" dur="500"/>
                                        <p:tgtEl>
                                          <p:spTgt spid="6"/>
                                        </p:tgtEl>
                                      </p:cBhvr>
                                    </p:animEffect>
                                    <p:set>
                                      <p:cBhvr>
                                        <p:cTn id="46" dur="1" fill="hold">
                                          <p:stCondLst>
                                            <p:cond delay="499"/>
                                          </p:stCondLst>
                                        </p:cTn>
                                        <p:tgtEl>
                                          <p:spTgt spid="6"/>
                                        </p:tgtEl>
                                        <p:attrNameLst>
                                          <p:attrName>style.visibility</p:attrName>
                                        </p:attrNameLst>
                                      </p:cBhvr>
                                      <p:to>
                                        <p:strVal val="hidden"/>
                                      </p:to>
                                    </p:set>
                                  </p:childTnLst>
                                </p:cTn>
                              </p:par>
                              <p:par>
                                <p:cTn id="47" presetID="22" presetClass="exit" presetSubtype="4" fill="hold" nodeType="withEffect">
                                  <p:stCondLst>
                                    <p:cond delay="0"/>
                                  </p:stCondLst>
                                  <p:childTnLst>
                                    <p:animEffect transition="out" filter="wipe(down)">
                                      <p:cBhvr>
                                        <p:cTn id="48" dur="500"/>
                                        <p:tgtEl>
                                          <p:spTgt spid="16"/>
                                        </p:tgtEl>
                                      </p:cBhvr>
                                    </p:animEffect>
                                    <p:set>
                                      <p:cBhvr>
                                        <p:cTn id="49" dur="1" fill="hold">
                                          <p:stCondLst>
                                            <p:cond delay="499"/>
                                          </p:stCondLst>
                                        </p:cTn>
                                        <p:tgtEl>
                                          <p:spTgt spid="16"/>
                                        </p:tgtEl>
                                        <p:attrNameLst>
                                          <p:attrName>style.visibility</p:attrName>
                                        </p:attrNameLst>
                                      </p:cBhvr>
                                      <p:to>
                                        <p:strVal val="hidden"/>
                                      </p:to>
                                    </p:set>
                                  </p:childTnLst>
                                </p:cTn>
                              </p:par>
                              <p:par>
                                <p:cTn id="50" presetID="22" presetClass="exit" presetSubtype="4" fill="hold" nodeType="withEffect">
                                  <p:stCondLst>
                                    <p:cond delay="0"/>
                                  </p:stCondLst>
                                  <p:childTnLst>
                                    <p:animEffect transition="out" filter="wipe(down)">
                                      <p:cBhvr>
                                        <p:cTn id="51" dur="500"/>
                                        <p:tgtEl>
                                          <p:spTgt spid="18"/>
                                        </p:tgtEl>
                                      </p:cBhvr>
                                    </p:animEffect>
                                    <p:set>
                                      <p:cBhvr>
                                        <p:cTn id="52" dur="1" fill="hold">
                                          <p:stCondLst>
                                            <p:cond delay="499"/>
                                          </p:stCondLst>
                                        </p:cTn>
                                        <p:tgtEl>
                                          <p:spTgt spid="18"/>
                                        </p:tgtEl>
                                        <p:attrNameLst>
                                          <p:attrName>style.visibility</p:attrName>
                                        </p:attrNameLst>
                                      </p:cBhvr>
                                      <p:to>
                                        <p:strVal val="hidden"/>
                                      </p:to>
                                    </p:set>
                                  </p:childTnLst>
                                </p:cTn>
                              </p:par>
                              <p:par>
                                <p:cTn id="53" presetID="22" presetClass="exit" presetSubtype="4" fill="hold" nodeType="withEffect">
                                  <p:stCondLst>
                                    <p:cond delay="0"/>
                                  </p:stCondLst>
                                  <p:childTnLst>
                                    <p:animEffect transition="out" filter="wipe(down)">
                                      <p:cBhvr>
                                        <p:cTn id="54" dur="500"/>
                                        <p:tgtEl>
                                          <p:spTgt spid="14"/>
                                        </p:tgtEl>
                                      </p:cBhvr>
                                    </p:animEffect>
                                    <p:set>
                                      <p:cBhvr>
                                        <p:cTn id="55"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cstate="screen"/>
          <a:srcRect/>
          <a:stretch>
            <a:fillRect/>
          </a:stretch>
        </p:blipFill>
        <p:spPr>
          <a:xfrm>
            <a:off x="1326629" y="1747969"/>
            <a:ext cx="2893102" cy="2893101"/>
          </a:xfrm>
          <a:custGeom>
            <a:avLst/>
            <a:gdLst>
              <a:gd name="connsiteX0" fmla="*/ 1446531 w 2893102"/>
              <a:gd name="connsiteY0" fmla="*/ 0 h 2893101"/>
              <a:gd name="connsiteX1" fmla="*/ 1446572 w 2893102"/>
              <a:gd name="connsiteY1" fmla="*/ 0 h 2893101"/>
              <a:gd name="connsiteX2" fmla="*/ 1594453 w 2893102"/>
              <a:gd name="connsiteY2" fmla="*/ 7468 h 2893101"/>
              <a:gd name="connsiteX3" fmla="*/ 2893102 w 2893102"/>
              <a:gd name="connsiteY3" fmla="*/ 1446550 h 2893101"/>
              <a:gd name="connsiteX4" fmla="*/ 1446551 w 2893102"/>
              <a:gd name="connsiteY4" fmla="*/ 2893101 h 2893101"/>
              <a:gd name="connsiteX5" fmla="*/ 0 w 2893102"/>
              <a:gd name="connsiteY5" fmla="*/ 1446550 h 2893101"/>
              <a:gd name="connsiteX6" fmla="*/ 1298650 w 2893102"/>
              <a:gd name="connsiteY6" fmla="*/ 7468 h 289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93102" h="2893101">
                <a:moveTo>
                  <a:pt x="1446531" y="0"/>
                </a:moveTo>
                <a:lnTo>
                  <a:pt x="1446572" y="0"/>
                </a:lnTo>
                <a:lnTo>
                  <a:pt x="1594453" y="7468"/>
                </a:lnTo>
                <a:cubicBezTo>
                  <a:pt x="2323885" y="81545"/>
                  <a:pt x="2893102" y="697574"/>
                  <a:pt x="2893102" y="1446550"/>
                </a:cubicBezTo>
                <a:cubicBezTo>
                  <a:pt x="2893102" y="2245458"/>
                  <a:pt x="2245459" y="2893101"/>
                  <a:pt x="1446551" y="2893101"/>
                </a:cubicBezTo>
                <a:cubicBezTo>
                  <a:pt x="647643" y="2893101"/>
                  <a:pt x="0" y="2245458"/>
                  <a:pt x="0" y="1446550"/>
                </a:cubicBezTo>
                <a:cubicBezTo>
                  <a:pt x="0" y="697574"/>
                  <a:pt x="569218" y="81545"/>
                  <a:pt x="1298650" y="7468"/>
                </a:cubicBezTo>
                <a:close/>
              </a:path>
            </a:pathLst>
          </a:custGeom>
          <a:effectLst>
            <a:outerShdw blurRad="114300" dist="63500" dir="5400000" algn="t" rotWithShape="0">
              <a:prstClr val="black">
                <a:alpha val="40000"/>
              </a:prstClr>
            </a:outerShdw>
          </a:effectLst>
        </p:spPr>
      </p:pic>
      <p:grpSp>
        <p:nvGrpSpPr>
          <p:cNvPr id="6" name="组合 5"/>
          <p:cNvGrpSpPr/>
          <p:nvPr/>
        </p:nvGrpSpPr>
        <p:grpSpPr>
          <a:xfrm>
            <a:off x="1055688" y="549275"/>
            <a:ext cx="10080625" cy="680174"/>
            <a:chOff x="1055688" y="549275"/>
            <a:chExt cx="10080625" cy="680174"/>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46278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a:t>
              </a:r>
              <a:r>
                <a:rPr lang="en-US" altLang="zh-CN" sz="2800" dirty="0">
                  <a:latin typeface="方正正中黑简体" panose="02000000000000000000" pitchFamily="2" charset="-122"/>
                  <a:ea typeface="方正正中黑简体" panose="02000000000000000000" pitchFamily="2" charset="-122"/>
                </a:rPr>
                <a:t>2</a:t>
              </a:r>
              <a:r>
                <a:rPr lang="zh-CN" altLang="en-US" sz="2800" dirty="0">
                  <a:latin typeface="方正正中黑简体" panose="02000000000000000000" pitchFamily="2" charset="-122"/>
                  <a:ea typeface="方正正中黑简体" panose="02000000000000000000" pitchFamily="2" charset="-122"/>
                </a:rPr>
                <a:t>）美国乡镇自治的经验：</a:t>
              </a:r>
              <a:endParaRPr lang="zh-CN" altLang="en-US" sz="2800" dirty="0">
                <a:latin typeface="方正正中黑简体" panose="02000000000000000000" pitchFamily="2" charset="-122"/>
                <a:ea typeface="方正正中黑简体" panose="02000000000000000000" pitchFamily="2" charset="-122"/>
              </a:endParaRPr>
            </a:p>
          </p:txBody>
        </p:sp>
      </p:grpSp>
      <p:grpSp>
        <p:nvGrpSpPr>
          <p:cNvPr id="17" name="组合 16"/>
          <p:cNvGrpSpPr/>
          <p:nvPr/>
        </p:nvGrpSpPr>
        <p:grpSpPr>
          <a:xfrm>
            <a:off x="1202690" y="4735830"/>
            <a:ext cx="3016885" cy="1863090"/>
            <a:chOff x="6788504" y="1793461"/>
            <a:chExt cx="2799715" cy="1863090"/>
          </a:xfrm>
        </p:grpSpPr>
        <p:sp>
          <p:nvSpPr>
            <p:cNvPr id="14" name="文本框 13"/>
            <p:cNvSpPr txBox="1"/>
            <p:nvPr/>
          </p:nvSpPr>
          <p:spPr>
            <a:xfrm>
              <a:off x="6942809" y="1793461"/>
              <a:ext cx="2594610" cy="398780"/>
            </a:xfrm>
            <a:prstGeom prst="rect">
              <a:avLst/>
            </a:prstGeom>
            <a:noFill/>
          </p:spPr>
          <p:txBody>
            <a:bodyPr wrap="square" rtlCol="0">
              <a:spAutoFit/>
            </a:bodyPr>
            <a:lstStyle/>
            <a:p>
              <a:r>
                <a:rPr lang="zh-CN" altLang="en-US" sz="2000" b="1" dirty="0">
                  <a:latin typeface="方正正中黑简体" panose="02000000000000000000" pitchFamily="2" charset="-122"/>
                  <a:ea typeface="方正正中黑简体" panose="02000000000000000000" pitchFamily="2" charset="-122"/>
                </a:rPr>
                <a:t>社区治理概念的起源</a:t>
              </a:r>
              <a:endParaRPr lang="zh-CN" altLang="en-US" sz="2000" b="1" dirty="0">
                <a:latin typeface="方正正中黑简体" panose="02000000000000000000" pitchFamily="2" charset="-122"/>
                <a:ea typeface="方正正中黑简体" panose="02000000000000000000" pitchFamily="2" charset="-122"/>
              </a:endParaRPr>
            </a:p>
          </p:txBody>
        </p:sp>
        <p:sp>
          <p:nvSpPr>
            <p:cNvPr id="15" name="矩形 14"/>
            <p:cNvSpPr/>
            <p:nvPr/>
          </p:nvSpPr>
          <p:spPr>
            <a:xfrm flipV="1">
              <a:off x="7357096" y="2289066"/>
              <a:ext cx="1569660"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788504" y="2334481"/>
              <a:ext cx="2799715" cy="1322070"/>
            </a:xfrm>
            <a:prstGeom prst="rect">
              <a:avLst/>
            </a:prstGeom>
          </p:spPr>
          <p:txBody>
            <a:bodyPr wrap="square">
              <a:spAutoFit/>
            </a:bodyPr>
            <a:lstStyle/>
            <a:p>
              <a:pPr algn="ctr">
                <a:spcAft>
                  <a:spcPts val="0"/>
                </a:spcAft>
              </a:pPr>
              <a:r>
                <a:rPr lang="zh-CN" altLang="zh-CN" sz="2000" kern="100" dirty="0">
                  <a:latin typeface="楷体" panose="02010609060101010101" charset="-122"/>
                  <a:ea typeface="楷体" panose="02010609060101010101" charset="-122"/>
                  <a:cs typeface="楷体" panose="02010609060101010101" charset="-122"/>
                </a:rPr>
                <a:t>尽管我们要探讨的是中国本土化</a:t>
              </a:r>
              <a:r>
                <a:rPr lang="en-US" altLang="zh-CN" sz="2000" kern="100" dirty="0">
                  <a:latin typeface="楷体" panose="02010609060101010101" charset="-122"/>
                  <a:ea typeface="楷体" panose="02010609060101010101" charset="-122"/>
                  <a:cs typeface="楷体" panose="02010609060101010101" charset="-122"/>
                </a:rPr>
                <a:t>/</a:t>
              </a:r>
              <a:r>
                <a:rPr lang="zh-CN" altLang="en-US" sz="2000" kern="100" dirty="0">
                  <a:latin typeface="楷体" panose="02010609060101010101" charset="-122"/>
                  <a:ea typeface="楷体" panose="02010609060101010101" charset="-122"/>
                  <a:cs typeface="楷体" panose="02010609060101010101" charset="-122"/>
                </a:rPr>
                <a:t>中国特色的社区治理问题，但社区治理这个概念源于美国</a:t>
              </a:r>
              <a:endParaRPr lang="zh-CN" altLang="en-US" sz="2000" kern="100" dirty="0">
                <a:latin typeface="楷体" panose="02010609060101010101" charset="-122"/>
                <a:ea typeface="楷体" panose="02010609060101010101" charset="-122"/>
                <a:cs typeface="楷体" panose="02010609060101010101" charset="-122"/>
              </a:endParaRPr>
            </a:p>
          </p:txBody>
        </p:sp>
      </p:grpSp>
      <p:graphicFrame>
        <p:nvGraphicFramePr>
          <p:cNvPr id="36" name="图表 35"/>
          <p:cNvGraphicFramePr/>
          <p:nvPr/>
        </p:nvGraphicFramePr>
        <p:xfrm>
          <a:off x="5456420" y="2602668"/>
          <a:ext cx="5081665" cy="2766985"/>
        </p:xfrm>
        <a:graphic>
          <a:graphicData uri="http://schemas.openxmlformats.org/drawingml/2006/chart">
            <c:chart xmlns:c="http://schemas.openxmlformats.org/drawingml/2006/chart" xmlns:r="http://schemas.openxmlformats.org/officeDocument/2006/relationships" r:id="rId1"/>
          </a:graphicData>
        </a:graphic>
      </p:graphicFrame>
      <p:grpSp>
        <p:nvGrpSpPr>
          <p:cNvPr id="38" name="组合 37"/>
          <p:cNvGrpSpPr/>
          <p:nvPr/>
        </p:nvGrpSpPr>
        <p:grpSpPr>
          <a:xfrm>
            <a:off x="4951496" y="1326963"/>
            <a:ext cx="6184265" cy="2676525"/>
            <a:chOff x="4861325" y="2075944"/>
            <a:chExt cx="6184265" cy="2676525"/>
          </a:xfrm>
        </p:grpSpPr>
        <p:sp>
          <p:nvSpPr>
            <p:cNvPr id="39" name="文本框 38"/>
            <p:cNvSpPr txBox="1"/>
            <p:nvPr/>
          </p:nvSpPr>
          <p:spPr>
            <a:xfrm>
              <a:off x="5569734" y="2075944"/>
              <a:ext cx="4467860" cy="460375"/>
            </a:xfrm>
            <a:prstGeom prst="rect">
              <a:avLst/>
            </a:prstGeom>
            <a:noFill/>
          </p:spPr>
          <p:txBody>
            <a:bodyPr wrap="none" rtlCol="0">
              <a:spAutoFit/>
            </a:bodyPr>
            <a:lstStyle/>
            <a:p>
              <a:pPr algn="l"/>
              <a:r>
                <a:rPr lang="zh-CN" altLang="en-US" sz="2400" b="1" dirty="0" smtClean="0">
                  <a:solidFill>
                    <a:srgbClr val="002060"/>
                  </a:solidFill>
                  <a:latin typeface="方正正中黑简体" panose="02000000000000000000" pitchFamily="2" charset="-122"/>
                  <a:ea typeface="方正正中黑简体" panose="02000000000000000000" pitchFamily="2" charset="-122"/>
                </a:rPr>
                <a:t>基层民主的社会（或公民）基础</a:t>
              </a:r>
              <a:endParaRPr lang="zh-CN" altLang="en-US" sz="2400" b="1" dirty="0" smtClean="0">
                <a:solidFill>
                  <a:srgbClr val="002060"/>
                </a:solidFill>
                <a:latin typeface="方正正中黑简体" panose="02000000000000000000" pitchFamily="2" charset="-122"/>
                <a:ea typeface="方正正中黑简体" panose="02000000000000000000" pitchFamily="2" charset="-122"/>
              </a:endParaRPr>
            </a:p>
          </p:txBody>
        </p:sp>
        <p:sp>
          <p:nvSpPr>
            <p:cNvPr id="41" name="矩形 40"/>
            <p:cNvSpPr/>
            <p:nvPr/>
          </p:nvSpPr>
          <p:spPr>
            <a:xfrm>
              <a:off x="4861325" y="2445514"/>
              <a:ext cx="6184265" cy="2306955"/>
            </a:xfrm>
            <a:prstGeom prst="rect">
              <a:avLst/>
            </a:prstGeom>
          </p:spPr>
          <p:txBody>
            <a:bodyPr wrap="square">
              <a:spAutoFit/>
            </a:bodyPr>
            <a:lstStyle/>
            <a:p>
              <a:pPr algn="ctr" fontAlgn="auto">
                <a:lnSpc>
                  <a:spcPct val="100000"/>
                </a:lnSpc>
                <a:spcAft>
                  <a:spcPts val="0"/>
                </a:spcAft>
              </a:pPr>
              <a:r>
                <a:rPr lang="zh-CN" altLang="zh-CN" sz="2400" kern="100" dirty="0">
                  <a:latin typeface="Times New Roman" panose="02020603050405020304" pitchFamily="18" charset="0"/>
                  <a:ea typeface="方正兰亭细黑_GBK" panose="02000000000000000000" pitchFamily="2" charset="-122"/>
                  <a:cs typeface="Times New Roman" panose="02020603050405020304" pitchFamily="18" charset="0"/>
                </a:rPr>
                <a:t>Tocqueville的考察：在美国乡镇中有负责执行“行政委员”（the selectmen），他们由乡镇有投票权的人所选出，平日自行任事，向选民负责，一但有要事，就可以召开乡镇会议（township meeting），通过充分讨论的民主（deliberative democracy），决定重大事宜。</a:t>
              </a:r>
              <a:endParaRPr lang="zh-CN" altLang="zh-CN" sz="2400" kern="100" dirty="0">
                <a:latin typeface="Times New Roman" panose="02020603050405020304" pitchFamily="18" charset="0"/>
                <a:ea typeface="方正兰亭细黑_GBK" panose="02000000000000000000" pitchFamily="2" charset="-122"/>
                <a:cs typeface="Times New Roman" panose="02020603050405020304" pitchFamily="18" charset="0"/>
              </a:endParaRPr>
            </a:p>
          </p:txBody>
        </p:sp>
      </p:grpSp>
      <p:grpSp>
        <p:nvGrpSpPr>
          <p:cNvPr id="45" name="组合 44"/>
          <p:cNvGrpSpPr/>
          <p:nvPr/>
        </p:nvGrpSpPr>
        <p:grpSpPr>
          <a:xfrm>
            <a:off x="4683760" y="5274310"/>
            <a:ext cx="6561455" cy="1384300"/>
            <a:chOff x="5537600" y="2075944"/>
            <a:chExt cx="5538689" cy="1384300"/>
          </a:xfrm>
        </p:grpSpPr>
        <p:sp>
          <p:nvSpPr>
            <p:cNvPr id="46" name="文本框 45"/>
            <p:cNvSpPr txBox="1"/>
            <p:nvPr/>
          </p:nvSpPr>
          <p:spPr>
            <a:xfrm>
              <a:off x="5569733" y="2075944"/>
              <a:ext cx="1569660" cy="460375"/>
            </a:xfrm>
            <a:prstGeom prst="rect">
              <a:avLst/>
            </a:prstGeom>
            <a:noFill/>
          </p:spPr>
          <p:txBody>
            <a:bodyPr wrap="square" rtlCol="0">
              <a:spAutoFit/>
            </a:bodyPr>
            <a:lstStyle/>
            <a:p>
              <a:r>
                <a:rPr lang="zh-CN" altLang="en-US" sz="2400" b="1" i="1" dirty="0">
                  <a:solidFill>
                    <a:srgbClr val="00B050"/>
                  </a:solidFill>
                  <a:latin typeface="仿宋" panose="02010609060101010101" charset="-122"/>
                  <a:ea typeface="仿宋" panose="02010609060101010101" charset="-122"/>
                </a:rPr>
                <a:t>历史演变：</a:t>
              </a:r>
              <a:endParaRPr lang="zh-CN" altLang="en-US" sz="2400" b="1" i="1" dirty="0">
                <a:solidFill>
                  <a:srgbClr val="00B050"/>
                </a:solidFill>
                <a:latin typeface="仿宋" panose="02010609060101010101" charset="-122"/>
                <a:ea typeface="仿宋" panose="02010609060101010101" charset="-122"/>
              </a:endParaRPr>
            </a:p>
          </p:txBody>
        </p:sp>
        <p:sp>
          <p:nvSpPr>
            <p:cNvPr id="47" name="矩形 46"/>
            <p:cNvSpPr/>
            <p:nvPr/>
          </p:nvSpPr>
          <p:spPr>
            <a:xfrm>
              <a:off x="5537600" y="2445514"/>
              <a:ext cx="5538689" cy="1014730"/>
            </a:xfrm>
            <a:prstGeom prst="rect">
              <a:avLst/>
            </a:prstGeom>
          </p:spPr>
          <p:txBody>
            <a:bodyPr wrap="square">
              <a:spAutoFit/>
            </a:bodyPr>
            <a:lstStyle/>
            <a:p>
              <a:pPr algn="l">
                <a:spcAft>
                  <a:spcPts val="0"/>
                </a:spcAft>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早在殖民时期，民众就已经习惯“乡镇”民主自治的统治形式，个人与个人之间、个人与统治机制间的权利与义务互动，都在宪法还未成形前就有了重要的实习经验。</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par>
                                <p:cTn id="13" presetID="22" presetClass="entr" presetSubtype="1"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up)">
                                      <p:cBhvr>
                                        <p:cTn id="23" dur="500"/>
                                        <p:tgtEl>
                                          <p:spTgt spid="36"/>
                                        </p:tgtEl>
                                      </p:cBhvr>
                                    </p:animEffect>
                                  </p:childTnLst>
                                </p:cTn>
                              </p:par>
                              <p:par>
                                <p:cTn id="24" presetID="22" presetClass="entr" presetSubtype="1"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up)">
                                      <p:cBhvr>
                                        <p:cTn id="26" dur="500"/>
                                        <p:tgtEl>
                                          <p:spTgt spid="4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2" fill="hold" nodeType="clickEffect">
                                  <p:stCondLst>
                                    <p:cond delay="0"/>
                                  </p:stCondLst>
                                  <p:childTnLst>
                                    <p:anim calcmode="lin" valueType="num">
                                      <p:cBhvr additive="base">
                                        <p:cTn id="30" dur="500"/>
                                        <p:tgtEl>
                                          <p:spTgt spid="38"/>
                                        </p:tgtEl>
                                        <p:attrNameLst>
                                          <p:attrName>ppt_x</p:attrName>
                                        </p:attrNameLst>
                                      </p:cBhvr>
                                      <p:tavLst>
                                        <p:tav tm="0">
                                          <p:val>
                                            <p:strVal val="ppt_x"/>
                                          </p:val>
                                        </p:tav>
                                        <p:tav tm="100000">
                                          <p:val>
                                            <p:strVal val="1+ppt_w/2"/>
                                          </p:val>
                                        </p:tav>
                                      </p:tavLst>
                                    </p:anim>
                                    <p:anim calcmode="lin" valueType="num">
                                      <p:cBhvr additive="base">
                                        <p:cTn id="31" dur="500"/>
                                        <p:tgtEl>
                                          <p:spTgt spid="38"/>
                                        </p:tgtEl>
                                        <p:attrNameLst>
                                          <p:attrName>ppt_y</p:attrName>
                                        </p:attrNameLst>
                                      </p:cBhvr>
                                      <p:tavLst>
                                        <p:tav tm="0">
                                          <p:val>
                                            <p:strVal val="ppt_y"/>
                                          </p:val>
                                        </p:tav>
                                        <p:tav tm="100000">
                                          <p:val>
                                            <p:strVal val="ppt_y"/>
                                          </p:val>
                                        </p:tav>
                                      </p:tavLst>
                                    </p:anim>
                                    <p:set>
                                      <p:cBhvr>
                                        <p:cTn id="32" dur="1" fill="hold">
                                          <p:stCondLst>
                                            <p:cond delay="499"/>
                                          </p:stCondLst>
                                        </p:cTn>
                                        <p:tgtEl>
                                          <p:spTgt spid="38"/>
                                        </p:tgtEl>
                                        <p:attrNameLst>
                                          <p:attrName>style.visibility</p:attrName>
                                        </p:attrNameLst>
                                      </p:cBhvr>
                                      <p:to>
                                        <p:strVal val="hidden"/>
                                      </p:to>
                                    </p:set>
                                  </p:childTnLst>
                                </p:cTn>
                              </p:par>
                              <p:par>
                                <p:cTn id="33" presetID="2" presetClass="exit" presetSubtype="2" fill="hold" grpId="1" nodeType="withEffect">
                                  <p:stCondLst>
                                    <p:cond delay="0"/>
                                  </p:stCondLst>
                                  <p:childTnLst>
                                    <p:anim calcmode="lin" valueType="num">
                                      <p:cBhvr additive="base">
                                        <p:cTn id="34" dur="500"/>
                                        <p:tgtEl>
                                          <p:spTgt spid="36"/>
                                        </p:tgtEl>
                                        <p:attrNameLst>
                                          <p:attrName>ppt_x</p:attrName>
                                        </p:attrNameLst>
                                      </p:cBhvr>
                                      <p:tavLst>
                                        <p:tav tm="0">
                                          <p:val>
                                            <p:strVal val="ppt_x"/>
                                          </p:val>
                                        </p:tav>
                                        <p:tav tm="100000">
                                          <p:val>
                                            <p:strVal val="1+ppt_w/2"/>
                                          </p:val>
                                        </p:tav>
                                      </p:tavLst>
                                    </p:anim>
                                    <p:anim calcmode="lin" valueType="num">
                                      <p:cBhvr additive="base">
                                        <p:cTn id="35" dur="500"/>
                                        <p:tgtEl>
                                          <p:spTgt spid="36"/>
                                        </p:tgtEl>
                                        <p:attrNameLst>
                                          <p:attrName>ppt_y</p:attrName>
                                        </p:attrNameLst>
                                      </p:cBhvr>
                                      <p:tavLst>
                                        <p:tav tm="0">
                                          <p:val>
                                            <p:strVal val="ppt_y"/>
                                          </p:val>
                                        </p:tav>
                                        <p:tav tm="100000">
                                          <p:val>
                                            <p:strVal val="ppt_y"/>
                                          </p:val>
                                        </p:tav>
                                      </p:tavLst>
                                    </p:anim>
                                    <p:set>
                                      <p:cBhvr>
                                        <p:cTn id="36" dur="1" fill="hold">
                                          <p:stCondLst>
                                            <p:cond delay="499"/>
                                          </p:stCondLst>
                                        </p:cTn>
                                        <p:tgtEl>
                                          <p:spTgt spid="36"/>
                                        </p:tgtEl>
                                        <p:attrNameLst>
                                          <p:attrName>style.visibility</p:attrName>
                                        </p:attrNameLst>
                                      </p:cBhvr>
                                      <p:to>
                                        <p:strVal val="hidden"/>
                                      </p:to>
                                    </p:set>
                                  </p:childTnLst>
                                </p:cTn>
                              </p:par>
                              <p:par>
                                <p:cTn id="37" presetID="2" presetClass="exit" presetSubtype="2" fill="hold" nodeType="withEffect">
                                  <p:stCondLst>
                                    <p:cond delay="0"/>
                                  </p:stCondLst>
                                  <p:childTnLst>
                                    <p:anim calcmode="lin" valueType="num">
                                      <p:cBhvr additive="base">
                                        <p:cTn id="38" dur="500"/>
                                        <p:tgtEl>
                                          <p:spTgt spid="45"/>
                                        </p:tgtEl>
                                        <p:attrNameLst>
                                          <p:attrName>ppt_x</p:attrName>
                                        </p:attrNameLst>
                                      </p:cBhvr>
                                      <p:tavLst>
                                        <p:tav tm="0">
                                          <p:val>
                                            <p:strVal val="ppt_x"/>
                                          </p:val>
                                        </p:tav>
                                        <p:tav tm="100000">
                                          <p:val>
                                            <p:strVal val="1+ppt_w/2"/>
                                          </p:val>
                                        </p:tav>
                                      </p:tavLst>
                                    </p:anim>
                                    <p:anim calcmode="lin" valueType="num">
                                      <p:cBhvr additive="base">
                                        <p:cTn id="39" dur="500"/>
                                        <p:tgtEl>
                                          <p:spTgt spid="45"/>
                                        </p:tgtEl>
                                        <p:attrNameLst>
                                          <p:attrName>ppt_y</p:attrName>
                                        </p:attrNameLst>
                                      </p:cBhvr>
                                      <p:tavLst>
                                        <p:tav tm="0">
                                          <p:val>
                                            <p:strVal val="ppt_y"/>
                                          </p:val>
                                        </p:tav>
                                        <p:tav tm="100000">
                                          <p:val>
                                            <p:strVal val="ppt_y"/>
                                          </p:val>
                                        </p:tav>
                                      </p:tavLst>
                                    </p:anim>
                                    <p:set>
                                      <p:cBhvr>
                                        <p:cTn id="40" dur="1" fill="hold">
                                          <p:stCondLst>
                                            <p:cond delay="499"/>
                                          </p:stCondLst>
                                        </p:cTn>
                                        <p:tgtEl>
                                          <p:spTgt spid="45"/>
                                        </p:tgtEl>
                                        <p:attrNameLst>
                                          <p:attrName>style.visibility</p:attrName>
                                        </p:attrNameLst>
                                      </p:cBhvr>
                                      <p:to>
                                        <p:strVal val="hidden"/>
                                      </p:to>
                                    </p:set>
                                  </p:childTnLst>
                                </p:cTn>
                              </p:par>
                            </p:childTnLst>
                          </p:cTn>
                        </p:par>
                        <p:par>
                          <p:cTn id="41" fill="hold">
                            <p:stCondLst>
                              <p:cond delay="500"/>
                            </p:stCondLst>
                            <p:childTnLst>
                              <p:par>
                                <p:cTn id="42" presetID="2" presetClass="exit" presetSubtype="8" fill="hold" nodeType="afterEffect">
                                  <p:stCondLst>
                                    <p:cond delay="0"/>
                                  </p:stCondLst>
                                  <p:childTnLst>
                                    <p:anim calcmode="lin" valueType="num">
                                      <p:cBhvr additive="base">
                                        <p:cTn id="43" dur="500"/>
                                        <p:tgtEl>
                                          <p:spTgt spid="19"/>
                                        </p:tgtEl>
                                        <p:attrNameLst>
                                          <p:attrName>ppt_x</p:attrName>
                                        </p:attrNameLst>
                                      </p:cBhvr>
                                      <p:tavLst>
                                        <p:tav tm="0">
                                          <p:val>
                                            <p:strVal val="ppt_x"/>
                                          </p:val>
                                        </p:tav>
                                        <p:tav tm="100000">
                                          <p:val>
                                            <p:strVal val="0-ppt_w/2"/>
                                          </p:val>
                                        </p:tav>
                                      </p:tavLst>
                                    </p:anim>
                                    <p:anim calcmode="lin" valueType="num">
                                      <p:cBhvr additive="base">
                                        <p:cTn id="44" dur="500"/>
                                        <p:tgtEl>
                                          <p:spTgt spid="19"/>
                                        </p:tgtEl>
                                        <p:attrNameLst>
                                          <p:attrName>ppt_y</p:attrName>
                                        </p:attrNameLst>
                                      </p:cBhvr>
                                      <p:tavLst>
                                        <p:tav tm="0">
                                          <p:val>
                                            <p:strVal val="ppt_y"/>
                                          </p:val>
                                        </p:tav>
                                        <p:tav tm="100000">
                                          <p:val>
                                            <p:strVal val="ppt_y"/>
                                          </p:val>
                                        </p:tav>
                                      </p:tavLst>
                                    </p:anim>
                                    <p:set>
                                      <p:cBhvr>
                                        <p:cTn id="45" dur="1" fill="hold">
                                          <p:stCondLst>
                                            <p:cond delay="499"/>
                                          </p:stCondLst>
                                        </p:cTn>
                                        <p:tgtEl>
                                          <p:spTgt spid="19"/>
                                        </p:tgtEl>
                                        <p:attrNameLst>
                                          <p:attrName>style.visibility</p:attrName>
                                        </p:attrNameLst>
                                      </p:cBhvr>
                                      <p:to>
                                        <p:strVal val="hidden"/>
                                      </p:to>
                                    </p:set>
                                  </p:childTnLst>
                                </p:cTn>
                              </p:par>
                              <p:par>
                                <p:cTn id="46" presetID="2" presetClass="exit" presetSubtype="8" fill="hold" nodeType="withEffect">
                                  <p:stCondLst>
                                    <p:cond delay="0"/>
                                  </p:stCondLst>
                                  <p:childTnLst>
                                    <p:anim calcmode="lin" valueType="num">
                                      <p:cBhvr additive="base">
                                        <p:cTn id="47" dur="500"/>
                                        <p:tgtEl>
                                          <p:spTgt spid="17"/>
                                        </p:tgtEl>
                                        <p:attrNameLst>
                                          <p:attrName>ppt_x</p:attrName>
                                        </p:attrNameLst>
                                      </p:cBhvr>
                                      <p:tavLst>
                                        <p:tav tm="0">
                                          <p:val>
                                            <p:strVal val="ppt_x"/>
                                          </p:val>
                                        </p:tav>
                                        <p:tav tm="100000">
                                          <p:val>
                                            <p:strVal val="0-ppt_w/2"/>
                                          </p:val>
                                        </p:tav>
                                      </p:tavLst>
                                    </p:anim>
                                    <p:anim calcmode="lin" valueType="num">
                                      <p:cBhvr additive="base">
                                        <p:cTn id="48" dur="500"/>
                                        <p:tgtEl>
                                          <p:spTgt spid="17"/>
                                        </p:tgtEl>
                                        <p:attrNameLst>
                                          <p:attrName>ppt_y</p:attrName>
                                        </p:attrNameLst>
                                      </p:cBhvr>
                                      <p:tavLst>
                                        <p:tav tm="0">
                                          <p:val>
                                            <p:strVal val="ppt_y"/>
                                          </p:val>
                                        </p:tav>
                                        <p:tav tm="100000">
                                          <p:val>
                                            <p:strVal val="ppt_y"/>
                                          </p:val>
                                        </p:tav>
                                      </p:tavLst>
                                    </p:anim>
                                    <p:set>
                                      <p:cBhvr>
                                        <p:cTn id="49" dur="1" fill="hold">
                                          <p:stCondLst>
                                            <p:cond delay="499"/>
                                          </p:stCondLst>
                                        </p:cTn>
                                        <p:tgtEl>
                                          <p:spTgt spid="17"/>
                                        </p:tgtEl>
                                        <p:attrNameLst>
                                          <p:attrName>style.visibility</p:attrName>
                                        </p:attrNameLst>
                                      </p:cBhvr>
                                      <p:to>
                                        <p:strVal val="hidden"/>
                                      </p:to>
                                    </p:set>
                                  </p:childTnLst>
                                </p:cTn>
                              </p:par>
                            </p:childTnLst>
                          </p:cTn>
                        </p:par>
                        <p:par>
                          <p:cTn id="50" fill="hold">
                            <p:stCondLst>
                              <p:cond delay="1000"/>
                            </p:stCondLst>
                            <p:childTnLst>
                              <p:par>
                                <p:cTn id="51" presetID="2" presetClass="exit" presetSubtype="1" fill="hold" nodeType="afterEffect">
                                  <p:stCondLst>
                                    <p:cond delay="0"/>
                                  </p:stCondLst>
                                  <p:childTnLst>
                                    <p:anim calcmode="lin" valueType="num">
                                      <p:cBhvr additive="base">
                                        <p:cTn id="52" dur="500"/>
                                        <p:tgtEl>
                                          <p:spTgt spid="6"/>
                                        </p:tgtEl>
                                        <p:attrNameLst>
                                          <p:attrName>ppt_x</p:attrName>
                                        </p:attrNameLst>
                                      </p:cBhvr>
                                      <p:tavLst>
                                        <p:tav tm="0">
                                          <p:val>
                                            <p:strVal val="ppt_x"/>
                                          </p:val>
                                        </p:tav>
                                        <p:tav tm="100000">
                                          <p:val>
                                            <p:strVal val="ppt_x"/>
                                          </p:val>
                                        </p:tav>
                                      </p:tavLst>
                                    </p:anim>
                                    <p:anim calcmode="lin" valueType="num">
                                      <p:cBhvr additive="base">
                                        <p:cTn id="53" dur="500"/>
                                        <p:tgtEl>
                                          <p:spTgt spid="6"/>
                                        </p:tgtEl>
                                        <p:attrNameLst>
                                          <p:attrName>ppt_y</p:attrName>
                                        </p:attrNameLst>
                                      </p:cBhvr>
                                      <p:tavLst>
                                        <p:tav tm="0">
                                          <p:val>
                                            <p:strVal val="ppt_y"/>
                                          </p:val>
                                        </p:tav>
                                        <p:tav tm="100000">
                                          <p:val>
                                            <p:strVal val="0-ppt_h/2"/>
                                          </p:val>
                                        </p:tav>
                                      </p:tavLst>
                                    </p:anim>
                                    <p:set>
                                      <p:cBhvr>
                                        <p:cTn id="5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Graphic spid="36" grpId="1">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2327910" cy="521970"/>
          </a:xfrm>
          <a:prstGeom prst="rect">
            <a:avLst/>
          </a:prstGeom>
          <a:noFill/>
        </p:spPr>
        <p:txBody>
          <a:bodyPr wrap="none" rtlCol="0">
            <a:spAutoFit/>
          </a:bodyPr>
          <a:lstStyle/>
          <a:p>
            <a:pPr algn="l"/>
            <a:r>
              <a:rPr lang="zh-CN" altLang="en-US" sz="2800" b="1" dirty="0">
                <a:latin typeface="方正正中黑简体" panose="02000000000000000000" pitchFamily="2" charset="-122"/>
                <a:ea typeface="方正正中黑简体" panose="02000000000000000000" pitchFamily="2" charset="-122"/>
                <a:sym typeface="+mn-ea"/>
              </a:rPr>
              <a:t>经验及启示：</a:t>
            </a:r>
            <a:endParaRPr lang="zh-CN" altLang="en-US" sz="2800" dirty="0">
              <a:latin typeface="方正正中黑简体" panose="02000000000000000000" pitchFamily="2" charset="-122"/>
              <a:ea typeface="方正正中黑简体" panose="02000000000000000000" pitchFamily="2" charset="-122"/>
            </a:endParaRPr>
          </a:p>
        </p:txBody>
      </p:sp>
      <p:sp>
        <p:nvSpPr>
          <p:cNvPr id="15" name="文本框 14"/>
          <p:cNvSpPr txBox="1"/>
          <p:nvPr/>
        </p:nvSpPr>
        <p:spPr>
          <a:xfrm>
            <a:off x="1466733" y="1818831"/>
            <a:ext cx="1433830" cy="829945"/>
          </a:xfrm>
          <a:prstGeom prst="rect">
            <a:avLst/>
          </a:prstGeom>
          <a:noFill/>
        </p:spPr>
        <p:txBody>
          <a:bodyPr wrap="none" rtlCol="0">
            <a:spAutoFit/>
          </a:bodyPr>
          <a:lstStyle/>
          <a:p>
            <a:r>
              <a:rPr lang="en-US" altLang="zh-CN" sz="4800" dirty="0" smtClean="0"/>
              <a:t>NO.1</a:t>
            </a:r>
            <a:endParaRPr lang="en-US" altLang="zh-CN" sz="4800" dirty="0" smtClean="0"/>
          </a:p>
        </p:txBody>
      </p:sp>
      <p:sp>
        <p:nvSpPr>
          <p:cNvPr id="16" name="文本框 15"/>
          <p:cNvSpPr txBox="1"/>
          <p:nvPr/>
        </p:nvSpPr>
        <p:spPr>
          <a:xfrm>
            <a:off x="4756385" y="4942770"/>
            <a:ext cx="1590040" cy="922020"/>
          </a:xfrm>
          <a:prstGeom prst="rect">
            <a:avLst/>
          </a:prstGeom>
          <a:noFill/>
        </p:spPr>
        <p:txBody>
          <a:bodyPr wrap="none" rtlCol="0">
            <a:spAutoFit/>
          </a:bodyPr>
          <a:lstStyle/>
          <a:p>
            <a:r>
              <a:rPr lang="en-US" altLang="zh-CN" sz="5400" dirty="0" smtClean="0"/>
              <a:t>NO.2</a:t>
            </a:r>
            <a:endParaRPr lang="en-US" altLang="zh-CN" sz="5400" dirty="0" smtClean="0"/>
          </a:p>
        </p:txBody>
      </p:sp>
      <p:sp>
        <p:nvSpPr>
          <p:cNvPr id="17" name="文本框 16"/>
          <p:cNvSpPr txBox="1"/>
          <p:nvPr/>
        </p:nvSpPr>
        <p:spPr>
          <a:xfrm>
            <a:off x="8748811" y="1818732"/>
            <a:ext cx="1590040" cy="922020"/>
          </a:xfrm>
          <a:prstGeom prst="rect">
            <a:avLst/>
          </a:prstGeom>
          <a:noFill/>
        </p:spPr>
        <p:txBody>
          <a:bodyPr wrap="none" rtlCol="0">
            <a:spAutoFit/>
          </a:bodyPr>
          <a:lstStyle/>
          <a:p>
            <a:r>
              <a:rPr lang="en-US" altLang="zh-CN" sz="5400" dirty="0" smtClean="0"/>
              <a:t>NO.3</a:t>
            </a:r>
            <a:endParaRPr lang="en-US" altLang="zh-CN" sz="5400" dirty="0" smtClean="0"/>
          </a:p>
        </p:txBody>
      </p:sp>
      <p:sp>
        <p:nvSpPr>
          <p:cNvPr id="22" name="矩形 21"/>
          <p:cNvSpPr/>
          <p:nvPr/>
        </p:nvSpPr>
        <p:spPr>
          <a:xfrm>
            <a:off x="469265" y="4417060"/>
            <a:ext cx="4363085" cy="2245360"/>
          </a:xfrm>
          <a:prstGeom prst="rect">
            <a:avLst/>
          </a:prstGeom>
          <a:ln>
            <a:solidFill>
              <a:schemeClr val="accent2">
                <a:lumMod val="60000"/>
                <a:lumOff val="40000"/>
              </a:schemeClr>
            </a:solidFill>
          </a:ln>
        </p:spPr>
        <p:txBody>
          <a:bodyPr wrap="square">
            <a:spAutoFit/>
          </a:bodyPr>
          <a:lstStyle/>
          <a:p>
            <a:pPr algn="l">
              <a:spcAft>
                <a:spcPts val="0"/>
              </a:spcAft>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传统上缺乏“没有任何人拥有绝对的权柄，也没有人可以滥权”的信念，简单的“由上而下”式的社区建设，不仅会造成基层参与经验严重缺乏、社区治理产生头重脚轻的窘象，也会形成“多数人的暴政”，或被野心家挑动，产生族群撕裂。</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23" name="矩形 22"/>
          <p:cNvSpPr/>
          <p:nvPr/>
        </p:nvSpPr>
        <p:spPr>
          <a:xfrm>
            <a:off x="6346190" y="4427855"/>
            <a:ext cx="5416550" cy="1938020"/>
          </a:xfrm>
          <a:prstGeom prst="rect">
            <a:avLst/>
          </a:prstGeom>
          <a:ln>
            <a:solidFill>
              <a:schemeClr val="tx2">
                <a:lumMod val="60000"/>
                <a:lumOff val="40000"/>
              </a:schemeClr>
            </a:solidFill>
          </a:ln>
        </p:spPr>
        <p:txBody>
          <a:bodyPr wrap="square">
            <a:spAutoFit/>
          </a:bodyPr>
          <a:lstStyle/>
          <a:p>
            <a:pPr algn="l">
              <a:spcAft>
                <a:spcPts val="0"/>
              </a:spcAft>
            </a:pP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贯彻充分讨论的民主</a:t>
            </a:r>
            <a:r>
              <a:rPr lang="zh-CN" altLang="zh-CN" sz="1200" kern="100" dirty="0">
                <a:latin typeface="Times New Roman" panose="02020603050405020304" pitchFamily="18" charset="0"/>
                <a:ea typeface="方正兰亭细黑_GBK" panose="02000000000000000000" pitchFamily="2" charset="-122"/>
                <a:cs typeface="Times New Roman" panose="02020603050405020304" pitchFamily="18" charset="0"/>
              </a:rPr>
              <a:t>（deliberative democracy）</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。投票不是解决地方问题唯一的办法，最重要的是在“社区事项”中的体现“充分讨论”</a:t>
            </a:r>
            <a:r>
              <a:rPr lang="zh-CN" altLang="zh-CN" sz="1200" kern="100" dirty="0">
                <a:latin typeface="Times New Roman" panose="02020603050405020304" pitchFamily="18" charset="0"/>
                <a:ea typeface="方正兰亭细黑_GBK" panose="02000000000000000000" pitchFamily="2" charset="-122"/>
                <a:cs typeface="Times New Roman" panose="02020603050405020304" pitchFamily="18" charset="0"/>
              </a:rPr>
              <a:t>（deliberation）</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的原则与精神。恰恰中国的许多公共政策与决策，没有经过充分讨论，以某些意志代替讨论。没有充分的讨论，就没有真正的公共治理。</a:t>
            </a:r>
            <a:endPar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endParaRPr>
          </a:p>
        </p:txBody>
      </p:sp>
      <p:sp>
        <p:nvSpPr>
          <p:cNvPr id="24" name="矩形 23"/>
          <p:cNvSpPr/>
          <p:nvPr/>
        </p:nvSpPr>
        <p:spPr>
          <a:xfrm>
            <a:off x="3230245" y="1247140"/>
            <a:ext cx="5400675" cy="1938020"/>
          </a:xfrm>
          <a:prstGeom prst="rect">
            <a:avLst/>
          </a:prstGeom>
          <a:ln>
            <a:solidFill>
              <a:schemeClr val="accent4">
                <a:lumMod val="60000"/>
                <a:lumOff val="40000"/>
              </a:schemeClr>
            </a:solidFill>
          </a:ln>
        </p:spPr>
        <p:txBody>
          <a:bodyPr wrap="square">
            <a:spAutoFit/>
          </a:bodyPr>
          <a:lstStyle/>
          <a:p>
            <a:pPr algn="l">
              <a:spcAft>
                <a:spcPts val="0"/>
              </a:spcAft>
            </a:pP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重视</a:t>
            </a:r>
            <a:r>
              <a:rPr lang="zh-CN" altLang="zh-CN" sz="2000" kern="100" dirty="0">
                <a:solidFill>
                  <a:srgbClr val="FF0000"/>
                </a:solidFill>
                <a:latin typeface="Times New Roman" panose="02020603050405020304" pitchFamily="18" charset="0"/>
                <a:ea typeface="方正兰亭细黑_GBK" panose="02000000000000000000" pitchFamily="2" charset="-122"/>
                <a:cs typeface="Times New Roman" panose="02020603050405020304" pitchFamily="18" charset="0"/>
              </a:rPr>
              <a:t>公共精神</a:t>
            </a:r>
            <a:r>
              <a:rPr lang="zh-CN" altLang="zh-CN" sz="1200" kern="100" dirty="0">
                <a:latin typeface="Times New Roman" panose="02020603050405020304" pitchFamily="18" charset="0"/>
                <a:ea typeface="方正兰亭细黑_GBK" panose="02000000000000000000" pitchFamily="2" charset="-122"/>
                <a:cs typeface="Times New Roman" panose="02020603050405020304" pitchFamily="18" charset="0"/>
              </a:rPr>
              <a:t>（public spirit）</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的培养。自己对于自己要什么最清楚</a:t>
            </a:r>
            <a:r>
              <a:rPr lang="zh-CN" altLang="zh-CN" sz="1200" kern="100" dirty="0">
                <a:latin typeface="Times New Roman" panose="02020603050405020304" pitchFamily="18" charset="0"/>
                <a:ea typeface="方正兰亭细黑_GBK" panose="02000000000000000000" pitchFamily="2" charset="-122"/>
                <a:cs typeface="Times New Roman" panose="02020603050405020304" pitchFamily="18" charset="0"/>
              </a:rPr>
              <a:t>（Everyone is the best judge of his own interest）</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，不用假手他人。社区自治</a:t>
            </a:r>
            <a:r>
              <a:rPr lang="en-US"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“权威重叠”</a:t>
            </a:r>
            <a:r>
              <a:rPr lang="zh-CN" altLang="zh-CN" sz="1200" kern="100" dirty="0">
                <a:latin typeface="Times New Roman" panose="02020603050405020304" pitchFamily="18" charset="0"/>
                <a:ea typeface="方正兰亭细黑_GBK" panose="02000000000000000000" pitchFamily="2" charset="-122"/>
                <a:cs typeface="Times New Roman" panose="02020603050405020304" pitchFamily="18" charset="0"/>
              </a:rPr>
              <a:t>（overlapping authority）</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的制度设计，居民公共精神较易培养出来，社会组织发达。将公众的事当自己的事来看待，形成一种“乡镇精神”</a:t>
            </a:r>
            <a:r>
              <a:rPr lang="zh-CN" altLang="zh-CN" sz="1200" kern="100" dirty="0">
                <a:latin typeface="Times New Roman" panose="02020603050405020304" pitchFamily="18" charset="0"/>
                <a:ea typeface="方正兰亭细黑_GBK" panose="02000000000000000000" pitchFamily="2" charset="-122"/>
                <a:cs typeface="Times New Roman" panose="02020603050405020304" pitchFamily="18" charset="0"/>
              </a:rPr>
              <a:t>（township spirit）</a:t>
            </a:r>
            <a:r>
              <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a:t>
            </a:r>
            <a:endParaRPr lang="zh-CN"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endParaRPr>
          </a:p>
        </p:txBody>
      </p:sp>
      <p:grpSp>
        <p:nvGrpSpPr>
          <p:cNvPr id="8" name="组合 7"/>
          <p:cNvGrpSpPr/>
          <p:nvPr/>
        </p:nvGrpSpPr>
        <p:grpSpPr>
          <a:xfrm>
            <a:off x="559123" y="2857406"/>
            <a:ext cx="10857859" cy="1799206"/>
            <a:chOff x="559123" y="2857406"/>
            <a:chExt cx="10857859" cy="1799206"/>
          </a:xfrm>
        </p:grpSpPr>
        <p:grpSp>
          <p:nvGrpSpPr>
            <p:cNvPr id="14" name="组合 13"/>
            <p:cNvGrpSpPr/>
            <p:nvPr/>
          </p:nvGrpSpPr>
          <p:grpSpPr>
            <a:xfrm>
              <a:off x="559123" y="3301685"/>
              <a:ext cx="10857859" cy="1006609"/>
              <a:chOff x="613904" y="3496558"/>
              <a:chExt cx="9660016" cy="895560"/>
            </a:xfrm>
          </p:grpSpPr>
          <p:sp>
            <p:nvSpPr>
              <p:cNvPr id="7" name="圆角矩形 6"/>
              <p:cNvSpPr/>
              <p:nvPr/>
            </p:nvSpPr>
            <p:spPr>
              <a:xfrm>
                <a:off x="613904" y="3496559"/>
                <a:ext cx="3163946" cy="89555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圆角矩形 12"/>
              <p:cNvSpPr/>
              <p:nvPr/>
            </p:nvSpPr>
            <p:spPr>
              <a:xfrm>
                <a:off x="3823523" y="3496558"/>
                <a:ext cx="3163946" cy="895559"/>
              </a:xfrm>
              <a:prstGeom prst="roundRect">
                <a:avLst/>
              </a:prstGeom>
              <a:solidFill>
                <a:schemeClr val="bg1">
                  <a:lumMod val="85000"/>
                </a:schemeClr>
              </a:solidFill>
              <a:ln>
                <a:noFill/>
              </a:ln>
              <a:effectLst>
                <a:outerShdw blurRad="304800" dist="190500" dir="10800000" algn="r"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7109974" y="3496558"/>
                <a:ext cx="3163946" cy="895559"/>
              </a:xfrm>
              <a:prstGeom prst="roundRect">
                <a:avLst/>
              </a:prstGeom>
              <a:solidFill>
                <a:schemeClr val="accent1">
                  <a:lumMod val="75000"/>
                </a:schemeClr>
              </a:solidFill>
              <a:ln>
                <a:noFill/>
              </a:ln>
              <a:effectLst>
                <a:outerShdw blurRad="304800" dist="1905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等腰三角形 17"/>
            <p:cNvSpPr/>
            <p:nvPr/>
          </p:nvSpPr>
          <p:spPr>
            <a:xfrm>
              <a:off x="2135230" y="2953366"/>
              <a:ext cx="404050" cy="348319"/>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a:off x="9436821" y="2857406"/>
              <a:ext cx="437554" cy="446113"/>
            </a:xfrm>
            <a:prstGeom prst="triangle">
              <a:avLst/>
            </a:prstGeom>
            <a:solidFill>
              <a:schemeClr val="accent1">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flipV="1">
              <a:off x="5609032" y="4308293"/>
              <a:ext cx="404050" cy="348319"/>
            </a:xfrm>
            <a:prstGeom prst="triangle">
              <a:avLst/>
            </a:prstGeom>
            <a:solidFill>
              <a:schemeClr val="bg1">
                <a:lumMod val="85000"/>
              </a:schemeClr>
            </a:solidFill>
            <a:ln>
              <a:noFill/>
            </a:ln>
            <a:effectLst>
              <a:outerShdw blurRad="50800" dist="38100" dir="5400000" algn="t"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289709" y="3598886"/>
              <a:ext cx="1612900" cy="521970"/>
            </a:xfrm>
            <a:prstGeom prst="rect">
              <a:avLst/>
            </a:prstGeom>
          </p:spPr>
          <p:txBody>
            <a:bodyPr wrap="none">
              <a:spAutoFit/>
            </a:bodyPr>
            <a:lstStyle/>
            <a:p>
              <a:pPr algn="ctr"/>
              <a:r>
                <a:rPr lang="zh-CN" altLang="en-US" sz="2800" b="1" dirty="0">
                  <a:solidFill>
                    <a:srgbClr val="C00000"/>
                  </a:solidFill>
                  <a:latin typeface="黑体" panose="02010609060101010101" charset="-122"/>
                  <a:ea typeface="黑体" panose="02010609060101010101" charset="-122"/>
                </a:rPr>
                <a:t>启示一：</a:t>
              </a:r>
              <a:endParaRPr lang="zh-CN" altLang="en-US" sz="2800" b="1" dirty="0">
                <a:solidFill>
                  <a:srgbClr val="C00000"/>
                </a:solidFill>
                <a:latin typeface="黑体" panose="02010609060101010101" charset="-122"/>
                <a:ea typeface="黑体" panose="02010609060101010101" charset="-122"/>
              </a:endParaRPr>
            </a:p>
          </p:txBody>
        </p:sp>
        <p:sp>
          <p:nvSpPr>
            <p:cNvPr id="21" name="矩形 20"/>
            <p:cNvSpPr/>
            <p:nvPr/>
          </p:nvSpPr>
          <p:spPr>
            <a:xfrm>
              <a:off x="8899218" y="3639461"/>
              <a:ext cx="1612900" cy="521970"/>
            </a:xfrm>
            <a:prstGeom prst="rect">
              <a:avLst/>
            </a:prstGeom>
          </p:spPr>
          <p:txBody>
            <a:bodyPr wrap="none">
              <a:spAutoFit/>
            </a:bodyPr>
            <a:lstStyle/>
            <a:p>
              <a:pPr algn="ctr"/>
              <a:r>
                <a:rPr lang="zh-CN" altLang="en-US" sz="2800" b="1" dirty="0">
                  <a:solidFill>
                    <a:srgbClr val="C00000"/>
                  </a:solidFill>
                  <a:latin typeface="黑体" panose="02010609060101010101" charset="-122"/>
                  <a:ea typeface="黑体" panose="02010609060101010101" charset="-122"/>
                </a:rPr>
                <a:t>启示二：</a:t>
              </a:r>
              <a:endParaRPr lang="zh-CN" altLang="en-US" sz="2800" b="1" dirty="0">
                <a:solidFill>
                  <a:srgbClr val="C00000"/>
                </a:solidFill>
                <a:latin typeface="黑体" panose="02010609060101010101" charset="-122"/>
                <a:ea typeface="黑体" panose="02010609060101010101" charset="-122"/>
              </a:endParaRPr>
            </a:p>
          </p:txBody>
        </p:sp>
        <p:sp>
          <p:nvSpPr>
            <p:cNvPr id="27" name="矩形 26"/>
            <p:cNvSpPr/>
            <p:nvPr/>
          </p:nvSpPr>
          <p:spPr>
            <a:xfrm>
              <a:off x="1977210" y="3599418"/>
              <a:ext cx="1713230" cy="460375"/>
            </a:xfrm>
            <a:prstGeom prst="rect">
              <a:avLst/>
            </a:prstGeom>
          </p:spPr>
          <p:txBody>
            <a:bodyPr wrap="none">
              <a:spAutoFit/>
            </a:bodyPr>
            <a:lstStyle/>
            <a:p>
              <a:pPr algn="ctr"/>
              <a:r>
                <a:rPr lang="zh-CN" altLang="en-US" sz="2400" b="1" dirty="0">
                  <a:solidFill>
                    <a:schemeClr val="bg1"/>
                  </a:solidFill>
                  <a:latin typeface="黑体" panose="02010609060101010101" charset="-122"/>
                  <a:ea typeface="黑体" panose="02010609060101010101" charset="-122"/>
                </a:rPr>
                <a:t>延伸的结论</a:t>
              </a:r>
              <a:endParaRPr lang="zh-CN" altLang="en-US" sz="2400" b="1" dirty="0">
                <a:solidFill>
                  <a:schemeClr val="bg1"/>
                </a:solidFill>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anim calcmode="lin" valueType="num">
                                      <p:cBhvr>
                                        <p:cTn id="21" dur="500" fill="hold"/>
                                        <p:tgtEl>
                                          <p:spTgt spid="15"/>
                                        </p:tgtEl>
                                        <p:attrNameLst>
                                          <p:attrName>ppt_x</p:attrName>
                                        </p:attrNameLst>
                                      </p:cBhvr>
                                      <p:tavLst>
                                        <p:tav tm="0">
                                          <p:val>
                                            <p:strVal val="#ppt_x"/>
                                          </p:val>
                                        </p:tav>
                                        <p:tav tm="100000">
                                          <p:val>
                                            <p:strVal val="#ppt_x"/>
                                          </p:val>
                                        </p:tav>
                                      </p:tavLst>
                                    </p:anim>
                                    <p:anim calcmode="lin" valueType="num">
                                      <p:cBhvr>
                                        <p:cTn id="22" dur="5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anim calcmode="lin" valueType="num">
                                      <p:cBhvr>
                                        <p:cTn id="32" dur="500" fill="hold"/>
                                        <p:tgtEl>
                                          <p:spTgt spid="24"/>
                                        </p:tgtEl>
                                        <p:attrNameLst>
                                          <p:attrName>ppt_x</p:attrName>
                                        </p:attrNameLst>
                                      </p:cBhvr>
                                      <p:tavLst>
                                        <p:tav tm="0">
                                          <p:val>
                                            <p:strVal val="#ppt_x"/>
                                          </p:val>
                                        </p:tav>
                                        <p:tav tm="100000">
                                          <p:val>
                                            <p:strVal val="#ppt_x"/>
                                          </p:val>
                                        </p:tav>
                                      </p:tavLst>
                                    </p:anim>
                                    <p:anim calcmode="lin" valueType="num">
                                      <p:cBhvr>
                                        <p:cTn id="33" dur="5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anim calcmode="lin" valueType="num">
                                      <p:cBhvr>
                                        <p:cTn id="37" dur="500" fill="hold"/>
                                        <p:tgtEl>
                                          <p:spTgt spid="16"/>
                                        </p:tgtEl>
                                        <p:attrNameLst>
                                          <p:attrName>ppt_x</p:attrName>
                                        </p:attrNameLst>
                                      </p:cBhvr>
                                      <p:tavLst>
                                        <p:tav tm="0">
                                          <p:val>
                                            <p:strVal val="#ppt_x"/>
                                          </p:val>
                                        </p:tav>
                                        <p:tav tm="100000">
                                          <p:val>
                                            <p:strVal val="#ppt_x"/>
                                          </p:val>
                                        </p:tav>
                                      </p:tavLst>
                                    </p:anim>
                                    <p:anim calcmode="lin" valueType="num">
                                      <p:cBhvr>
                                        <p:cTn id="38" dur="500" fill="hold"/>
                                        <p:tgtEl>
                                          <p:spTgt spid="16"/>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xit" presetSubtype="8" fill="hold" nodeType="clickEffect">
                                  <p:stCondLst>
                                    <p:cond delay="0"/>
                                  </p:stCondLst>
                                  <p:childTnLst>
                                    <p:anim calcmode="lin" valueType="num">
                                      <p:cBhvr additive="base">
                                        <p:cTn id="51" dur="500"/>
                                        <p:tgtEl>
                                          <p:spTgt spid="2"/>
                                        </p:tgtEl>
                                        <p:attrNameLst>
                                          <p:attrName>ppt_x</p:attrName>
                                        </p:attrNameLst>
                                      </p:cBhvr>
                                      <p:tavLst>
                                        <p:tav tm="0">
                                          <p:val>
                                            <p:strVal val="ppt_x"/>
                                          </p:val>
                                        </p:tav>
                                        <p:tav tm="100000">
                                          <p:val>
                                            <p:strVal val="0-ppt_w/2"/>
                                          </p:val>
                                        </p:tav>
                                      </p:tavLst>
                                    </p:anim>
                                    <p:anim calcmode="lin" valueType="num">
                                      <p:cBhvr additive="base">
                                        <p:cTn id="52" dur="500"/>
                                        <p:tgtEl>
                                          <p:spTgt spid="2"/>
                                        </p:tgtEl>
                                        <p:attrNameLst>
                                          <p:attrName>ppt_y</p:attrName>
                                        </p:attrNameLst>
                                      </p:cBhvr>
                                      <p:tavLst>
                                        <p:tav tm="0">
                                          <p:val>
                                            <p:strVal val="ppt_y"/>
                                          </p:val>
                                        </p:tav>
                                        <p:tav tm="100000">
                                          <p:val>
                                            <p:strVal val="ppt_y"/>
                                          </p:val>
                                        </p:tav>
                                      </p:tavLst>
                                    </p:anim>
                                    <p:set>
                                      <p:cBhvr>
                                        <p:cTn id="53" dur="1" fill="hold">
                                          <p:stCondLst>
                                            <p:cond delay="499"/>
                                          </p:stCondLst>
                                        </p:cTn>
                                        <p:tgtEl>
                                          <p:spTgt spid="2"/>
                                        </p:tgtEl>
                                        <p:attrNameLst>
                                          <p:attrName>style.visibility</p:attrName>
                                        </p:attrNameLst>
                                      </p:cBhvr>
                                      <p:to>
                                        <p:strVal val="hidden"/>
                                      </p:to>
                                    </p:set>
                                  </p:childTnLst>
                                </p:cTn>
                              </p:par>
                              <p:par>
                                <p:cTn id="54" presetID="2" presetClass="exit" presetSubtype="8" fill="hold" grpId="1" nodeType="withEffect">
                                  <p:stCondLst>
                                    <p:cond delay="0"/>
                                  </p:stCondLst>
                                  <p:childTnLst>
                                    <p:anim calcmode="lin" valueType="num">
                                      <p:cBhvr additive="base">
                                        <p:cTn id="55" dur="500"/>
                                        <p:tgtEl>
                                          <p:spTgt spid="5"/>
                                        </p:tgtEl>
                                        <p:attrNameLst>
                                          <p:attrName>ppt_x</p:attrName>
                                        </p:attrNameLst>
                                      </p:cBhvr>
                                      <p:tavLst>
                                        <p:tav tm="0">
                                          <p:val>
                                            <p:strVal val="ppt_x"/>
                                          </p:val>
                                        </p:tav>
                                        <p:tav tm="100000">
                                          <p:val>
                                            <p:strVal val="0-ppt_w/2"/>
                                          </p:val>
                                        </p:tav>
                                      </p:tavLst>
                                    </p:anim>
                                    <p:anim calcmode="lin" valueType="num">
                                      <p:cBhvr additive="base">
                                        <p:cTn id="56" dur="500"/>
                                        <p:tgtEl>
                                          <p:spTgt spid="5"/>
                                        </p:tgtEl>
                                        <p:attrNameLst>
                                          <p:attrName>ppt_y</p:attrName>
                                        </p:attrNameLst>
                                      </p:cBhvr>
                                      <p:tavLst>
                                        <p:tav tm="0">
                                          <p:val>
                                            <p:strVal val="ppt_y"/>
                                          </p:val>
                                        </p:tav>
                                        <p:tav tm="100000">
                                          <p:val>
                                            <p:strVal val="ppt_y"/>
                                          </p:val>
                                        </p:tav>
                                      </p:tavLst>
                                    </p:anim>
                                    <p:set>
                                      <p:cBhvr>
                                        <p:cTn id="57" dur="1" fill="hold">
                                          <p:stCondLst>
                                            <p:cond delay="499"/>
                                          </p:stCondLst>
                                        </p:cTn>
                                        <p:tgtEl>
                                          <p:spTgt spid="5"/>
                                        </p:tgtEl>
                                        <p:attrNameLst>
                                          <p:attrName>style.visibility</p:attrName>
                                        </p:attrNameLst>
                                      </p:cBhvr>
                                      <p:to>
                                        <p:strVal val="hidden"/>
                                      </p:to>
                                    </p:set>
                                  </p:childTnLst>
                                </p:cTn>
                              </p:par>
                            </p:childTnLst>
                          </p:cTn>
                        </p:par>
                        <p:par>
                          <p:cTn id="58" fill="hold">
                            <p:stCondLst>
                              <p:cond delay="500"/>
                            </p:stCondLst>
                            <p:childTnLst>
                              <p:par>
                                <p:cTn id="59" presetID="2" presetClass="exit" presetSubtype="2" fill="hold" nodeType="afterEffect">
                                  <p:stCondLst>
                                    <p:cond delay="0"/>
                                  </p:stCondLst>
                                  <p:childTnLst>
                                    <p:anim calcmode="lin" valueType="num">
                                      <p:cBhvr additive="base">
                                        <p:cTn id="60" dur="500"/>
                                        <p:tgtEl>
                                          <p:spTgt spid="8"/>
                                        </p:tgtEl>
                                        <p:attrNameLst>
                                          <p:attrName>ppt_x</p:attrName>
                                        </p:attrNameLst>
                                      </p:cBhvr>
                                      <p:tavLst>
                                        <p:tav tm="0">
                                          <p:val>
                                            <p:strVal val="ppt_x"/>
                                          </p:val>
                                        </p:tav>
                                        <p:tav tm="100000">
                                          <p:val>
                                            <p:strVal val="1+ppt_w/2"/>
                                          </p:val>
                                        </p:tav>
                                      </p:tavLst>
                                    </p:anim>
                                    <p:anim calcmode="lin" valueType="num">
                                      <p:cBhvr additive="base">
                                        <p:cTn id="61" dur="500"/>
                                        <p:tgtEl>
                                          <p:spTgt spid="8"/>
                                        </p:tgtEl>
                                        <p:attrNameLst>
                                          <p:attrName>ppt_y</p:attrName>
                                        </p:attrNameLst>
                                      </p:cBhvr>
                                      <p:tavLst>
                                        <p:tav tm="0">
                                          <p:val>
                                            <p:strVal val="ppt_y"/>
                                          </p:val>
                                        </p:tav>
                                        <p:tav tm="100000">
                                          <p:val>
                                            <p:strVal val="ppt_y"/>
                                          </p:val>
                                        </p:tav>
                                      </p:tavLst>
                                    </p:anim>
                                    <p:set>
                                      <p:cBhvr>
                                        <p:cTn id="62" dur="1" fill="hold">
                                          <p:stCondLst>
                                            <p:cond delay="499"/>
                                          </p:stCondLst>
                                        </p:cTn>
                                        <p:tgtEl>
                                          <p:spTgt spid="8"/>
                                        </p:tgtEl>
                                        <p:attrNameLst>
                                          <p:attrName>style.visibility</p:attrName>
                                        </p:attrNameLst>
                                      </p:cBhvr>
                                      <p:to>
                                        <p:strVal val="hidden"/>
                                      </p:to>
                                    </p:set>
                                  </p:childTnLst>
                                </p:cTn>
                              </p:par>
                            </p:childTnLst>
                          </p:cTn>
                        </p:par>
                        <p:par>
                          <p:cTn id="63" fill="hold">
                            <p:stCondLst>
                              <p:cond delay="1000"/>
                            </p:stCondLst>
                            <p:childTnLst>
                              <p:par>
                                <p:cTn id="64" presetID="2" presetClass="exit" presetSubtype="2" fill="hold" grpId="1" nodeType="afterEffect">
                                  <p:stCondLst>
                                    <p:cond delay="0"/>
                                  </p:stCondLst>
                                  <p:childTnLst>
                                    <p:anim calcmode="lin" valueType="num">
                                      <p:cBhvr additive="base">
                                        <p:cTn id="65" dur="500"/>
                                        <p:tgtEl>
                                          <p:spTgt spid="17"/>
                                        </p:tgtEl>
                                        <p:attrNameLst>
                                          <p:attrName>ppt_x</p:attrName>
                                        </p:attrNameLst>
                                      </p:cBhvr>
                                      <p:tavLst>
                                        <p:tav tm="0">
                                          <p:val>
                                            <p:strVal val="ppt_x"/>
                                          </p:val>
                                        </p:tav>
                                        <p:tav tm="100000">
                                          <p:val>
                                            <p:strVal val="1+ppt_w/2"/>
                                          </p:val>
                                        </p:tav>
                                      </p:tavLst>
                                    </p:anim>
                                    <p:anim calcmode="lin" valueType="num">
                                      <p:cBhvr additive="base">
                                        <p:cTn id="66" dur="500"/>
                                        <p:tgtEl>
                                          <p:spTgt spid="17"/>
                                        </p:tgtEl>
                                        <p:attrNameLst>
                                          <p:attrName>ppt_y</p:attrName>
                                        </p:attrNameLst>
                                      </p:cBhvr>
                                      <p:tavLst>
                                        <p:tav tm="0">
                                          <p:val>
                                            <p:strVal val="ppt_y"/>
                                          </p:val>
                                        </p:tav>
                                        <p:tav tm="100000">
                                          <p:val>
                                            <p:strVal val="ppt_y"/>
                                          </p:val>
                                        </p:tav>
                                      </p:tavLst>
                                    </p:anim>
                                    <p:set>
                                      <p:cBhvr>
                                        <p:cTn id="67" dur="1" fill="hold">
                                          <p:stCondLst>
                                            <p:cond delay="499"/>
                                          </p:stCondLst>
                                        </p:cTn>
                                        <p:tgtEl>
                                          <p:spTgt spid="17"/>
                                        </p:tgtEl>
                                        <p:attrNameLst>
                                          <p:attrName>style.visibility</p:attrName>
                                        </p:attrNameLst>
                                      </p:cBhvr>
                                      <p:to>
                                        <p:strVal val="hidden"/>
                                      </p:to>
                                    </p:set>
                                  </p:childTnLst>
                                </p:cTn>
                              </p:par>
                              <p:par>
                                <p:cTn id="68" presetID="2" presetClass="exit" presetSubtype="2" fill="hold" grpId="1" nodeType="withEffect">
                                  <p:stCondLst>
                                    <p:cond delay="0"/>
                                  </p:stCondLst>
                                  <p:childTnLst>
                                    <p:anim calcmode="lin" valueType="num">
                                      <p:cBhvr additive="base">
                                        <p:cTn id="69" dur="500"/>
                                        <p:tgtEl>
                                          <p:spTgt spid="23"/>
                                        </p:tgtEl>
                                        <p:attrNameLst>
                                          <p:attrName>ppt_x</p:attrName>
                                        </p:attrNameLst>
                                      </p:cBhvr>
                                      <p:tavLst>
                                        <p:tav tm="0">
                                          <p:val>
                                            <p:strVal val="ppt_x"/>
                                          </p:val>
                                        </p:tav>
                                        <p:tav tm="100000">
                                          <p:val>
                                            <p:strVal val="1+ppt_w/2"/>
                                          </p:val>
                                        </p:tav>
                                      </p:tavLst>
                                    </p:anim>
                                    <p:anim calcmode="lin" valueType="num">
                                      <p:cBhvr additive="base">
                                        <p:cTn id="70" dur="500"/>
                                        <p:tgtEl>
                                          <p:spTgt spid="23"/>
                                        </p:tgtEl>
                                        <p:attrNameLst>
                                          <p:attrName>ppt_y</p:attrName>
                                        </p:attrNameLst>
                                      </p:cBhvr>
                                      <p:tavLst>
                                        <p:tav tm="0">
                                          <p:val>
                                            <p:strVal val="ppt_y"/>
                                          </p:val>
                                        </p:tav>
                                        <p:tav tm="100000">
                                          <p:val>
                                            <p:strVal val="ppt_y"/>
                                          </p:val>
                                        </p:tav>
                                      </p:tavLst>
                                    </p:anim>
                                    <p:set>
                                      <p:cBhvr>
                                        <p:cTn id="71" dur="1" fill="hold">
                                          <p:stCondLst>
                                            <p:cond delay="499"/>
                                          </p:stCondLst>
                                        </p:cTn>
                                        <p:tgtEl>
                                          <p:spTgt spid="23"/>
                                        </p:tgtEl>
                                        <p:attrNameLst>
                                          <p:attrName>style.visibility</p:attrName>
                                        </p:attrNameLst>
                                      </p:cBhvr>
                                      <p:to>
                                        <p:strVal val="hidden"/>
                                      </p:to>
                                    </p:set>
                                  </p:childTnLst>
                                </p:cTn>
                              </p:par>
                            </p:childTnLst>
                          </p:cTn>
                        </p:par>
                        <p:par>
                          <p:cTn id="72" fill="hold">
                            <p:stCondLst>
                              <p:cond delay="1500"/>
                            </p:stCondLst>
                            <p:childTnLst>
                              <p:par>
                                <p:cTn id="73" presetID="2" presetClass="exit" presetSubtype="2" fill="hold" grpId="1" nodeType="afterEffect">
                                  <p:stCondLst>
                                    <p:cond delay="0"/>
                                  </p:stCondLst>
                                  <p:childTnLst>
                                    <p:anim calcmode="lin" valueType="num">
                                      <p:cBhvr additive="base">
                                        <p:cTn id="74" dur="500"/>
                                        <p:tgtEl>
                                          <p:spTgt spid="24"/>
                                        </p:tgtEl>
                                        <p:attrNameLst>
                                          <p:attrName>ppt_x</p:attrName>
                                        </p:attrNameLst>
                                      </p:cBhvr>
                                      <p:tavLst>
                                        <p:tav tm="0">
                                          <p:val>
                                            <p:strVal val="ppt_x"/>
                                          </p:val>
                                        </p:tav>
                                        <p:tav tm="100000">
                                          <p:val>
                                            <p:strVal val="1+ppt_w/2"/>
                                          </p:val>
                                        </p:tav>
                                      </p:tavLst>
                                    </p:anim>
                                    <p:anim calcmode="lin" valueType="num">
                                      <p:cBhvr additive="base">
                                        <p:cTn id="75" dur="500"/>
                                        <p:tgtEl>
                                          <p:spTgt spid="24"/>
                                        </p:tgtEl>
                                        <p:attrNameLst>
                                          <p:attrName>ppt_y</p:attrName>
                                        </p:attrNameLst>
                                      </p:cBhvr>
                                      <p:tavLst>
                                        <p:tav tm="0">
                                          <p:val>
                                            <p:strVal val="ppt_y"/>
                                          </p:val>
                                        </p:tav>
                                        <p:tav tm="100000">
                                          <p:val>
                                            <p:strVal val="ppt_y"/>
                                          </p:val>
                                        </p:tav>
                                      </p:tavLst>
                                    </p:anim>
                                    <p:set>
                                      <p:cBhvr>
                                        <p:cTn id="76" dur="1" fill="hold">
                                          <p:stCondLst>
                                            <p:cond delay="499"/>
                                          </p:stCondLst>
                                        </p:cTn>
                                        <p:tgtEl>
                                          <p:spTgt spid="24"/>
                                        </p:tgtEl>
                                        <p:attrNameLst>
                                          <p:attrName>style.visibility</p:attrName>
                                        </p:attrNameLst>
                                      </p:cBhvr>
                                      <p:to>
                                        <p:strVal val="hidden"/>
                                      </p:to>
                                    </p:set>
                                  </p:childTnLst>
                                </p:cTn>
                              </p:par>
                              <p:par>
                                <p:cTn id="77" presetID="2" presetClass="exit" presetSubtype="2" fill="hold" grpId="1" nodeType="withEffect">
                                  <p:stCondLst>
                                    <p:cond delay="0"/>
                                  </p:stCondLst>
                                  <p:childTnLst>
                                    <p:anim calcmode="lin" valueType="num">
                                      <p:cBhvr additive="base">
                                        <p:cTn id="78" dur="500"/>
                                        <p:tgtEl>
                                          <p:spTgt spid="16"/>
                                        </p:tgtEl>
                                        <p:attrNameLst>
                                          <p:attrName>ppt_x</p:attrName>
                                        </p:attrNameLst>
                                      </p:cBhvr>
                                      <p:tavLst>
                                        <p:tav tm="0">
                                          <p:val>
                                            <p:strVal val="ppt_x"/>
                                          </p:val>
                                        </p:tav>
                                        <p:tav tm="100000">
                                          <p:val>
                                            <p:strVal val="1+ppt_w/2"/>
                                          </p:val>
                                        </p:tav>
                                      </p:tavLst>
                                    </p:anim>
                                    <p:anim calcmode="lin" valueType="num">
                                      <p:cBhvr additive="base">
                                        <p:cTn id="79" dur="500"/>
                                        <p:tgtEl>
                                          <p:spTgt spid="16"/>
                                        </p:tgtEl>
                                        <p:attrNameLst>
                                          <p:attrName>ppt_y</p:attrName>
                                        </p:attrNameLst>
                                      </p:cBhvr>
                                      <p:tavLst>
                                        <p:tav tm="0">
                                          <p:val>
                                            <p:strVal val="ppt_y"/>
                                          </p:val>
                                        </p:tav>
                                        <p:tav tm="100000">
                                          <p:val>
                                            <p:strVal val="ppt_y"/>
                                          </p:val>
                                        </p:tav>
                                      </p:tavLst>
                                    </p:anim>
                                    <p:set>
                                      <p:cBhvr>
                                        <p:cTn id="80" dur="1" fill="hold">
                                          <p:stCondLst>
                                            <p:cond delay="499"/>
                                          </p:stCondLst>
                                        </p:cTn>
                                        <p:tgtEl>
                                          <p:spTgt spid="16"/>
                                        </p:tgtEl>
                                        <p:attrNameLst>
                                          <p:attrName>style.visibility</p:attrName>
                                        </p:attrNameLst>
                                      </p:cBhvr>
                                      <p:to>
                                        <p:strVal val="hidden"/>
                                      </p:to>
                                    </p:set>
                                  </p:childTnLst>
                                </p:cTn>
                              </p:par>
                            </p:childTnLst>
                          </p:cTn>
                        </p:par>
                        <p:par>
                          <p:cTn id="81" fill="hold">
                            <p:stCondLst>
                              <p:cond delay="2000"/>
                            </p:stCondLst>
                            <p:childTnLst>
                              <p:par>
                                <p:cTn id="82" presetID="2" presetClass="exit" presetSubtype="2" fill="hold" grpId="1" nodeType="afterEffect">
                                  <p:stCondLst>
                                    <p:cond delay="0"/>
                                  </p:stCondLst>
                                  <p:childTnLst>
                                    <p:anim calcmode="lin" valueType="num">
                                      <p:cBhvr additive="base">
                                        <p:cTn id="83" dur="500"/>
                                        <p:tgtEl>
                                          <p:spTgt spid="15"/>
                                        </p:tgtEl>
                                        <p:attrNameLst>
                                          <p:attrName>ppt_x</p:attrName>
                                        </p:attrNameLst>
                                      </p:cBhvr>
                                      <p:tavLst>
                                        <p:tav tm="0">
                                          <p:val>
                                            <p:strVal val="ppt_x"/>
                                          </p:val>
                                        </p:tav>
                                        <p:tav tm="100000">
                                          <p:val>
                                            <p:strVal val="1+ppt_w/2"/>
                                          </p:val>
                                        </p:tav>
                                      </p:tavLst>
                                    </p:anim>
                                    <p:anim calcmode="lin" valueType="num">
                                      <p:cBhvr additive="base">
                                        <p:cTn id="84" dur="500"/>
                                        <p:tgtEl>
                                          <p:spTgt spid="15"/>
                                        </p:tgtEl>
                                        <p:attrNameLst>
                                          <p:attrName>ppt_y</p:attrName>
                                        </p:attrNameLst>
                                      </p:cBhvr>
                                      <p:tavLst>
                                        <p:tav tm="0">
                                          <p:val>
                                            <p:strVal val="ppt_y"/>
                                          </p:val>
                                        </p:tav>
                                        <p:tav tm="100000">
                                          <p:val>
                                            <p:strVal val="ppt_y"/>
                                          </p:val>
                                        </p:tav>
                                      </p:tavLst>
                                    </p:anim>
                                    <p:set>
                                      <p:cBhvr>
                                        <p:cTn id="85" dur="1" fill="hold">
                                          <p:stCondLst>
                                            <p:cond delay="499"/>
                                          </p:stCondLst>
                                        </p:cTn>
                                        <p:tgtEl>
                                          <p:spTgt spid="15"/>
                                        </p:tgtEl>
                                        <p:attrNameLst>
                                          <p:attrName>style.visibility</p:attrName>
                                        </p:attrNameLst>
                                      </p:cBhvr>
                                      <p:to>
                                        <p:strVal val="hidden"/>
                                      </p:to>
                                    </p:set>
                                  </p:childTnLst>
                                </p:cTn>
                              </p:par>
                              <p:par>
                                <p:cTn id="86" presetID="2" presetClass="exit" presetSubtype="2" fill="hold" grpId="1" nodeType="withEffect">
                                  <p:stCondLst>
                                    <p:cond delay="0"/>
                                  </p:stCondLst>
                                  <p:childTnLst>
                                    <p:anim calcmode="lin" valueType="num">
                                      <p:cBhvr additive="base">
                                        <p:cTn id="87" dur="500"/>
                                        <p:tgtEl>
                                          <p:spTgt spid="22"/>
                                        </p:tgtEl>
                                        <p:attrNameLst>
                                          <p:attrName>ppt_x</p:attrName>
                                        </p:attrNameLst>
                                      </p:cBhvr>
                                      <p:tavLst>
                                        <p:tav tm="0">
                                          <p:val>
                                            <p:strVal val="ppt_x"/>
                                          </p:val>
                                        </p:tav>
                                        <p:tav tm="100000">
                                          <p:val>
                                            <p:strVal val="1+ppt_w/2"/>
                                          </p:val>
                                        </p:tav>
                                      </p:tavLst>
                                    </p:anim>
                                    <p:anim calcmode="lin" valueType="num">
                                      <p:cBhvr additive="base">
                                        <p:cTn id="88" dur="500"/>
                                        <p:tgtEl>
                                          <p:spTgt spid="22"/>
                                        </p:tgtEl>
                                        <p:attrNameLst>
                                          <p:attrName>ppt_y</p:attrName>
                                        </p:attrNameLst>
                                      </p:cBhvr>
                                      <p:tavLst>
                                        <p:tav tm="0">
                                          <p:val>
                                            <p:strVal val="ppt_y"/>
                                          </p:val>
                                        </p:tav>
                                        <p:tav tm="100000">
                                          <p:val>
                                            <p:strVal val="ppt_y"/>
                                          </p:val>
                                        </p:tav>
                                      </p:tavLst>
                                    </p:anim>
                                    <p:set>
                                      <p:cBhvr>
                                        <p:cTn id="8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5" grpId="0"/>
      <p:bldP spid="15" grpId="1"/>
      <p:bldP spid="16" grpId="0"/>
      <p:bldP spid="16" grpId="1"/>
      <p:bldP spid="17" grpId="0"/>
      <p:bldP spid="17" grpId="1"/>
      <p:bldP spid="22" grpId="0" bldLvl="0" animBg="1"/>
      <p:bldP spid="22" grpId="1" bldLvl="0" animBg="1"/>
      <p:bldP spid="23" grpId="0" bldLvl="0" animBg="1"/>
      <p:bldP spid="23" grpId="1" bldLvl="0" animBg="1"/>
      <p:bldP spid="24" grpId="0" bldLvl="0" animBg="1"/>
      <p:bldP spid="24" grpId="1"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8426116" cy="890905"/>
          </a:xfrm>
        </p:spPr>
        <p:txBody>
          <a:bodyPr>
            <a:normAutofit/>
          </a:bodyPr>
          <a:lstStyle/>
          <a:p>
            <a:r>
              <a:rPr lang="zh-CN" altLang="en-US" sz="2800" dirty="0"/>
              <a:t>（</a:t>
            </a:r>
            <a:r>
              <a:rPr lang="en-US" altLang="zh-CN" sz="2800" dirty="0"/>
              <a:t>3</a:t>
            </a:r>
            <a:r>
              <a:rPr lang="zh-CN" altLang="en-US" sz="2800" dirty="0"/>
              <a:t>）帕特南：认识制度绩效（</a:t>
            </a:r>
            <a:r>
              <a:rPr lang="zh-CN" altLang="en-US" sz="2800" dirty="0">
                <a:solidFill>
                  <a:srgbClr val="C00000"/>
                </a:solidFill>
                <a:latin typeface="楷体" panose="02010609060101010101" charset="-122"/>
                <a:ea typeface="楷体" panose="02010609060101010101" charset="-122"/>
              </a:rPr>
              <a:t>意大利的差异</a:t>
            </a:r>
            <a:r>
              <a:rPr lang="zh-CN" altLang="en-US" sz="2800" dirty="0">
                <a:solidFill>
                  <a:srgbClr val="C00000"/>
                </a:solidFill>
                <a:latin typeface="楷体" panose="02010609060101010101" charset="-122"/>
                <a:ea typeface="楷体" panose="02010609060101010101" charset="-122"/>
                <a:sym typeface="+mn-ea"/>
              </a:rPr>
              <a:t>解释</a:t>
            </a:r>
            <a:r>
              <a:rPr lang="zh-CN" altLang="en-US" sz="2800" dirty="0"/>
              <a:t>）</a:t>
            </a:r>
            <a:endParaRPr lang="zh-CN" altLang="en-US" sz="2800" dirty="0"/>
          </a:p>
        </p:txBody>
      </p:sp>
      <p:pic>
        <p:nvPicPr>
          <p:cNvPr id="4" name="内容占位符 3" descr="微信图片_20181102203956"/>
          <p:cNvPicPr>
            <a:picLocks noGrp="1" noChangeAspect="1"/>
          </p:cNvPicPr>
          <p:nvPr>
            <p:ph idx="1"/>
          </p:nvPr>
        </p:nvPicPr>
        <p:blipFill>
          <a:blip r:embed="rId1"/>
          <a:stretch>
            <a:fillRect/>
          </a:stretch>
        </p:blipFill>
        <p:spPr>
          <a:xfrm>
            <a:off x="54610" y="1115695"/>
            <a:ext cx="4711065" cy="3534410"/>
          </a:xfrm>
          <a:prstGeom prst="rect">
            <a:avLst/>
          </a:prstGeom>
        </p:spPr>
      </p:pic>
      <p:pic>
        <p:nvPicPr>
          <p:cNvPr id="3" name="图片 2" descr="微信图片_20181102205205"/>
          <p:cNvPicPr>
            <a:picLocks noChangeAspect="1"/>
          </p:cNvPicPr>
          <p:nvPr/>
        </p:nvPicPr>
        <p:blipFill>
          <a:blip r:embed="rId2"/>
          <a:stretch>
            <a:fillRect/>
          </a:stretch>
        </p:blipFill>
        <p:spPr>
          <a:xfrm>
            <a:off x="7320915" y="1079500"/>
            <a:ext cx="4817745" cy="3613150"/>
          </a:xfrm>
          <a:prstGeom prst="rect">
            <a:avLst/>
          </a:prstGeom>
        </p:spPr>
      </p:pic>
      <p:sp>
        <p:nvSpPr>
          <p:cNvPr id="5" name="文本框 4"/>
          <p:cNvSpPr txBox="1"/>
          <p:nvPr/>
        </p:nvSpPr>
        <p:spPr>
          <a:xfrm>
            <a:off x="4776470" y="1083310"/>
            <a:ext cx="2522855" cy="4523105"/>
          </a:xfrm>
          <a:prstGeom prst="rect">
            <a:avLst/>
          </a:prstGeom>
          <a:noFill/>
          <a:ln>
            <a:solidFill>
              <a:srgbClr val="FFC000"/>
            </a:solidFill>
          </a:ln>
        </p:spPr>
        <p:txBody>
          <a:bodyPr wrap="square" rtlCol="0">
            <a:spAutoFit/>
          </a:bodyPr>
          <a:lstStyle/>
          <a:p>
            <a:pPr marL="342900" indent="-342900">
              <a:buClr>
                <a:srgbClr val="002060"/>
              </a:buClr>
              <a:buFont typeface="Wingdings" panose="05000000000000000000" charset="0"/>
              <a:buChar char="m"/>
            </a:pPr>
            <a:r>
              <a:rPr lang="zh-CN" altLang="en-US" sz="2400"/>
              <a:t>制度绩效和经济现代性高度相关，北方经济发达地区，制度绩效也好</a:t>
            </a:r>
            <a:endParaRPr lang="zh-CN" altLang="en-US" sz="2400"/>
          </a:p>
          <a:p>
            <a:pPr indent="0">
              <a:buClr>
                <a:srgbClr val="002060"/>
              </a:buClr>
              <a:buFont typeface="Wingdings" panose="05000000000000000000" charset="0"/>
              <a:buNone/>
            </a:pPr>
            <a:endParaRPr lang="zh-CN" altLang="en-US" sz="2400"/>
          </a:p>
          <a:p>
            <a:pPr marL="342900" indent="-342900">
              <a:buClr>
                <a:srgbClr val="002060"/>
              </a:buClr>
              <a:buFont typeface="Wingdings" panose="05000000000000000000" charset="0"/>
              <a:buChar char="m"/>
            </a:pPr>
            <a:r>
              <a:rPr lang="zh-CN" altLang="en-US" sz="2400"/>
              <a:t>全部地区呈现两极分化，每端内部存在巨大的差异</a:t>
            </a:r>
            <a:r>
              <a:rPr lang="zh-CN" altLang="en-US" sz="2400">
                <a:latin typeface="宋体" panose="02010600030101010101" pitchFamily="2" charset="-122"/>
                <a:ea typeface="宋体" panose="02010600030101010101" pitchFamily="2" charset="-122"/>
              </a:rPr>
              <a:t>→</a:t>
            </a:r>
            <a:r>
              <a:rPr lang="zh-CN" altLang="en-US" sz="2400"/>
              <a:t>不能用经济因素来解释</a:t>
            </a:r>
            <a:endParaRPr lang="en-US" altLang="zh-CN" sz="2400"/>
          </a:p>
        </p:txBody>
      </p:sp>
      <p:sp>
        <p:nvSpPr>
          <p:cNvPr id="6" name="文本框 5"/>
          <p:cNvSpPr txBox="1"/>
          <p:nvPr/>
        </p:nvSpPr>
        <p:spPr>
          <a:xfrm>
            <a:off x="8085455" y="4747260"/>
            <a:ext cx="3855720" cy="1445260"/>
          </a:xfrm>
          <a:prstGeom prst="rect">
            <a:avLst/>
          </a:prstGeom>
          <a:solidFill>
            <a:schemeClr val="accent4">
              <a:lumMod val="20000"/>
              <a:lumOff val="80000"/>
            </a:schemeClr>
          </a:solidFill>
          <a:ln>
            <a:solidFill>
              <a:srgbClr val="00B050"/>
            </a:solidFill>
          </a:ln>
        </p:spPr>
        <p:txBody>
          <a:bodyPr wrap="square" rtlCol="0" anchor="t">
            <a:spAutoFit/>
          </a:bodyPr>
          <a:lstStyle/>
          <a:p>
            <a:r>
              <a:rPr lang="zh-CN" altLang="en-US" sz="2400"/>
              <a:t>事实上，制度经济学也解释了经济增长上的制度差异</a:t>
            </a:r>
            <a:r>
              <a:rPr lang="zh-CN" altLang="en-US" sz="2000" b="1">
                <a:solidFill>
                  <a:srgbClr val="00B050"/>
                </a:solidFill>
                <a:latin typeface="楷体" panose="02010609060101010101" charset="-122"/>
                <a:ea typeface="楷体" panose="02010609060101010101" charset="-122"/>
              </a:rPr>
              <a:t>（不同的正式制度、文化等非正式制度的经济增长差异）</a:t>
            </a:r>
            <a:endParaRPr lang="zh-CN" altLang="en-US" sz="2000" b="1">
              <a:solidFill>
                <a:srgbClr val="00B050"/>
              </a:solidFill>
              <a:latin typeface="楷体" panose="02010609060101010101" charset="-122"/>
              <a:ea typeface="楷体" panose="02010609060101010101" charset="-122"/>
            </a:endParaRPr>
          </a:p>
        </p:txBody>
      </p:sp>
      <p:sp>
        <p:nvSpPr>
          <p:cNvPr id="8" name="左箭头 7"/>
          <p:cNvSpPr/>
          <p:nvPr/>
        </p:nvSpPr>
        <p:spPr>
          <a:xfrm>
            <a:off x="7325995" y="5248275"/>
            <a:ext cx="708025" cy="413385"/>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9972675"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目光转向：</a:t>
            </a:r>
            <a:r>
              <a:rPr lang="zh-CN" altLang="en-US" sz="2800" b="1" dirty="0">
                <a:solidFill>
                  <a:srgbClr val="00B050"/>
                </a:solidFill>
                <a:latin typeface="仿宋" panose="02010609060101010101" charset="-122"/>
                <a:ea typeface="仿宋" panose="02010609060101010101" charset="-122"/>
              </a:rPr>
              <a:t>公民共同体</a:t>
            </a:r>
            <a:r>
              <a:rPr lang="en-US" altLang="zh-CN" sz="2800" b="1" dirty="0">
                <a:solidFill>
                  <a:srgbClr val="00B050"/>
                </a:solidFill>
                <a:latin typeface="仿宋" panose="02010609060101010101" charset="-122"/>
                <a:ea typeface="仿宋" panose="02010609060101010101" charset="-122"/>
              </a:rPr>
              <a:t>——</a:t>
            </a:r>
            <a:r>
              <a:rPr lang="en-US" altLang="zh-CN" sz="2400" b="1" dirty="0">
                <a:solidFill>
                  <a:srgbClr val="C00000"/>
                </a:solidFill>
                <a:latin typeface="楷体" panose="02010609060101010101" charset="-122"/>
                <a:ea typeface="楷体" panose="02010609060101010101" charset="-122"/>
              </a:rPr>
              <a:t>从公民共同体的角度解释制度绩效的差距</a:t>
            </a:r>
            <a:endParaRPr lang="en-US" altLang="zh-CN" sz="2400" b="1" dirty="0">
              <a:solidFill>
                <a:srgbClr val="C00000"/>
              </a:solidFill>
              <a:latin typeface="楷体" panose="02010609060101010101" charset="-122"/>
              <a:ea typeface="楷体" panose="02010609060101010101" charset="-122"/>
            </a:endParaRPr>
          </a:p>
        </p:txBody>
      </p:sp>
      <p:sp>
        <p:nvSpPr>
          <p:cNvPr id="176" name="文本框 175"/>
          <p:cNvSpPr txBox="1"/>
          <p:nvPr/>
        </p:nvSpPr>
        <p:spPr>
          <a:xfrm>
            <a:off x="6174740" y="1510030"/>
            <a:ext cx="4961890" cy="1691640"/>
          </a:xfrm>
          <a:prstGeom prst="rect">
            <a:avLst/>
          </a:prstGeom>
          <a:noFill/>
        </p:spPr>
        <p:txBody>
          <a:bodyPr wrap="square" rtlCol="0">
            <a:spAutoFit/>
          </a:bodyPr>
          <a:lstStyle/>
          <a:p>
            <a:r>
              <a:rPr lang="zh-CN" altLang="en-US" sz="2400" dirty="0" smtClean="0">
                <a:solidFill>
                  <a:schemeClr val="accent1">
                    <a:lumMod val="75000"/>
                  </a:schemeClr>
                </a:solidFill>
                <a:latin typeface="方正正中黑简体" panose="02000000000000000000" pitchFamily="2" charset="-122"/>
                <a:ea typeface="方正正中黑简体" panose="02000000000000000000" pitchFamily="2" charset="-122"/>
              </a:rPr>
              <a:t>共同体主义：</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“我们相互之间应该使他人快乐，以他人的条件为我们自己的条件，一起欢乐，一同悲伤，一起劳苦和受难，在我们眼里永远把我们的共同体与我们自己视为一体。”</a:t>
            </a:r>
            <a:r>
              <a:rPr lang="en-US" altLang="zh-CN" sz="2000" kern="100" dirty="0">
                <a:latin typeface="Times New Roman" panose="02020603050405020304" pitchFamily="18" charset="0"/>
                <a:ea typeface="方正兰亭细黑_GBK" panose="02000000000000000000" pitchFamily="2" charset="-122"/>
                <a:cs typeface="Times New Roman" panose="02020603050405020304" pitchFamily="18" charset="0"/>
              </a:rPr>
              <a:t>——Communitarianism</a:t>
            </a:r>
            <a:endParaRPr lang="en-US" altLang="zh-CN" sz="2000" kern="100" dirty="0" smtClean="0">
              <a:solidFill>
                <a:schemeClr val="accent1">
                  <a:lumMod val="75000"/>
                </a:schemeClr>
              </a:solidFill>
              <a:latin typeface="Times New Roman" panose="02020603050405020304" pitchFamily="18" charset="0"/>
              <a:ea typeface="方正兰亭细黑_GBK" panose="02000000000000000000" pitchFamily="2" charset="-122"/>
              <a:cs typeface="Times New Roman" panose="02020603050405020304" pitchFamily="18" charset="0"/>
            </a:endParaRPr>
          </a:p>
        </p:txBody>
      </p:sp>
      <p:sp>
        <p:nvSpPr>
          <p:cNvPr id="178" name="矩形 177"/>
          <p:cNvSpPr/>
          <p:nvPr/>
        </p:nvSpPr>
        <p:spPr>
          <a:xfrm>
            <a:off x="6176010" y="4959985"/>
            <a:ext cx="4959985" cy="768350"/>
          </a:xfrm>
          <a:prstGeom prst="rect">
            <a:avLst/>
          </a:prstGeom>
        </p:spPr>
        <p:txBody>
          <a:bodyPr wrap="square">
            <a:spAutoFit/>
          </a:bodyPr>
          <a:lstStyle/>
          <a:p>
            <a:pPr>
              <a:spcAft>
                <a:spcPts val="0"/>
              </a:spcAft>
            </a:pPr>
            <a:r>
              <a:rPr lang="zh-CN" altLang="zh-CN" sz="2400" kern="100" dirty="0">
                <a:solidFill>
                  <a:schemeClr val="accent1">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问题：</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一个社区的“公共精神”与治理质量之间是否存在任何联系？</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179" name="文本框 178"/>
          <p:cNvSpPr txBox="1"/>
          <p:nvPr/>
        </p:nvSpPr>
        <p:spPr>
          <a:xfrm>
            <a:off x="6176010" y="4503420"/>
            <a:ext cx="1649095" cy="460375"/>
          </a:xfrm>
          <a:prstGeom prst="rect">
            <a:avLst/>
          </a:prstGeom>
          <a:noFill/>
        </p:spPr>
        <p:txBody>
          <a:bodyPr wrap="square" rtlCol="0">
            <a:spAutoFit/>
          </a:bodyPr>
          <a:lstStyle/>
          <a:p>
            <a:r>
              <a:rPr lang="zh-CN" altLang="en-US" sz="2400" b="1" dirty="0">
                <a:solidFill>
                  <a:schemeClr val="accent1">
                    <a:lumMod val="75000"/>
                  </a:schemeClr>
                </a:solidFill>
                <a:latin typeface="方正正中黑简体" panose="02000000000000000000" pitchFamily="2" charset="-122"/>
                <a:ea typeface="方正正中黑简体" panose="02000000000000000000" pitchFamily="2" charset="-122"/>
              </a:rPr>
              <a:t>公共精神</a:t>
            </a:r>
            <a:endParaRPr lang="zh-CN" altLang="en-US" sz="2400" b="1" dirty="0">
              <a:solidFill>
                <a:schemeClr val="accent1">
                  <a:lumMod val="75000"/>
                </a:schemeClr>
              </a:solidFill>
              <a:latin typeface="方正正中黑简体" panose="02000000000000000000" pitchFamily="2" charset="-122"/>
              <a:ea typeface="方正正中黑简体" panose="02000000000000000000" pitchFamily="2" charset="-122"/>
            </a:endParaRPr>
          </a:p>
        </p:txBody>
      </p:sp>
      <p:sp>
        <p:nvSpPr>
          <p:cNvPr id="180" name="矩形 179"/>
          <p:cNvSpPr/>
          <p:nvPr/>
        </p:nvSpPr>
        <p:spPr>
          <a:xfrm>
            <a:off x="6175375" y="3406775"/>
            <a:ext cx="4961255" cy="768350"/>
          </a:xfrm>
          <a:prstGeom prst="rect">
            <a:avLst/>
          </a:prstGeom>
        </p:spPr>
        <p:txBody>
          <a:bodyPr wrap="square">
            <a:spAutoFit/>
          </a:bodyPr>
          <a:lstStyle/>
          <a:p>
            <a:pPr>
              <a:spcAft>
                <a:spcPts val="0"/>
              </a:spcAft>
            </a:pPr>
            <a:r>
              <a:rPr lang="zh-CN" altLang="zh-CN" sz="2400" kern="100" dirty="0">
                <a:solidFill>
                  <a:schemeClr val="accent1">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核心主题：</a:t>
            </a: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公民参与；政治平等；团结、信任和宽容；社团</a:t>
            </a:r>
            <a:r>
              <a:rPr lang="zh-CN" altLang="zh-CN" sz="2000" kern="100" dirty="0">
                <a:latin typeface="楷体" panose="02010609060101010101" charset="-122"/>
                <a:ea typeface="楷体" panose="02010609060101010101" charset="-122"/>
                <a:cs typeface="Times New Roman" panose="02020603050405020304" pitchFamily="18" charset="0"/>
              </a:rPr>
              <a:t>（合作的社会结构）</a:t>
            </a:r>
            <a:endParaRPr lang="zh-CN" altLang="zh-CN" sz="2000" kern="100" dirty="0">
              <a:latin typeface="楷体" panose="02010609060101010101" charset="-122"/>
              <a:ea typeface="楷体" panose="02010609060101010101" charset="-122"/>
              <a:cs typeface="Times New Roman" panose="02020603050405020304" pitchFamily="18" charset="0"/>
            </a:endParaRPr>
          </a:p>
        </p:txBody>
      </p:sp>
      <p:grpSp>
        <p:nvGrpSpPr>
          <p:cNvPr id="6" name="组合 5"/>
          <p:cNvGrpSpPr/>
          <p:nvPr/>
        </p:nvGrpSpPr>
        <p:grpSpPr>
          <a:xfrm>
            <a:off x="945199" y="1851264"/>
            <a:ext cx="5014130" cy="4349541"/>
            <a:chOff x="945199" y="1851264"/>
            <a:chExt cx="5014130" cy="4349541"/>
          </a:xfrm>
        </p:grpSpPr>
        <p:grpSp>
          <p:nvGrpSpPr>
            <p:cNvPr id="7" name="Group 4"/>
            <p:cNvGrpSpPr>
              <a:grpSpLocks noChangeAspect="1"/>
            </p:cNvGrpSpPr>
            <p:nvPr/>
          </p:nvGrpSpPr>
          <p:grpSpPr bwMode="auto">
            <a:xfrm>
              <a:off x="945199" y="3046291"/>
              <a:ext cx="891818" cy="891818"/>
              <a:chOff x="1993" y="313"/>
              <a:chExt cx="1846" cy="1846"/>
            </a:xfrm>
          </p:grpSpPr>
          <p:sp>
            <p:nvSpPr>
              <p:cNvPr id="9" name="Oval 5"/>
              <p:cNvSpPr>
                <a:spLocks noChangeArrowheads="1"/>
              </p:cNvSpPr>
              <p:nvPr/>
            </p:nvSpPr>
            <p:spPr bwMode="auto">
              <a:xfrm>
                <a:off x="2017" y="337"/>
                <a:ext cx="1798" cy="1798"/>
              </a:xfrm>
              <a:prstGeom prst="ellipse">
                <a:avLst/>
              </a:prstGeom>
              <a:solidFill>
                <a:srgbClr val="74B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1993" y="313"/>
                <a:ext cx="1846" cy="1846"/>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
              <p:cNvSpPr/>
              <p:nvPr/>
            </p:nvSpPr>
            <p:spPr bwMode="auto">
              <a:xfrm>
                <a:off x="2467" y="681"/>
                <a:ext cx="899" cy="1109"/>
              </a:xfrm>
              <a:custGeom>
                <a:avLst/>
                <a:gdLst>
                  <a:gd name="T0" fmla="*/ 630 w 899"/>
                  <a:gd name="T1" fmla="*/ 0 h 1109"/>
                  <a:gd name="T2" fmla="*/ 0 w 899"/>
                  <a:gd name="T3" fmla="*/ 0 h 1109"/>
                  <a:gd name="T4" fmla="*/ 0 w 899"/>
                  <a:gd name="T5" fmla="*/ 1109 h 1109"/>
                  <a:gd name="T6" fmla="*/ 899 w 899"/>
                  <a:gd name="T7" fmla="*/ 1109 h 1109"/>
                  <a:gd name="T8" fmla="*/ 899 w 899"/>
                  <a:gd name="T9" fmla="*/ 269 h 1109"/>
                  <a:gd name="T10" fmla="*/ 630 w 899"/>
                  <a:gd name="T11" fmla="*/ 0 h 1109"/>
                </a:gdLst>
                <a:ahLst/>
                <a:cxnLst>
                  <a:cxn ang="0">
                    <a:pos x="T0" y="T1"/>
                  </a:cxn>
                  <a:cxn ang="0">
                    <a:pos x="T2" y="T3"/>
                  </a:cxn>
                  <a:cxn ang="0">
                    <a:pos x="T4" y="T5"/>
                  </a:cxn>
                  <a:cxn ang="0">
                    <a:pos x="T6" y="T7"/>
                  </a:cxn>
                  <a:cxn ang="0">
                    <a:pos x="T8" y="T9"/>
                  </a:cxn>
                  <a:cxn ang="0">
                    <a:pos x="T10" y="T11"/>
                  </a:cxn>
                </a:cxnLst>
                <a:rect l="0" t="0" r="r" b="b"/>
                <a:pathLst>
                  <a:path w="899" h="1109">
                    <a:moveTo>
                      <a:pt x="630" y="0"/>
                    </a:moveTo>
                    <a:lnTo>
                      <a:pt x="0" y="0"/>
                    </a:lnTo>
                    <a:lnTo>
                      <a:pt x="0" y="1109"/>
                    </a:lnTo>
                    <a:lnTo>
                      <a:pt x="899" y="1109"/>
                    </a:lnTo>
                    <a:lnTo>
                      <a:pt x="899" y="269"/>
                    </a:lnTo>
                    <a:lnTo>
                      <a:pt x="630" y="0"/>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8"/>
              <p:cNvSpPr/>
              <p:nvPr/>
            </p:nvSpPr>
            <p:spPr bwMode="auto">
              <a:xfrm>
                <a:off x="3097" y="681"/>
                <a:ext cx="269" cy="269"/>
              </a:xfrm>
              <a:custGeom>
                <a:avLst/>
                <a:gdLst>
                  <a:gd name="T0" fmla="*/ 0 w 269"/>
                  <a:gd name="T1" fmla="*/ 269 h 269"/>
                  <a:gd name="T2" fmla="*/ 269 w 269"/>
                  <a:gd name="T3" fmla="*/ 269 h 269"/>
                  <a:gd name="T4" fmla="*/ 0 w 269"/>
                  <a:gd name="T5" fmla="*/ 0 h 269"/>
                  <a:gd name="T6" fmla="*/ 0 w 269"/>
                  <a:gd name="T7" fmla="*/ 269 h 269"/>
                </a:gdLst>
                <a:ahLst/>
                <a:cxnLst>
                  <a:cxn ang="0">
                    <a:pos x="T0" y="T1"/>
                  </a:cxn>
                  <a:cxn ang="0">
                    <a:pos x="T2" y="T3"/>
                  </a:cxn>
                  <a:cxn ang="0">
                    <a:pos x="T4" y="T5"/>
                  </a:cxn>
                  <a:cxn ang="0">
                    <a:pos x="T6" y="T7"/>
                  </a:cxn>
                </a:cxnLst>
                <a:rect l="0" t="0" r="r" b="b"/>
                <a:pathLst>
                  <a:path w="269" h="269">
                    <a:moveTo>
                      <a:pt x="0" y="269"/>
                    </a:moveTo>
                    <a:lnTo>
                      <a:pt x="269" y="269"/>
                    </a:lnTo>
                    <a:lnTo>
                      <a:pt x="0" y="0"/>
                    </a:lnTo>
                    <a:lnTo>
                      <a:pt x="0" y="269"/>
                    </a:lnTo>
                    <a:close/>
                  </a:path>
                </a:pathLst>
              </a:custGeom>
              <a:solidFill>
                <a:srgbClr val="C8C8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Rectangle 9"/>
              <p:cNvSpPr>
                <a:spLocks noChangeArrowheads="1"/>
              </p:cNvSpPr>
              <p:nvPr/>
            </p:nvSpPr>
            <p:spPr bwMode="auto">
              <a:xfrm>
                <a:off x="2575" y="783"/>
                <a:ext cx="522" cy="17"/>
              </a:xfrm>
              <a:prstGeom prst="rect">
                <a:avLst/>
              </a:prstGeom>
              <a:solidFill>
                <a:srgbClr val="CCAA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Rectangle 10"/>
              <p:cNvSpPr>
                <a:spLocks noChangeArrowheads="1"/>
              </p:cNvSpPr>
              <p:nvPr/>
            </p:nvSpPr>
            <p:spPr bwMode="auto">
              <a:xfrm>
                <a:off x="2498" y="819"/>
                <a:ext cx="599" cy="18"/>
              </a:xfrm>
              <a:prstGeom prst="rect">
                <a:avLst/>
              </a:prstGeom>
              <a:solidFill>
                <a:srgbClr val="CCAA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Rectangle 11"/>
              <p:cNvSpPr>
                <a:spLocks noChangeArrowheads="1"/>
              </p:cNvSpPr>
              <p:nvPr/>
            </p:nvSpPr>
            <p:spPr bwMode="auto">
              <a:xfrm>
                <a:off x="2498" y="855"/>
                <a:ext cx="208" cy="18"/>
              </a:xfrm>
              <a:prstGeom prst="rect">
                <a:avLst/>
              </a:prstGeom>
              <a:solidFill>
                <a:srgbClr val="CCAA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Rectangle 12"/>
              <p:cNvSpPr>
                <a:spLocks noChangeArrowheads="1"/>
              </p:cNvSpPr>
              <p:nvPr/>
            </p:nvSpPr>
            <p:spPr bwMode="auto">
              <a:xfrm>
                <a:off x="2495" y="1011"/>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3"/>
              <p:cNvSpPr>
                <a:spLocks noChangeArrowheads="1"/>
              </p:cNvSpPr>
              <p:nvPr/>
            </p:nvSpPr>
            <p:spPr bwMode="auto">
              <a:xfrm>
                <a:off x="2495" y="923"/>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4"/>
              <p:cNvSpPr>
                <a:spLocks noChangeArrowheads="1"/>
              </p:cNvSpPr>
              <p:nvPr/>
            </p:nvSpPr>
            <p:spPr bwMode="auto">
              <a:xfrm>
                <a:off x="2495" y="1106"/>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Rectangle 15"/>
              <p:cNvSpPr>
                <a:spLocks noChangeArrowheads="1"/>
              </p:cNvSpPr>
              <p:nvPr/>
            </p:nvSpPr>
            <p:spPr bwMode="auto">
              <a:xfrm>
                <a:off x="2495" y="1200"/>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 name="Rectangle 16"/>
              <p:cNvSpPr>
                <a:spLocks noChangeArrowheads="1"/>
              </p:cNvSpPr>
              <p:nvPr/>
            </p:nvSpPr>
            <p:spPr bwMode="auto">
              <a:xfrm>
                <a:off x="2495" y="1295"/>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 name="Rectangle 17"/>
              <p:cNvSpPr>
                <a:spLocks noChangeArrowheads="1"/>
              </p:cNvSpPr>
              <p:nvPr/>
            </p:nvSpPr>
            <p:spPr bwMode="auto">
              <a:xfrm>
                <a:off x="2495" y="1390"/>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Rectangle 18"/>
              <p:cNvSpPr>
                <a:spLocks noChangeArrowheads="1"/>
              </p:cNvSpPr>
              <p:nvPr/>
            </p:nvSpPr>
            <p:spPr bwMode="auto">
              <a:xfrm>
                <a:off x="2495" y="1484"/>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 name="Rectangle 19"/>
              <p:cNvSpPr>
                <a:spLocks noChangeArrowheads="1"/>
              </p:cNvSpPr>
              <p:nvPr/>
            </p:nvSpPr>
            <p:spPr bwMode="auto">
              <a:xfrm>
                <a:off x="2495" y="1579"/>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Rectangle 20"/>
              <p:cNvSpPr>
                <a:spLocks noChangeArrowheads="1"/>
              </p:cNvSpPr>
              <p:nvPr/>
            </p:nvSpPr>
            <p:spPr bwMode="auto">
              <a:xfrm>
                <a:off x="2495" y="1674"/>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Rectangle 21"/>
              <p:cNvSpPr>
                <a:spLocks noChangeArrowheads="1"/>
              </p:cNvSpPr>
              <p:nvPr/>
            </p:nvSpPr>
            <p:spPr bwMode="auto">
              <a:xfrm>
                <a:off x="2495" y="1761"/>
                <a:ext cx="843" cy="6"/>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22"/>
              <p:cNvSpPr>
                <a:spLocks noChangeArrowheads="1"/>
              </p:cNvSpPr>
              <p:nvPr/>
            </p:nvSpPr>
            <p:spPr bwMode="auto">
              <a:xfrm>
                <a:off x="3245"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3"/>
              <p:cNvSpPr>
                <a:spLocks noChangeArrowheads="1"/>
              </p:cNvSpPr>
              <p:nvPr/>
            </p:nvSpPr>
            <p:spPr bwMode="auto">
              <a:xfrm>
                <a:off x="3331" y="923"/>
                <a:ext cx="7"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4"/>
              <p:cNvSpPr>
                <a:spLocks noChangeArrowheads="1"/>
              </p:cNvSpPr>
              <p:nvPr/>
            </p:nvSpPr>
            <p:spPr bwMode="auto">
              <a:xfrm>
                <a:off x="3150"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5"/>
              <p:cNvSpPr>
                <a:spLocks noChangeArrowheads="1"/>
              </p:cNvSpPr>
              <p:nvPr/>
            </p:nvSpPr>
            <p:spPr bwMode="auto">
              <a:xfrm>
                <a:off x="3056" y="923"/>
                <a:ext cx="5"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6"/>
              <p:cNvSpPr>
                <a:spLocks noChangeArrowheads="1"/>
              </p:cNvSpPr>
              <p:nvPr/>
            </p:nvSpPr>
            <p:spPr bwMode="auto">
              <a:xfrm>
                <a:off x="2961"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7"/>
              <p:cNvSpPr>
                <a:spLocks noChangeArrowheads="1"/>
              </p:cNvSpPr>
              <p:nvPr/>
            </p:nvSpPr>
            <p:spPr bwMode="auto">
              <a:xfrm>
                <a:off x="2866"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Rectangle 28"/>
              <p:cNvSpPr>
                <a:spLocks noChangeArrowheads="1"/>
              </p:cNvSpPr>
              <p:nvPr/>
            </p:nvSpPr>
            <p:spPr bwMode="auto">
              <a:xfrm>
                <a:off x="2772" y="923"/>
                <a:ext cx="5"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9"/>
              <p:cNvSpPr>
                <a:spLocks noChangeArrowheads="1"/>
              </p:cNvSpPr>
              <p:nvPr/>
            </p:nvSpPr>
            <p:spPr bwMode="auto">
              <a:xfrm>
                <a:off x="2677"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30"/>
              <p:cNvSpPr>
                <a:spLocks noChangeArrowheads="1"/>
              </p:cNvSpPr>
              <p:nvPr/>
            </p:nvSpPr>
            <p:spPr bwMode="auto">
              <a:xfrm>
                <a:off x="2582"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31"/>
              <p:cNvSpPr>
                <a:spLocks noChangeArrowheads="1"/>
              </p:cNvSpPr>
              <p:nvPr/>
            </p:nvSpPr>
            <p:spPr bwMode="auto">
              <a:xfrm>
                <a:off x="2495" y="923"/>
                <a:ext cx="6" cy="844"/>
              </a:xfrm>
              <a:prstGeom prst="rect">
                <a:avLst/>
              </a:prstGeom>
              <a:solidFill>
                <a:srgbClr val="C8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Freeform 32"/>
              <p:cNvSpPr/>
              <p:nvPr/>
            </p:nvSpPr>
            <p:spPr bwMode="auto">
              <a:xfrm>
                <a:off x="2575" y="1004"/>
                <a:ext cx="683" cy="683"/>
              </a:xfrm>
              <a:custGeom>
                <a:avLst/>
                <a:gdLst>
                  <a:gd name="T0" fmla="*/ 8 w 577"/>
                  <a:gd name="T1" fmla="*/ 577 h 577"/>
                  <a:gd name="T2" fmla="*/ 6 w 577"/>
                  <a:gd name="T3" fmla="*/ 576 h 577"/>
                  <a:gd name="T4" fmla="*/ 1 w 577"/>
                  <a:gd name="T5" fmla="*/ 567 h 577"/>
                  <a:gd name="T6" fmla="*/ 81 w 577"/>
                  <a:gd name="T7" fmla="*/ 247 h 577"/>
                  <a:gd name="T8" fmla="*/ 88 w 577"/>
                  <a:gd name="T9" fmla="*/ 241 h 577"/>
                  <a:gd name="T10" fmla="*/ 96 w 577"/>
                  <a:gd name="T11" fmla="*/ 246 h 577"/>
                  <a:gd name="T12" fmla="*/ 166 w 577"/>
                  <a:gd name="T13" fmla="*/ 459 h 577"/>
                  <a:gd name="T14" fmla="*/ 241 w 577"/>
                  <a:gd name="T15" fmla="*/ 87 h 577"/>
                  <a:gd name="T16" fmla="*/ 248 w 577"/>
                  <a:gd name="T17" fmla="*/ 81 h 577"/>
                  <a:gd name="T18" fmla="*/ 256 w 577"/>
                  <a:gd name="T19" fmla="*/ 86 h 577"/>
                  <a:gd name="T20" fmla="*/ 329 w 577"/>
                  <a:gd name="T21" fmla="*/ 381 h 577"/>
                  <a:gd name="T22" fmla="*/ 401 w 577"/>
                  <a:gd name="T23" fmla="*/ 166 h 577"/>
                  <a:gd name="T24" fmla="*/ 408 w 577"/>
                  <a:gd name="T25" fmla="*/ 161 h 577"/>
                  <a:gd name="T26" fmla="*/ 415 w 577"/>
                  <a:gd name="T27" fmla="*/ 165 h 577"/>
                  <a:gd name="T28" fmla="*/ 486 w 577"/>
                  <a:gd name="T29" fmla="*/ 306 h 577"/>
                  <a:gd name="T30" fmla="*/ 561 w 577"/>
                  <a:gd name="T31" fmla="*/ 6 h 577"/>
                  <a:gd name="T32" fmla="*/ 570 w 577"/>
                  <a:gd name="T33" fmla="*/ 1 h 577"/>
                  <a:gd name="T34" fmla="*/ 576 w 577"/>
                  <a:gd name="T35" fmla="*/ 10 h 577"/>
                  <a:gd name="T36" fmla="*/ 496 w 577"/>
                  <a:gd name="T37" fmla="*/ 330 h 577"/>
                  <a:gd name="T38" fmla="*/ 489 w 577"/>
                  <a:gd name="T39" fmla="*/ 336 h 577"/>
                  <a:gd name="T40" fmla="*/ 482 w 577"/>
                  <a:gd name="T41" fmla="*/ 332 h 577"/>
                  <a:gd name="T42" fmla="*/ 410 w 577"/>
                  <a:gd name="T43" fmla="*/ 189 h 577"/>
                  <a:gd name="T44" fmla="*/ 336 w 577"/>
                  <a:gd name="T45" fmla="*/ 411 h 577"/>
                  <a:gd name="T46" fmla="*/ 328 w 577"/>
                  <a:gd name="T47" fmla="*/ 416 h 577"/>
                  <a:gd name="T48" fmla="*/ 321 w 577"/>
                  <a:gd name="T49" fmla="*/ 411 h 577"/>
                  <a:gd name="T50" fmla="*/ 249 w 577"/>
                  <a:gd name="T51" fmla="*/ 124 h 577"/>
                  <a:gd name="T52" fmla="*/ 176 w 577"/>
                  <a:gd name="T53" fmla="*/ 490 h 577"/>
                  <a:gd name="T54" fmla="*/ 169 w 577"/>
                  <a:gd name="T55" fmla="*/ 496 h 577"/>
                  <a:gd name="T56" fmla="*/ 161 w 577"/>
                  <a:gd name="T57" fmla="*/ 491 h 577"/>
                  <a:gd name="T58" fmla="*/ 89 w 577"/>
                  <a:gd name="T59" fmla="*/ 276 h 577"/>
                  <a:gd name="T60" fmla="*/ 16 w 577"/>
                  <a:gd name="T61" fmla="*/ 571 h 577"/>
                  <a:gd name="T62" fmla="*/ 8 w 577"/>
                  <a:gd name="T63"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7" h="577">
                    <a:moveTo>
                      <a:pt x="8" y="577"/>
                    </a:moveTo>
                    <a:cubicBezTo>
                      <a:pt x="8" y="577"/>
                      <a:pt x="7" y="576"/>
                      <a:pt x="6" y="576"/>
                    </a:cubicBezTo>
                    <a:cubicBezTo>
                      <a:pt x="2" y="575"/>
                      <a:pt x="0" y="571"/>
                      <a:pt x="1" y="567"/>
                    </a:cubicBezTo>
                    <a:cubicBezTo>
                      <a:pt x="81" y="247"/>
                      <a:pt x="81" y="247"/>
                      <a:pt x="81" y="247"/>
                    </a:cubicBezTo>
                    <a:cubicBezTo>
                      <a:pt x="82" y="243"/>
                      <a:pt x="84" y="241"/>
                      <a:pt x="88" y="241"/>
                    </a:cubicBezTo>
                    <a:cubicBezTo>
                      <a:pt x="91" y="241"/>
                      <a:pt x="94" y="243"/>
                      <a:pt x="96" y="246"/>
                    </a:cubicBezTo>
                    <a:cubicBezTo>
                      <a:pt x="166" y="459"/>
                      <a:pt x="166" y="459"/>
                      <a:pt x="166" y="459"/>
                    </a:cubicBezTo>
                    <a:cubicBezTo>
                      <a:pt x="241" y="87"/>
                      <a:pt x="241" y="87"/>
                      <a:pt x="241" y="87"/>
                    </a:cubicBezTo>
                    <a:cubicBezTo>
                      <a:pt x="241" y="83"/>
                      <a:pt x="245" y="81"/>
                      <a:pt x="248" y="81"/>
                    </a:cubicBezTo>
                    <a:cubicBezTo>
                      <a:pt x="252" y="80"/>
                      <a:pt x="255" y="83"/>
                      <a:pt x="256" y="86"/>
                    </a:cubicBezTo>
                    <a:cubicBezTo>
                      <a:pt x="329" y="381"/>
                      <a:pt x="329" y="381"/>
                      <a:pt x="329" y="381"/>
                    </a:cubicBezTo>
                    <a:cubicBezTo>
                      <a:pt x="401" y="166"/>
                      <a:pt x="401" y="166"/>
                      <a:pt x="401" y="166"/>
                    </a:cubicBezTo>
                    <a:cubicBezTo>
                      <a:pt x="402" y="163"/>
                      <a:pt x="405" y="161"/>
                      <a:pt x="408" y="161"/>
                    </a:cubicBezTo>
                    <a:cubicBezTo>
                      <a:pt x="411" y="160"/>
                      <a:pt x="414" y="162"/>
                      <a:pt x="415" y="165"/>
                    </a:cubicBezTo>
                    <a:cubicBezTo>
                      <a:pt x="486" y="306"/>
                      <a:pt x="486" y="306"/>
                      <a:pt x="486" y="306"/>
                    </a:cubicBezTo>
                    <a:cubicBezTo>
                      <a:pt x="561" y="6"/>
                      <a:pt x="561" y="6"/>
                      <a:pt x="561" y="6"/>
                    </a:cubicBezTo>
                    <a:cubicBezTo>
                      <a:pt x="562" y="2"/>
                      <a:pt x="566" y="0"/>
                      <a:pt x="570" y="1"/>
                    </a:cubicBezTo>
                    <a:cubicBezTo>
                      <a:pt x="575" y="2"/>
                      <a:pt x="577" y="6"/>
                      <a:pt x="576" y="10"/>
                    </a:cubicBezTo>
                    <a:cubicBezTo>
                      <a:pt x="496" y="330"/>
                      <a:pt x="496" y="330"/>
                      <a:pt x="496" y="330"/>
                    </a:cubicBezTo>
                    <a:cubicBezTo>
                      <a:pt x="495" y="334"/>
                      <a:pt x="493" y="336"/>
                      <a:pt x="489" y="336"/>
                    </a:cubicBezTo>
                    <a:cubicBezTo>
                      <a:pt x="486" y="337"/>
                      <a:pt x="483" y="335"/>
                      <a:pt x="482" y="332"/>
                    </a:cubicBezTo>
                    <a:cubicBezTo>
                      <a:pt x="410" y="189"/>
                      <a:pt x="410" y="189"/>
                      <a:pt x="410" y="189"/>
                    </a:cubicBezTo>
                    <a:cubicBezTo>
                      <a:pt x="336" y="411"/>
                      <a:pt x="336" y="411"/>
                      <a:pt x="336" y="411"/>
                    </a:cubicBezTo>
                    <a:cubicBezTo>
                      <a:pt x="335" y="414"/>
                      <a:pt x="331" y="416"/>
                      <a:pt x="328" y="416"/>
                    </a:cubicBezTo>
                    <a:cubicBezTo>
                      <a:pt x="325" y="416"/>
                      <a:pt x="322" y="414"/>
                      <a:pt x="321" y="411"/>
                    </a:cubicBezTo>
                    <a:cubicBezTo>
                      <a:pt x="249" y="124"/>
                      <a:pt x="249" y="124"/>
                      <a:pt x="249" y="124"/>
                    </a:cubicBezTo>
                    <a:cubicBezTo>
                      <a:pt x="176" y="490"/>
                      <a:pt x="176" y="490"/>
                      <a:pt x="176" y="490"/>
                    </a:cubicBezTo>
                    <a:cubicBezTo>
                      <a:pt x="175" y="494"/>
                      <a:pt x="172" y="496"/>
                      <a:pt x="169" y="496"/>
                    </a:cubicBezTo>
                    <a:cubicBezTo>
                      <a:pt x="165" y="497"/>
                      <a:pt x="162" y="494"/>
                      <a:pt x="161" y="491"/>
                    </a:cubicBezTo>
                    <a:cubicBezTo>
                      <a:pt x="89" y="276"/>
                      <a:pt x="89" y="276"/>
                      <a:pt x="89" y="276"/>
                    </a:cubicBezTo>
                    <a:cubicBezTo>
                      <a:pt x="16" y="571"/>
                      <a:pt x="16" y="571"/>
                      <a:pt x="16" y="571"/>
                    </a:cubicBezTo>
                    <a:cubicBezTo>
                      <a:pt x="15" y="574"/>
                      <a:pt x="12" y="577"/>
                      <a:pt x="8" y="577"/>
                    </a:cubicBezTo>
                    <a:close/>
                  </a:path>
                </a:pathLst>
              </a:cu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Oval 33"/>
              <p:cNvSpPr>
                <a:spLocks noChangeArrowheads="1"/>
              </p:cNvSpPr>
              <p:nvPr/>
            </p:nvSpPr>
            <p:spPr bwMode="auto">
              <a:xfrm>
                <a:off x="2551" y="1643"/>
                <a:ext cx="68" cy="67"/>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Oval 34"/>
              <p:cNvSpPr>
                <a:spLocks noChangeArrowheads="1"/>
              </p:cNvSpPr>
              <p:nvPr/>
            </p:nvSpPr>
            <p:spPr bwMode="auto">
              <a:xfrm>
                <a:off x="2569" y="1662"/>
                <a:ext cx="31" cy="31"/>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Oval 35"/>
              <p:cNvSpPr>
                <a:spLocks noChangeArrowheads="1"/>
              </p:cNvSpPr>
              <p:nvPr/>
            </p:nvSpPr>
            <p:spPr bwMode="auto">
              <a:xfrm>
                <a:off x="2741" y="1548"/>
                <a:ext cx="67" cy="68"/>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Oval 36"/>
              <p:cNvSpPr>
                <a:spLocks noChangeArrowheads="1"/>
              </p:cNvSpPr>
              <p:nvPr/>
            </p:nvSpPr>
            <p:spPr bwMode="auto">
              <a:xfrm>
                <a:off x="2759" y="1567"/>
                <a:ext cx="30" cy="31"/>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Oval 37"/>
              <p:cNvSpPr>
                <a:spLocks noChangeArrowheads="1"/>
              </p:cNvSpPr>
              <p:nvPr/>
            </p:nvSpPr>
            <p:spPr bwMode="auto">
              <a:xfrm>
                <a:off x="2646" y="1264"/>
                <a:ext cx="68" cy="68"/>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Oval 38"/>
              <p:cNvSpPr>
                <a:spLocks noChangeArrowheads="1"/>
              </p:cNvSpPr>
              <p:nvPr/>
            </p:nvSpPr>
            <p:spPr bwMode="auto">
              <a:xfrm>
                <a:off x="2664" y="1283"/>
                <a:ext cx="31" cy="30"/>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Oval 39"/>
              <p:cNvSpPr>
                <a:spLocks noChangeArrowheads="1"/>
              </p:cNvSpPr>
              <p:nvPr/>
            </p:nvSpPr>
            <p:spPr bwMode="auto">
              <a:xfrm>
                <a:off x="2835" y="1075"/>
                <a:ext cx="68" cy="67"/>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Oval 40"/>
              <p:cNvSpPr>
                <a:spLocks noChangeArrowheads="1"/>
              </p:cNvSpPr>
              <p:nvPr/>
            </p:nvSpPr>
            <p:spPr bwMode="auto">
              <a:xfrm>
                <a:off x="2853" y="1093"/>
                <a:ext cx="31" cy="30"/>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Oval 41"/>
              <p:cNvSpPr>
                <a:spLocks noChangeArrowheads="1"/>
              </p:cNvSpPr>
              <p:nvPr/>
            </p:nvSpPr>
            <p:spPr bwMode="auto">
              <a:xfrm>
                <a:off x="2930" y="1454"/>
                <a:ext cx="68" cy="67"/>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42"/>
              <p:cNvSpPr>
                <a:spLocks noChangeArrowheads="1"/>
              </p:cNvSpPr>
              <p:nvPr/>
            </p:nvSpPr>
            <p:spPr bwMode="auto">
              <a:xfrm>
                <a:off x="2948" y="1473"/>
                <a:ext cx="31" cy="29"/>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Oval 43"/>
              <p:cNvSpPr>
                <a:spLocks noChangeArrowheads="1"/>
              </p:cNvSpPr>
              <p:nvPr/>
            </p:nvSpPr>
            <p:spPr bwMode="auto">
              <a:xfrm>
                <a:off x="3025" y="1170"/>
                <a:ext cx="67" cy="67"/>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44"/>
              <p:cNvSpPr>
                <a:spLocks noChangeArrowheads="1"/>
              </p:cNvSpPr>
              <p:nvPr/>
            </p:nvSpPr>
            <p:spPr bwMode="auto">
              <a:xfrm>
                <a:off x="3044" y="1189"/>
                <a:ext cx="29" cy="29"/>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Oval 45"/>
              <p:cNvSpPr>
                <a:spLocks noChangeArrowheads="1"/>
              </p:cNvSpPr>
              <p:nvPr/>
            </p:nvSpPr>
            <p:spPr bwMode="auto">
              <a:xfrm>
                <a:off x="3119" y="1359"/>
                <a:ext cx="68" cy="67"/>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Oval 46"/>
              <p:cNvSpPr>
                <a:spLocks noChangeArrowheads="1"/>
              </p:cNvSpPr>
              <p:nvPr/>
            </p:nvSpPr>
            <p:spPr bwMode="auto">
              <a:xfrm>
                <a:off x="3138" y="1378"/>
                <a:ext cx="30" cy="29"/>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Oval 47"/>
              <p:cNvSpPr>
                <a:spLocks noChangeArrowheads="1"/>
              </p:cNvSpPr>
              <p:nvPr/>
            </p:nvSpPr>
            <p:spPr bwMode="auto">
              <a:xfrm>
                <a:off x="3214" y="980"/>
                <a:ext cx="68" cy="68"/>
              </a:xfrm>
              <a:prstGeom prst="ellipse">
                <a:avLst/>
              </a:prstGeom>
              <a:solidFill>
                <a:srgbClr val="6161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48"/>
              <p:cNvSpPr>
                <a:spLocks noChangeArrowheads="1"/>
              </p:cNvSpPr>
              <p:nvPr/>
            </p:nvSpPr>
            <p:spPr bwMode="auto">
              <a:xfrm>
                <a:off x="3233" y="998"/>
                <a:ext cx="31" cy="31"/>
              </a:xfrm>
              <a:prstGeom prst="ellipse">
                <a:avLst/>
              </a:pr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4" name="Group 51"/>
            <p:cNvGrpSpPr>
              <a:grpSpLocks noChangeAspect="1"/>
            </p:cNvGrpSpPr>
            <p:nvPr/>
          </p:nvGrpSpPr>
          <p:grpSpPr bwMode="auto">
            <a:xfrm>
              <a:off x="4835394" y="2179435"/>
              <a:ext cx="955816" cy="955816"/>
              <a:chOff x="1994" y="315"/>
              <a:chExt cx="1752" cy="1752"/>
            </a:xfrm>
          </p:grpSpPr>
          <p:sp>
            <p:nvSpPr>
              <p:cNvPr id="56" name="Oval 52"/>
              <p:cNvSpPr>
                <a:spLocks noChangeArrowheads="1"/>
              </p:cNvSpPr>
              <p:nvPr/>
            </p:nvSpPr>
            <p:spPr bwMode="auto">
              <a:xfrm>
                <a:off x="2017" y="338"/>
                <a:ext cx="1707" cy="1707"/>
              </a:xfrm>
              <a:prstGeom prst="ellipse">
                <a:avLst/>
              </a:prstGeom>
              <a:solidFill>
                <a:srgbClr val="74B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3"/>
              <p:cNvSpPr>
                <a:spLocks noEditPoints="1"/>
              </p:cNvSpPr>
              <p:nvPr/>
            </p:nvSpPr>
            <p:spPr bwMode="auto">
              <a:xfrm>
                <a:off x="1994" y="315"/>
                <a:ext cx="1752" cy="1752"/>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4"/>
              <p:cNvSpPr/>
              <p:nvPr/>
            </p:nvSpPr>
            <p:spPr bwMode="auto">
              <a:xfrm>
                <a:off x="2657" y="1498"/>
                <a:ext cx="440" cy="312"/>
              </a:xfrm>
              <a:custGeom>
                <a:avLst/>
                <a:gdLst>
                  <a:gd name="T0" fmla="*/ 389 w 392"/>
                  <a:gd name="T1" fmla="*/ 168 h 278"/>
                  <a:gd name="T2" fmla="*/ 389 w 392"/>
                  <a:gd name="T3" fmla="*/ 168 h 278"/>
                  <a:gd name="T4" fmla="*/ 355 w 392"/>
                  <a:gd name="T5" fmla="*/ 141 h 278"/>
                  <a:gd name="T6" fmla="*/ 347 w 392"/>
                  <a:gd name="T7" fmla="*/ 142 h 278"/>
                  <a:gd name="T8" fmla="*/ 347 w 392"/>
                  <a:gd name="T9" fmla="*/ 108 h 278"/>
                  <a:gd name="T10" fmla="*/ 363 w 392"/>
                  <a:gd name="T11" fmla="*/ 106 h 278"/>
                  <a:gd name="T12" fmla="*/ 390 w 392"/>
                  <a:gd name="T13" fmla="*/ 72 h 278"/>
                  <a:gd name="T14" fmla="*/ 389 w 392"/>
                  <a:gd name="T15" fmla="*/ 69 h 278"/>
                  <a:gd name="T16" fmla="*/ 389 w 392"/>
                  <a:gd name="T17" fmla="*/ 69 h 278"/>
                  <a:gd name="T18" fmla="*/ 389 w 392"/>
                  <a:gd name="T19" fmla="*/ 68 h 278"/>
                  <a:gd name="T20" fmla="*/ 355 w 392"/>
                  <a:gd name="T21" fmla="*/ 41 h 278"/>
                  <a:gd name="T22" fmla="*/ 346 w 392"/>
                  <a:gd name="T23" fmla="*/ 42 h 278"/>
                  <a:gd name="T24" fmla="*/ 298 w 392"/>
                  <a:gd name="T25" fmla="*/ 0 h 278"/>
                  <a:gd name="T26" fmla="*/ 94 w 392"/>
                  <a:gd name="T27" fmla="*/ 0 h 278"/>
                  <a:gd name="T28" fmla="*/ 45 w 392"/>
                  <a:gd name="T29" fmla="*/ 46 h 278"/>
                  <a:gd name="T30" fmla="*/ 45 w 392"/>
                  <a:gd name="T31" fmla="*/ 78 h 278"/>
                  <a:gd name="T32" fmla="*/ 30 w 392"/>
                  <a:gd name="T33" fmla="*/ 80 h 278"/>
                  <a:gd name="T34" fmla="*/ 3 w 392"/>
                  <a:gd name="T35" fmla="*/ 115 h 278"/>
                  <a:gd name="T36" fmla="*/ 3 w 392"/>
                  <a:gd name="T37" fmla="*/ 118 h 278"/>
                  <a:gd name="T38" fmla="*/ 3 w 392"/>
                  <a:gd name="T39" fmla="*/ 119 h 278"/>
                  <a:gd name="T40" fmla="*/ 38 w 392"/>
                  <a:gd name="T41" fmla="*/ 146 h 278"/>
                  <a:gd name="T42" fmla="*/ 45 w 392"/>
                  <a:gd name="T43" fmla="*/ 145 h 278"/>
                  <a:gd name="T44" fmla="*/ 45 w 392"/>
                  <a:gd name="T45" fmla="*/ 179 h 278"/>
                  <a:gd name="T46" fmla="*/ 30 w 392"/>
                  <a:gd name="T47" fmla="*/ 181 h 278"/>
                  <a:gd name="T48" fmla="*/ 3 w 392"/>
                  <a:gd name="T49" fmla="*/ 215 h 278"/>
                  <a:gd name="T50" fmla="*/ 3 w 392"/>
                  <a:gd name="T51" fmla="*/ 217 h 278"/>
                  <a:gd name="T52" fmla="*/ 3 w 392"/>
                  <a:gd name="T53" fmla="*/ 217 h 278"/>
                  <a:gd name="T54" fmla="*/ 3 w 392"/>
                  <a:gd name="T55" fmla="*/ 219 h 278"/>
                  <a:gd name="T56" fmla="*/ 38 w 392"/>
                  <a:gd name="T57" fmla="*/ 246 h 278"/>
                  <a:gd name="T58" fmla="*/ 48 w 392"/>
                  <a:gd name="T59" fmla="*/ 245 h 278"/>
                  <a:gd name="T60" fmla="*/ 94 w 392"/>
                  <a:gd name="T61" fmla="*/ 278 h 278"/>
                  <a:gd name="T62" fmla="*/ 298 w 392"/>
                  <a:gd name="T63" fmla="*/ 278 h 278"/>
                  <a:gd name="T64" fmla="*/ 347 w 392"/>
                  <a:gd name="T65" fmla="*/ 232 h 278"/>
                  <a:gd name="T66" fmla="*/ 347 w 392"/>
                  <a:gd name="T67" fmla="*/ 208 h 278"/>
                  <a:gd name="T68" fmla="*/ 363 w 392"/>
                  <a:gd name="T69" fmla="*/ 206 h 278"/>
                  <a:gd name="T70" fmla="*/ 390 w 392"/>
                  <a:gd name="T71" fmla="*/ 172 h 278"/>
                  <a:gd name="T72" fmla="*/ 389 w 392"/>
                  <a:gd name="T73" fmla="*/ 16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78">
                    <a:moveTo>
                      <a:pt x="389" y="168"/>
                    </a:moveTo>
                    <a:cubicBezTo>
                      <a:pt x="389" y="168"/>
                      <a:pt x="389" y="168"/>
                      <a:pt x="389" y="168"/>
                    </a:cubicBezTo>
                    <a:cubicBezTo>
                      <a:pt x="387" y="151"/>
                      <a:pt x="372" y="139"/>
                      <a:pt x="355" y="141"/>
                    </a:cubicBezTo>
                    <a:cubicBezTo>
                      <a:pt x="347" y="142"/>
                      <a:pt x="347" y="142"/>
                      <a:pt x="347" y="142"/>
                    </a:cubicBezTo>
                    <a:cubicBezTo>
                      <a:pt x="347" y="108"/>
                      <a:pt x="347" y="108"/>
                      <a:pt x="347" y="108"/>
                    </a:cubicBezTo>
                    <a:cubicBezTo>
                      <a:pt x="363" y="106"/>
                      <a:pt x="363" y="106"/>
                      <a:pt x="363" y="106"/>
                    </a:cubicBezTo>
                    <a:cubicBezTo>
                      <a:pt x="380" y="104"/>
                      <a:pt x="392" y="89"/>
                      <a:pt x="390" y="72"/>
                    </a:cubicBezTo>
                    <a:cubicBezTo>
                      <a:pt x="389" y="69"/>
                      <a:pt x="389" y="69"/>
                      <a:pt x="389" y="69"/>
                    </a:cubicBezTo>
                    <a:cubicBezTo>
                      <a:pt x="389" y="69"/>
                      <a:pt x="389" y="69"/>
                      <a:pt x="389" y="69"/>
                    </a:cubicBezTo>
                    <a:cubicBezTo>
                      <a:pt x="389" y="68"/>
                      <a:pt x="389" y="68"/>
                      <a:pt x="389" y="68"/>
                    </a:cubicBezTo>
                    <a:cubicBezTo>
                      <a:pt x="387" y="51"/>
                      <a:pt x="372" y="39"/>
                      <a:pt x="355" y="41"/>
                    </a:cubicBezTo>
                    <a:cubicBezTo>
                      <a:pt x="346" y="42"/>
                      <a:pt x="346" y="42"/>
                      <a:pt x="346" y="42"/>
                    </a:cubicBezTo>
                    <a:cubicBezTo>
                      <a:pt x="344" y="18"/>
                      <a:pt x="323" y="0"/>
                      <a:pt x="298" y="0"/>
                    </a:cubicBezTo>
                    <a:cubicBezTo>
                      <a:pt x="94" y="0"/>
                      <a:pt x="94" y="0"/>
                      <a:pt x="94" y="0"/>
                    </a:cubicBezTo>
                    <a:cubicBezTo>
                      <a:pt x="67" y="0"/>
                      <a:pt x="45" y="21"/>
                      <a:pt x="45" y="46"/>
                    </a:cubicBezTo>
                    <a:cubicBezTo>
                      <a:pt x="45" y="78"/>
                      <a:pt x="45" y="78"/>
                      <a:pt x="45" y="78"/>
                    </a:cubicBezTo>
                    <a:cubicBezTo>
                      <a:pt x="30" y="80"/>
                      <a:pt x="30" y="80"/>
                      <a:pt x="30" y="80"/>
                    </a:cubicBezTo>
                    <a:cubicBezTo>
                      <a:pt x="13" y="82"/>
                      <a:pt x="0" y="98"/>
                      <a:pt x="3" y="115"/>
                    </a:cubicBezTo>
                    <a:cubicBezTo>
                      <a:pt x="3" y="118"/>
                      <a:pt x="3" y="118"/>
                      <a:pt x="3" y="118"/>
                    </a:cubicBezTo>
                    <a:cubicBezTo>
                      <a:pt x="3" y="119"/>
                      <a:pt x="3" y="119"/>
                      <a:pt x="3" y="119"/>
                    </a:cubicBezTo>
                    <a:cubicBezTo>
                      <a:pt x="5" y="136"/>
                      <a:pt x="21" y="148"/>
                      <a:pt x="38" y="146"/>
                    </a:cubicBezTo>
                    <a:cubicBezTo>
                      <a:pt x="45" y="145"/>
                      <a:pt x="45" y="145"/>
                      <a:pt x="45" y="145"/>
                    </a:cubicBezTo>
                    <a:cubicBezTo>
                      <a:pt x="45" y="179"/>
                      <a:pt x="45" y="179"/>
                      <a:pt x="45" y="179"/>
                    </a:cubicBezTo>
                    <a:cubicBezTo>
                      <a:pt x="30" y="181"/>
                      <a:pt x="30" y="181"/>
                      <a:pt x="30" y="181"/>
                    </a:cubicBezTo>
                    <a:cubicBezTo>
                      <a:pt x="13" y="183"/>
                      <a:pt x="0" y="198"/>
                      <a:pt x="3" y="215"/>
                    </a:cubicBezTo>
                    <a:cubicBezTo>
                      <a:pt x="3" y="217"/>
                      <a:pt x="3" y="217"/>
                      <a:pt x="3" y="217"/>
                    </a:cubicBezTo>
                    <a:cubicBezTo>
                      <a:pt x="3" y="217"/>
                      <a:pt x="3" y="217"/>
                      <a:pt x="3" y="217"/>
                    </a:cubicBezTo>
                    <a:cubicBezTo>
                      <a:pt x="3" y="219"/>
                      <a:pt x="3" y="219"/>
                      <a:pt x="3" y="219"/>
                    </a:cubicBezTo>
                    <a:cubicBezTo>
                      <a:pt x="5" y="236"/>
                      <a:pt x="21" y="248"/>
                      <a:pt x="38" y="246"/>
                    </a:cubicBezTo>
                    <a:cubicBezTo>
                      <a:pt x="48" y="245"/>
                      <a:pt x="48" y="245"/>
                      <a:pt x="48" y="245"/>
                    </a:cubicBezTo>
                    <a:cubicBezTo>
                      <a:pt x="54" y="264"/>
                      <a:pt x="72" y="278"/>
                      <a:pt x="94" y="278"/>
                    </a:cubicBezTo>
                    <a:cubicBezTo>
                      <a:pt x="298" y="278"/>
                      <a:pt x="298" y="278"/>
                      <a:pt x="298" y="278"/>
                    </a:cubicBezTo>
                    <a:cubicBezTo>
                      <a:pt x="325" y="278"/>
                      <a:pt x="347" y="258"/>
                      <a:pt x="347" y="232"/>
                    </a:cubicBezTo>
                    <a:cubicBezTo>
                      <a:pt x="347" y="208"/>
                      <a:pt x="347" y="208"/>
                      <a:pt x="347" y="208"/>
                    </a:cubicBezTo>
                    <a:cubicBezTo>
                      <a:pt x="363" y="206"/>
                      <a:pt x="363" y="206"/>
                      <a:pt x="363" y="206"/>
                    </a:cubicBezTo>
                    <a:cubicBezTo>
                      <a:pt x="380" y="204"/>
                      <a:pt x="392" y="189"/>
                      <a:pt x="390" y="172"/>
                    </a:cubicBezTo>
                    <a:lnTo>
                      <a:pt x="389" y="168"/>
                    </a:ln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5"/>
              <p:cNvSpPr/>
              <p:nvPr/>
            </p:nvSpPr>
            <p:spPr bwMode="auto">
              <a:xfrm>
                <a:off x="2657" y="1654"/>
                <a:ext cx="437" cy="88"/>
              </a:xfrm>
              <a:custGeom>
                <a:avLst/>
                <a:gdLst>
                  <a:gd name="T0" fmla="*/ 355 w 389"/>
                  <a:gd name="T1" fmla="*/ 2 h 78"/>
                  <a:gd name="T2" fmla="*/ 347 w 389"/>
                  <a:gd name="T3" fmla="*/ 3 h 78"/>
                  <a:gd name="T4" fmla="*/ 45 w 389"/>
                  <a:gd name="T5" fmla="*/ 40 h 78"/>
                  <a:gd name="T6" fmla="*/ 30 w 389"/>
                  <a:gd name="T7" fmla="*/ 42 h 78"/>
                  <a:gd name="T8" fmla="*/ 3 w 389"/>
                  <a:gd name="T9" fmla="*/ 76 h 78"/>
                  <a:gd name="T10" fmla="*/ 3 w 389"/>
                  <a:gd name="T11" fmla="*/ 78 h 78"/>
                  <a:gd name="T12" fmla="*/ 45 w 389"/>
                  <a:gd name="T13" fmla="*/ 72 h 78"/>
                  <a:gd name="T14" fmla="*/ 389 w 389"/>
                  <a:gd name="T15" fmla="*/ 29 h 78"/>
                  <a:gd name="T16" fmla="*/ 389 w 389"/>
                  <a:gd name="T17" fmla="*/ 29 h 78"/>
                  <a:gd name="T18" fmla="*/ 355 w 389"/>
                  <a:gd name="T19"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9" h="78">
                    <a:moveTo>
                      <a:pt x="355" y="2"/>
                    </a:moveTo>
                    <a:cubicBezTo>
                      <a:pt x="347" y="3"/>
                      <a:pt x="347" y="3"/>
                      <a:pt x="347" y="3"/>
                    </a:cubicBezTo>
                    <a:cubicBezTo>
                      <a:pt x="45" y="40"/>
                      <a:pt x="45" y="40"/>
                      <a:pt x="45" y="40"/>
                    </a:cubicBezTo>
                    <a:cubicBezTo>
                      <a:pt x="30" y="42"/>
                      <a:pt x="30" y="42"/>
                      <a:pt x="30" y="42"/>
                    </a:cubicBezTo>
                    <a:cubicBezTo>
                      <a:pt x="13" y="44"/>
                      <a:pt x="0" y="59"/>
                      <a:pt x="3" y="76"/>
                    </a:cubicBezTo>
                    <a:cubicBezTo>
                      <a:pt x="3" y="78"/>
                      <a:pt x="3" y="78"/>
                      <a:pt x="3" y="78"/>
                    </a:cubicBezTo>
                    <a:cubicBezTo>
                      <a:pt x="45" y="72"/>
                      <a:pt x="45" y="72"/>
                      <a:pt x="45" y="72"/>
                    </a:cubicBezTo>
                    <a:cubicBezTo>
                      <a:pt x="389" y="29"/>
                      <a:pt x="389" y="29"/>
                      <a:pt x="389" y="29"/>
                    </a:cubicBezTo>
                    <a:cubicBezTo>
                      <a:pt x="389" y="29"/>
                      <a:pt x="389" y="29"/>
                      <a:pt x="389" y="29"/>
                    </a:cubicBezTo>
                    <a:cubicBezTo>
                      <a:pt x="387" y="12"/>
                      <a:pt x="372" y="0"/>
                      <a:pt x="355" y="2"/>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6"/>
              <p:cNvSpPr/>
              <p:nvPr/>
            </p:nvSpPr>
            <p:spPr bwMode="auto">
              <a:xfrm>
                <a:off x="2657" y="1542"/>
                <a:ext cx="437" cy="88"/>
              </a:xfrm>
              <a:custGeom>
                <a:avLst/>
                <a:gdLst>
                  <a:gd name="T0" fmla="*/ 389 w 389"/>
                  <a:gd name="T1" fmla="*/ 29 h 79"/>
                  <a:gd name="T2" fmla="*/ 355 w 389"/>
                  <a:gd name="T3" fmla="*/ 2 h 79"/>
                  <a:gd name="T4" fmla="*/ 346 w 389"/>
                  <a:gd name="T5" fmla="*/ 3 h 79"/>
                  <a:gd name="T6" fmla="*/ 45 w 389"/>
                  <a:gd name="T7" fmla="*/ 39 h 79"/>
                  <a:gd name="T8" fmla="*/ 30 w 389"/>
                  <a:gd name="T9" fmla="*/ 41 h 79"/>
                  <a:gd name="T10" fmla="*/ 3 w 389"/>
                  <a:gd name="T11" fmla="*/ 76 h 79"/>
                  <a:gd name="T12" fmla="*/ 3 w 389"/>
                  <a:gd name="T13" fmla="*/ 79 h 79"/>
                  <a:gd name="T14" fmla="*/ 347 w 389"/>
                  <a:gd name="T15" fmla="*/ 36 h 79"/>
                  <a:gd name="T16" fmla="*/ 389 w 389"/>
                  <a:gd name="T17" fmla="*/ 30 h 79"/>
                  <a:gd name="T18" fmla="*/ 389 w 389"/>
                  <a:gd name="T19" fmla="*/ 2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9" h="79">
                    <a:moveTo>
                      <a:pt x="389" y="29"/>
                    </a:moveTo>
                    <a:cubicBezTo>
                      <a:pt x="387" y="12"/>
                      <a:pt x="372" y="0"/>
                      <a:pt x="355" y="2"/>
                    </a:cubicBezTo>
                    <a:cubicBezTo>
                      <a:pt x="346" y="3"/>
                      <a:pt x="346" y="3"/>
                      <a:pt x="346" y="3"/>
                    </a:cubicBezTo>
                    <a:cubicBezTo>
                      <a:pt x="45" y="39"/>
                      <a:pt x="45" y="39"/>
                      <a:pt x="45" y="39"/>
                    </a:cubicBezTo>
                    <a:cubicBezTo>
                      <a:pt x="30" y="41"/>
                      <a:pt x="30" y="41"/>
                      <a:pt x="30" y="41"/>
                    </a:cubicBezTo>
                    <a:cubicBezTo>
                      <a:pt x="13" y="43"/>
                      <a:pt x="0" y="59"/>
                      <a:pt x="3" y="76"/>
                    </a:cubicBezTo>
                    <a:cubicBezTo>
                      <a:pt x="3" y="79"/>
                      <a:pt x="3" y="79"/>
                      <a:pt x="3" y="79"/>
                    </a:cubicBezTo>
                    <a:cubicBezTo>
                      <a:pt x="347" y="36"/>
                      <a:pt x="347" y="36"/>
                      <a:pt x="347" y="36"/>
                    </a:cubicBezTo>
                    <a:cubicBezTo>
                      <a:pt x="389" y="30"/>
                      <a:pt x="389" y="30"/>
                      <a:pt x="389" y="30"/>
                    </a:cubicBezTo>
                    <a:lnTo>
                      <a:pt x="389" y="29"/>
                    </a:ln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7"/>
              <p:cNvSpPr/>
              <p:nvPr/>
            </p:nvSpPr>
            <p:spPr bwMode="auto">
              <a:xfrm>
                <a:off x="2839" y="571"/>
                <a:ext cx="68" cy="162"/>
              </a:xfrm>
              <a:custGeom>
                <a:avLst/>
                <a:gdLst>
                  <a:gd name="T0" fmla="*/ 61 w 61"/>
                  <a:gd name="T1" fmla="*/ 112 h 144"/>
                  <a:gd name="T2" fmla="*/ 31 w 61"/>
                  <a:gd name="T3" fmla="*/ 144 h 144"/>
                  <a:gd name="T4" fmla="*/ 0 w 61"/>
                  <a:gd name="T5" fmla="*/ 112 h 144"/>
                  <a:gd name="T6" fmla="*/ 0 w 61"/>
                  <a:gd name="T7" fmla="*/ 32 h 144"/>
                  <a:gd name="T8" fmla="*/ 31 w 61"/>
                  <a:gd name="T9" fmla="*/ 0 h 144"/>
                  <a:gd name="T10" fmla="*/ 61 w 61"/>
                  <a:gd name="T11" fmla="*/ 32 h 144"/>
                  <a:gd name="T12" fmla="*/ 61 w 61"/>
                  <a:gd name="T13" fmla="*/ 112 h 144"/>
                </a:gdLst>
                <a:ahLst/>
                <a:cxnLst>
                  <a:cxn ang="0">
                    <a:pos x="T0" y="T1"/>
                  </a:cxn>
                  <a:cxn ang="0">
                    <a:pos x="T2" y="T3"/>
                  </a:cxn>
                  <a:cxn ang="0">
                    <a:pos x="T4" y="T5"/>
                  </a:cxn>
                  <a:cxn ang="0">
                    <a:pos x="T6" y="T7"/>
                  </a:cxn>
                  <a:cxn ang="0">
                    <a:pos x="T8" y="T9"/>
                  </a:cxn>
                  <a:cxn ang="0">
                    <a:pos x="T10" y="T11"/>
                  </a:cxn>
                  <a:cxn ang="0">
                    <a:pos x="T12" y="T13"/>
                  </a:cxn>
                </a:cxnLst>
                <a:rect l="0" t="0" r="r" b="b"/>
                <a:pathLst>
                  <a:path w="61" h="144">
                    <a:moveTo>
                      <a:pt x="61" y="112"/>
                    </a:moveTo>
                    <a:cubicBezTo>
                      <a:pt x="61" y="129"/>
                      <a:pt x="48" y="144"/>
                      <a:pt x="31" y="144"/>
                    </a:cubicBezTo>
                    <a:cubicBezTo>
                      <a:pt x="14" y="144"/>
                      <a:pt x="0" y="129"/>
                      <a:pt x="0" y="112"/>
                    </a:cubicBezTo>
                    <a:cubicBezTo>
                      <a:pt x="0" y="32"/>
                      <a:pt x="0" y="32"/>
                      <a:pt x="0" y="32"/>
                    </a:cubicBezTo>
                    <a:cubicBezTo>
                      <a:pt x="0" y="15"/>
                      <a:pt x="14" y="0"/>
                      <a:pt x="31" y="0"/>
                    </a:cubicBezTo>
                    <a:cubicBezTo>
                      <a:pt x="48" y="0"/>
                      <a:pt x="61" y="15"/>
                      <a:pt x="61" y="32"/>
                    </a:cubicBezTo>
                    <a:lnTo>
                      <a:pt x="61" y="112"/>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8"/>
              <p:cNvSpPr/>
              <p:nvPr/>
            </p:nvSpPr>
            <p:spPr bwMode="auto">
              <a:xfrm>
                <a:off x="2324" y="1080"/>
                <a:ext cx="162" cy="69"/>
              </a:xfrm>
              <a:custGeom>
                <a:avLst/>
                <a:gdLst>
                  <a:gd name="T0" fmla="*/ 112 w 144"/>
                  <a:gd name="T1" fmla="*/ 0 h 61"/>
                  <a:gd name="T2" fmla="*/ 144 w 144"/>
                  <a:gd name="T3" fmla="*/ 31 h 61"/>
                  <a:gd name="T4" fmla="*/ 112 w 144"/>
                  <a:gd name="T5" fmla="*/ 61 h 61"/>
                  <a:gd name="T6" fmla="*/ 32 w 144"/>
                  <a:gd name="T7" fmla="*/ 61 h 61"/>
                  <a:gd name="T8" fmla="*/ 0 w 144"/>
                  <a:gd name="T9" fmla="*/ 31 h 61"/>
                  <a:gd name="T10" fmla="*/ 32 w 144"/>
                  <a:gd name="T11" fmla="*/ 0 h 61"/>
                  <a:gd name="T12" fmla="*/ 112 w 144"/>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144" h="61">
                    <a:moveTo>
                      <a:pt x="112" y="0"/>
                    </a:moveTo>
                    <a:cubicBezTo>
                      <a:pt x="129" y="0"/>
                      <a:pt x="144" y="14"/>
                      <a:pt x="144" y="31"/>
                    </a:cubicBezTo>
                    <a:cubicBezTo>
                      <a:pt x="144" y="47"/>
                      <a:pt x="129" y="61"/>
                      <a:pt x="112" y="61"/>
                    </a:cubicBezTo>
                    <a:cubicBezTo>
                      <a:pt x="32" y="61"/>
                      <a:pt x="32" y="61"/>
                      <a:pt x="32" y="61"/>
                    </a:cubicBezTo>
                    <a:cubicBezTo>
                      <a:pt x="15" y="61"/>
                      <a:pt x="0" y="47"/>
                      <a:pt x="0" y="31"/>
                    </a:cubicBezTo>
                    <a:cubicBezTo>
                      <a:pt x="0" y="14"/>
                      <a:pt x="15" y="0"/>
                      <a:pt x="32" y="0"/>
                    </a:cubicBezTo>
                    <a:lnTo>
                      <a:pt x="112" y="0"/>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9"/>
              <p:cNvSpPr/>
              <p:nvPr/>
            </p:nvSpPr>
            <p:spPr bwMode="auto">
              <a:xfrm>
                <a:off x="2473" y="716"/>
                <a:ext cx="141" cy="141"/>
              </a:xfrm>
              <a:custGeom>
                <a:avLst/>
                <a:gdLst>
                  <a:gd name="T0" fmla="*/ 113 w 126"/>
                  <a:gd name="T1" fmla="*/ 69 h 125"/>
                  <a:gd name="T2" fmla="*/ 114 w 126"/>
                  <a:gd name="T3" fmla="*/ 113 h 125"/>
                  <a:gd name="T4" fmla="*/ 70 w 126"/>
                  <a:gd name="T5" fmla="*/ 112 h 125"/>
                  <a:gd name="T6" fmla="*/ 13 w 126"/>
                  <a:gd name="T7" fmla="*/ 56 h 125"/>
                  <a:gd name="T8" fmla="*/ 12 w 126"/>
                  <a:gd name="T9" fmla="*/ 12 h 125"/>
                  <a:gd name="T10" fmla="*/ 56 w 126"/>
                  <a:gd name="T11" fmla="*/ 13 h 125"/>
                  <a:gd name="T12" fmla="*/ 113 w 126"/>
                  <a:gd name="T13" fmla="*/ 69 h 125"/>
                </a:gdLst>
                <a:ahLst/>
                <a:cxnLst>
                  <a:cxn ang="0">
                    <a:pos x="T0" y="T1"/>
                  </a:cxn>
                  <a:cxn ang="0">
                    <a:pos x="T2" y="T3"/>
                  </a:cxn>
                  <a:cxn ang="0">
                    <a:pos x="T4" y="T5"/>
                  </a:cxn>
                  <a:cxn ang="0">
                    <a:pos x="T6" y="T7"/>
                  </a:cxn>
                  <a:cxn ang="0">
                    <a:pos x="T8" y="T9"/>
                  </a:cxn>
                  <a:cxn ang="0">
                    <a:pos x="T10" y="T11"/>
                  </a:cxn>
                  <a:cxn ang="0">
                    <a:pos x="T12" y="T13"/>
                  </a:cxn>
                </a:cxnLst>
                <a:rect l="0" t="0" r="r" b="b"/>
                <a:pathLst>
                  <a:path w="126" h="125">
                    <a:moveTo>
                      <a:pt x="113" y="69"/>
                    </a:moveTo>
                    <a:cubicBezTo>
                      <a:pt x="125" y="81"/>
                      <a:pt x="126" y="101"/>
                      <a:pt x="114" y="113"/>
                    </a:cubicBezTo>
                    <a:cubicBezTo>
                      <a:pt x="102" y="125"/>
                      <a:pt x="82" y="125"/>
                      <a:pt x="70" y="112"/>
                    </a:cubicBezTo>
                    <a:cubicBezTo>
                      <a:pt x="13" y="56"/>
                      <a:pt x="13" y="56"/>
                      <a:pt x="13" y="56"/>
                    </a:cubicBezTo>
                    <a:cubicBezTo>
                      <a:pt x="1" y="43"/>
                      <a:pt x="0" y="24"/>
                      <a:pt x="12" y="12"/>
                    </a:cubicBezTo>
                    <a:cubicBezTo>
                      <a:pt x="24" y="0"/>
                      <a:pt x="44" y="0"/>
                      <a:pt x="56" y="13"/>
                    </a:cubicBezTo>
                    <a:lnTo>
                      <a:pt x="113" y="69"/>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0"/>
              <p:cNvSpPr/>
              <p:nvPr/>
            </p:nvSpPr>
            <p:spPr bwMode="auto">
              <a:xfrm>
                <a:off x="3131" y="721"/>
                <a:ext cx="140" cy="140"/>
              </a:xfrm>
              <a:custGeom>
                <a:avLst/>
                <a:gdLst>
                  <a:gd name="T0" fmla="*/ 56 w 125"/>
                  <a:gd name="T1" fmla="*/ 112 h 125"/>
                  <a:gd name="T2" fmla="*/ 12 w 125"/>
                  <a:gd name="T3" fmla="*/ 113 h 125"/>
                  <a:gd name="T4" fmla="*/ 13 w 125"/>
                  <a:gd name="T5" fmla="*/ 69 h 125"/>
                  <a:gd name="T6" fmla="*/ 69 w 125"/>
                  <a:gd name="T7" fmla="*/ 12 h 125"/>
                  <a:gd name="T8" fmla="*/ 114 w 125"/>
                  <a:gd name="T9" fmla="*/ 12 h 125"/>
                  <a:gd name="T10" fmla="*/ 113 w 125"/>
                  <a:gd name="T11" fmla="*/ 56 h 125"/>
                  <a:gd name="T12" fmla="*/ 56 w 125"/>
                  <a:gd name="T13" fmla="*/ 112 h 125"/>
                </a:gdLst>
                <a:ahLst/>
                <a:cxnLst>
                  <a:cxn ang="0">
                    <a:pos x="T0" y="T1"/>
                  </a:cxn>
                  <a:cxn ang="0">
                    <a:pos x="T2" y="T3"/>
                  </a:cxn>
                  <a:cxn ang="0">
                    <a:pos x="T4" y="T5"/>
                  </a:cxn>
                  <a:cxn ang="0">
                    <a:pos x="T6" y="T7"/>
                  </a:cxn>
                  <a:cxn ang="0">
                    <a:pos x="T8" y="T9"/>
                  </a:cxn>
                  <a:cxn ang="0">
                    <a:pos x="T10" y="T11"/>
                  </a:cxn>
                  <a:cxn ang="0">
                    <a:pos x="T12" y="T13"/>
                  </a:cxn>
                </a:cxnLst>
                <a:rect l="0" t="0" r="r" b="b"/>
                <a:pathLst>
                  <a:path w="125" h="125">
                    <a:moveTo>
                      <a:pt x="56" y="112"/>
                    </a:moveTo>
                    <a:cubicBezTo>
                      <a:pt x="44" y="124"/>
                      <a:pt x="24" y="125"/>
                      <a:pt x="12" y="113"/>
                    </a:cubicBezTo>
                    <a:cubicBezTo>
                      <a:pt x="0" y="101"/>
                      <a:pt x="1" y="81"/>
                      <a:pt x="13" y="69"/>
                    </a:cubicBezTo>
                    <a:cubicBezTo>
                      <a:pt x="69" y="12"/>
                      <a:pt x="69" y="12"/>
                      <a:pt x="69" y="12"/>
                    </a:cubicBezTo>
                    <a:cubicBezTo>
                      <a:pt x="82" y="0"/>
                      <a:pt x="102" y="0"/>
                      <a:pt x="114" y="12"/>
                    </a:cubicBezTo>
                    <a:cubicBezTo>
                      <a:pt x="125" y="23"/>
                      <a:pt x="125" y="43"/>
                      <a:pt x="113" y="56"/>
                    </a:cubicBezTo>
                    <a:lnTo>
                      <a:pt x="56" y="112"/>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1"/>
              <p:cNvSpPr/>
              <p:nvPr/>
            </p:nvSpPr>
            <p:spPr bwMode="auto">
              <a:xfrm>
                <a:off x="3255" y="1086"/>
                <a:ext cx="161" cy="68"/>
              </a:xfrm>
              <a:custGeom>
                <a:avLst/>
                <a:gdLst>
                  <a:gd name="T0" fmla="*/ 31 w 143"/>
                  <a:gd name="T1" fmla="*/ 61 h 61"/>
                  <a:gd name="T2" fmla="*/ 0 w 143"/>
                  <a:gd name="T3" fmla="*/ 31 h 61"/>
                  <a:gd name="T4" fmla="*/ 31 w 143"/>
                  <a:gd name="T5" fmla="*/ 0 h 61"/>
                  <a:gd name="T6" fmla="*/ 111 w 143"/>
                  <a:gd name="T7" fmla="*/ 0 h 61"/>
                  <a:gd name="T8" fmla="*/ 143 w 143"/>
                  <a:gd name="T9" fmla="*/ 31 h 61"/>
                  <a:gd name="T10" fmla="*/ 111 w 143"/>
                  <a:gd name="T11" fmla="*/ 61 h 61"/>
                  <a:gd name="T12" fmla="*/ 31 w 143"/>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43" h="61">
                    <a:moveTo>
                      <a:pt x="31" y="61"/>
                    </a:moveTo>
                    <a:cubicBezTo>
                      <a:pt x="14" y="61"/>
                      <a:pt x="0" y="48"/>
                      <a:pt x="0" y="31"/>
                    </a:cubicBezTo>
                    <a:cubicBezTo>
                      <a:pt x="0" y="14"/>
                      <a:pt x="14" y="0"/>
                      <a:pt x="31" y="0"/>
                    </a:cubicBezTo>
                    <a:cubicBezTo>
                      <a:pt x="111" y="0"/>
                      <a:pt x="111" y="0"/>
                      <a:pt x="111" y="0"/>
                    </a:cubicBezTo>
                    <a:cubicBezTo>
                      <a:pt x="129" y="0"/>
                      <a:pt x="143" y="14"/>
                      <a:pt x="143" y="31"/>
                    </a:cubicBezTo>
                    <a:cubicBezTo>
                      <a:pt x="143" y="48"/>
                      <a:pt x="129" y="61"/>
                      <a:pt x="111" y="61"/>
                    </a:cubicBezTo>
                    <a:lnTo>
                      <a:pt x="31" y="61"/>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2"/>
              <p:cNvSpPr/>
              <p:nvPr/>
            </p:nvSpPr>
            <p:spPr bwMode="auto">
              <a:xfrm>
                <a:off x="2570" y="782"/>
                <a:ext cx="613" cy="728"/>
              </a:xfrm>
              <a:custGeom>
                <a:avLst/>
                <a:gdLst>
                  <a:gd name="T0" fmla="*/ 273 w 546"/>
                  <a:gd name="T1" fmla="*/ 0 h 648"/>
                  <a:gd name="T2" fmla="*/ 0 w 546"/>
                  <a:gd name="T3" fmla="*/ 272 h 648"/>
                  <a:gd name="T4" fmla="*/ 107 w 546"/>
                  <a:gd name="T5" fmla="*/ 521 h 648"/>
                  <a:gd name="T6" fmla="*/ 141 w 546"/>
                  <a:gd name="T7" fmla="*/ 648 h 648"/>
                  <a:gd name="T8" fmla="*/ 171 w 546"/>
                  <a:gd name="T9" fmla="*/ 637 h 648"/>
                  <a:gd name="T10" fmla="*/ 375 w 546"/>
                  <a:gd name="T11" fmla="*/ 637 h 648"/>
                  <a:gd name="T12" fmla="*/ 405 w 546"/>
                  <a:gd name="T13" fmla="*/ 648 h 648"/>
                  <a:gd name="T14" fmla="*/ 439 w 546"/>
                  <a:gd name="T15" fmla="*/ 521 h 648"/>
                  <a:gd name="T16" fmla="*/ 546 w 546"/>
                  <a:gd name="T17" fmla="*/ 272 h 648"/>
                  <a:gd name="T18" fmla="*/ 273 w 546"/>
                  <a:gd name="T19" fmla="*/ 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6" h="648">
                    <a:moveTo>
                      <a:pt x="273" y="0"/>
                    </a:moveTo>
                    <a:cubicBezTo>
                      <a:pt x="122" y="0"/>
                      <a:pt x="0" y="122"/>
                      <a:pt x="0" y="272"/>
                    </a:cubicBezTo>
                    <a:cubicBezTo>
                      <a:pt x="0" y="363"/>
                      <a:pt x="58" y="460"/>
                      <a:pt x="107" y="521"/>
                    </a:cubicBezTo>
                    <a:cubicBezTo>
                      <a:pt x="148" y="574"/>
                      <a:pt x="137" y="617"/>
                      <a:pt x="141" y="648"/>
                    </a:cubicBezTo>
                    <a:cubicBezTo>
                      <a:pt x="150" y="641"/>
                      <a:pt x="160" y="637"/>
                      <a:pt x="171" y="637"/>
                    </a:cubicBezTo>
                    <a:cubicBezTo>
                      <a:pt x="375" y="637"/>
                      <a:pt x="375" y="637"/>
                      <a:pt x="375" y="637"/>
                    </a:cubicBezTo>
                    <a:cubicBezTo>
                      <a:pt x="387" y="637"/>
                      <a:pt x="396" y="641"/>
                      <a:pt x="405" y="648"/>
                    </a:cubicBezTo>
                    <a:cubicBezTo>
                      <a:pt x="409" y="617"/>
                      <a:pt x="398" y="574"/>
                      <a:pt x="439" y="521"/>
                    </a:cubicBezTo>
                    <a:cubicBezTo>
                      <a:pt x="488" y="460"/>
                      <a:pt x="546" y="363"/>
                      <a:pt x="546" y="272"/>
                    </a:cubicBezTo>
                    <a:cubicBezTo>
                      <a:pt x="546" y="122"/>
                      <a:pt x="424" y="0"/>
                      <a:pt x="273" y="0"/>
                    </a:cubicBezTo>
                    <a:close/>
                  </a:path>
                </a:pathLst>
              </a:custGeom>
              <a:solidFill>
                <a:srgbClr val="C8C8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3"/>
              <p:cNvSpPr/>
              <p:nvPr/>
            </p:nvSpPr>
            <p:spPr bwMode="auto">
              <a:xfrm>
                <a:off x="2589" y="802"/>
                <a:ext cx="575" cy="698"/>
              </a:xfrm>
              <a:custGeom>
                <a:avLst/>
                <a:gdLst>
                  <a:gd name="T0" fmla="*/ 140 w 512"/>
                  <a:gd name="T1" fmla="*/ 622 h 622"/>
                  <a:gd name="T2" fmla="*/ 154 w 512"/>
                  <a:gd name="T3" fmla="*/ 620 h 622"/>
                  <a:gd name="T4" fmla="*/ 358 w 512"/>
                  <a:gd name="T5" fmla="*/ 620 h 622"/>
                  <a:gd name="T6" fmla="*/ 372 w 512"/>
                  <a:gd name="T7" fmla="*/ 622 h 622"/>
                  <a:gd name="T8" fmla="*/ 409 w 512"/>
                  <a:gd name="T9" fmla="*/ 494 h 622"/>
                  <a:gd name="T10" fmla="*/ 512 w 512"/>
                  <a:gd name="T11" fmla="*/ 255 h 622"/>
                  <a:gd name="T12" fmla="*/ 256 w 512"/>
                  <a:gd name="T13" fmla="*/ 0 h 622"/>
                  <a:gd name="T14" fmla="*/ 0 w 512"/>
                  <a:gd name="T15" fmla="*/ 255 h 622"/>
                  <a:gd name="T16" fmla="*/ 103 w 512"/>
                  <a:gd name="T17" fmla="*/ 494 h 622"/>
                  <a:gd name="T18" fmla="*/ 140 w 512"/>
                  <a:gd name="T19" fmla="*/ 622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622">
                    <a:moveTo>
                      <a:pt x="140" y="622"/>
                    </a:moveTo>
                    <a:cubicBezTo>
                      <a:pt x="145" y="621"/>
                      <a:pt x="149" y="620"/>
                      <a:pt x="154" y="620"/>
                    </a:cubicBezTo>
                    <a:cubicBezTo>
                      <a:pt x="358" y="620"/>
                      <a:pt x="358" y="620"/>
                      <a:pt x="358" y="620"/>
                    </a:cubicBezTo>
                    <a:cubicBezTo>
                      <a:pt x="363" y="620"/>
                      <a:pt x="368" y="621"/>
                      <a:pt x="372" y="622"/>
                    </a:cubicBezTo>
                    <a:cubicBezTo>
                      <a:pt x="372" y="576"/>
                      <a:pt x="376" y="536"/>
                      <a:pt x="409" y="494"/>
                    </a:cubicBezTo>
                    <a:cubicBezTo>
                      <a:pt x="440" y="455"/>
                      <a:pt x="512" y="354"/>
                      <a:pt x="512" y="255"/>
                    </a:cubicBezTo>
                    <a:cubicBezTo>
                      <a:pt x="512" y="114"/>
                      <a:pt x="397" y="0"/>
                      <a:pt x="256" y="0"/>
                    </a:cubicBezTo>
                    <a:cubicBezTo>
                      <a:pt x="115" y="0"/>
                      <a:pt x="0" y="114"/>
                      <a:pt x="0" y="255"/>
                    </a:cubicBezTo>
                    <a:cubicBezTo>
                      <a:pt x="0" y="354"/>
                      <a:pt x="72" y="455"/>
                      <a:pt x="103" y="494"/>
                    </a:cubicBezTo>
                    <a:cubicBezTo>
                      <a:pt x="136" y="536"/>
                      <a:pt x="142" y="575"/>
                      <a:pt x="140" y="622"/>
                    </a:cubicBez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4"/>
              <p:cNvSpPr/>
              <p:nvPr/>
            </p:nvSpPr>
            <p:spPr bwMode="auto">
              <a:xfrm>
                <a:off x="2757" y="942"/>
                <a:ext cx="227" cy="387"/>
              </a:xfrm>
              <a:custGeom>
                <a:avLst/>
                <a:gdLst>
                  <a:gd name="T0" fmla="*/ 101 w 202"/>
                  <a:gd name="T1" fmla="*/ 345 h 345"/>
                  <a:gd name="T2" fmla="*/ 0 w 202"/>
                  <a:gd name="T3" fmla="*/ 244 h 345"/>
                  <a:gd name="T4" fmla="*/ 59 w 202"/>
                  <a:gd name="T5" fmla="*/ 244 h 345"/>
                  <a:gd name="T6" fmla="*/ 101 w 202"/>
                  <a:gd name="T7" fmla="*/ 286 h 345"/>
                  <a:gd name="T8" fmla="*/ 143 w 202"/>
                  <a:gd name="T9" fmla="*/ 244 h 345"/>
                  <a:gd name="T10" fmla="*/ 97 w 202"/>
                  <a:gd name="T11" fmla="*/ 202 h 345"/>
                  <a:gd name="T12" fmla="*/ 0 w 202"/>
                  <a:gd name="T13" fmla="*/ 101 h 345"/>
                  <a:gd name="T14" fmla="*/ 101 w 202"/>
                  <a:gd name="T15" fmla="*/ 0 h 345"/>
                  <a:gd name="T16" fmla="*/ 202 w 202"/>
                  <a:gd name="T17" fmla="*/ 101 h 345"/>
                  <a:gd name="T18" fmla="*/ 143 w 202"/>
                  <a:gd name="T19" fmla="*/ 101 h 345"/>
                  <a:gd name="T20" fmla="*/ 101 w 202"/>
                  <a:gd name="T21" fmla="*/ 60 h 345"/>
                  <a:gd name="T22" fmla="*/ 59 w 202"/>
                  <a:gd name="T23" fmla="*/ 101 h 345"/>
                  <a:gd name="T24" fmla="*/ 105 w 202"/>
                  <a:gd name="T25" fmla="*/ 143 h 345"/>
                  <a:gd name="T26" fmla="*/ 202 w 202"/>
                  <a:gd name="T27" fmla="*/ 244 h 345"/>
                  <a:gd name="T28" fmla="*/ 101 w 202"/>
                  <a:gd name="T29"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345">
                    <a:moveTo>
                      <a:pt x="101" y="345"/>
                    </a:moveTo>
                    <a:cubicBezTo>
                      <a:pt x="45" y="345"/>
                      <a:pt x="0" y="300"/>
                      <a:pt x="0" y="244"/>
                    </a:cubicBezTo>
                    <a:cubicBezTo>
                      <a:pt x="59" y="244"/>
                      <a:pt x="59" y="244"/>
                      <a:pt x="59" y="244"/>
                    </a:cubicBezTo>
                    <a:cubicBezTo>
                      <a:pt x="59" y="267"/>
                      <a:pt x="78" y="286"/>
                      <a:pt x="101" y="286"/>
                    </a:cubicBezTo>
                    <a:cubicBezTo>
                      <a:pt x="124" y="286"/>
                      <a:pt x="143" y="267"/>
                      <a:pt x="143" y="244"/>
                    </a:cubicBezTo>
                    <a:cubicBezTo>
                      <a:pt x="143" y="219"/>
                      <a:pt x="119" y="205"/>
                      <a:pt x="97" y="202"/>
                    </a:cubicBezTo>
                    <a:cubicBezTo>
                      <a:pt x="40" y="195"/>
                      <a:pt x="0" y="153"/>
                      <a:pt x="0" y="101"/>
                    </a:cubicBezTo>
                    <a:cubicBezTo>
                      <a:pt x="0" y="45"/>
                      <a:pt x="45" y="0"/>
                      <a:pt x="101" y="0"/>
                    </a:cubicBezTo>
                    <a:cubicBezTo>
                      <a:pt x="157" y="0"/>
                      <a:pt x="202" y="45"/>
                      <a:pt x="202" y="101"/>
                    </a:cubicBezTo>
                    <a:cubicBezTo>
                      <a:pt x="143" y="101"/>
                      <a:pt x="143" y="101"/>
                      <a:pt x="143" y="101"/>
                    </a:cubicBezTo>
                    <a:cubicBezTo>
                      <a:pt x="143" y="78"/>
                      <a:pt x="124" y="60"/>
                      <a:pt x="101" y="60"/>
                    </a:cubicBezTo>
                    <a:cubicBezTo>
                      <a:pt x="78" y="60"/>
                      <a:pt x="59" y="78"/>
                      <a:pt x="59" y="101"/>
                    </a:cubicBezTo>
                    <a:cubicBezTo>
                      <a:pt x="59" y="128"/>
                      <a:pt x="84" y="140"/>
                      <a:pt x="105" y="143"/>
                    </a:cubicBezTo>
                    <a:cubicBezTo>
                      <a:pt x="161" y="150"/>
                      <a:pt x="202" y="193"/>
                      <a:pt x="202" y="244"/>
                    </a:cubicBezTo>
                    <a:cubicBezTo>
                      <a:pt x="202" y="300"/>
                      <a:pt x="157" y="345"/>
                      <a:pt x="101" y="345"/>
                    </a:cubicBezTo>
                    <a:close/>
                  </a:path>
                </a:pathLst>
              </a:custGeom>
              <a:solidFill>
                <a:srgbClr val="FFBC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5"/>
              <p:cNvSpPr/>
              <p:nvPr/>
            </p:nvSpPr>
            <p:spPr bwMode="auto">
              <a:xfrm>
                <a:off x="2831" y="1323"/>
                <a:ext cx="78" cy="42"/>
              </a:xfrm>
              <a:custGeom>
                <a:avLst/>
                <a:gdLst>
                  <a:gd name="T0" fmla="*/ 35 w 70"/>
                  <a:gd name="T1" fmla="*/ 6 h 38"/>
                  <a:gd name="T2" fmla="*/ 0 w 70"/>
                  <a:gd name="T3" fmla="*/ 0 h 38"/>
                  <a:gd name="T4" fmla="*/ 0 w 70"/>
                  <a:gd name="T5" fmla="*/ 38 h 38"/>
                  <a:gd name="T6" fmla="*/ 70 w 70"/>
                  <a:gd name="T7" fmla="*/ 38 h 38"/>
                  <a:gd name="T8" fmla="*/ 70 w 70"/>
                  <a:gd name="T9" fmla="*/ 0 h 38"/>
                  <a:gd name="T10" fmla="*/ 35 w 70"/>
                  <a:gd name="T11" fmla="*/ 6 h 38"/>
                </a:gdLst>
                <a:ahLst/>
                <a:cxnLst>
                  <a:cxn ang="0">
                    <a:pos x="T0" y="T1"/>
                  </a:cxn>
                  <a:cxn ang="0">
                    <a:pos x="T2" y="T3"/>
                  </a:cxn>
                  <a:cxn ang="0">
                    <a:pos x="T4" y="T5"/>
                  </a:cxn>
                  <a:cxn ang="0">
                    <a:pos x="T6" y="T7"/>
                  </a:cxn>
                  <a:cxn ang="0">
                    <a:pos x="T8" y="T9"/>
                  </a:cxn>
                  <a:cxn ang="0">
                    <a:pos x="T10" y="T11"/>
                  </a:cxn>
                </a:cxnLst>
                <a:rect l="0" t="0" r="r" b="b"/>
                <a:pathLst>
                  <a:path w="70" h="38">
                    <a:moveTo>
                      <a:pt x="35" y="6"/>
                    </a:moveTo>
                    <a:cubicBezTo>
                      <a:pt x="23" y="6"/>
                      <a:pt x="11" y="4"/>
                      <a:pt x="0" y="0"/>
                    </a:cubicBezTo>
                    <a:cubicBezTo>
                      <a:pt x="0" y="38"/>
                      <a:pt x="0" y="38"/>
                      <a:pt x="0" y="38"/>
                    </a:cubicBezTo>
                    <a:cubicBezTo>
                      <a:pt x="70" y="38"/>
                      <a:pt x="70" y="38"/>
                      <a:pt x="70" y="38"/>
                    </a:cubicBezTo>
                    <a:cubicBezTo>
                      <a:pt x="70" y="0"/>
                      <a:pt x="70" y="0"/>
                      <a:pt x="70" y="0"/>
                    </a:cubicBezTo>
                    <a:cubicBezTo>
                      <a:pt x="59" y="4"/>
                      <a:pt x="48" y="6"/>
                      <a:pt x="35" y="6"/>
                    </a:cubicBezTo>
                    <a:close/>
                  </a:path>
                </a:pathLst>
              </a:custGeom>
              <a:solidFill>
                <a:srgbClr val="D59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6"/>
              <p:cNvSpPr/>
              <p:nvPr/>
            </p:nvSpPr>
            <p:spPr bwMode="auto">
              <a:xfrm>
                <a:off x="2831" y="906"/>
                <a:ext cx="78" cy="43"/>
              </a:xfrm>
              <a:custGeom>
                <a:avLst/>
                <a:gdLst>
                  <a:gd name="T0" fmla="*/ 35 w 70"/>
                  <a:gd name="T1" fmla="*/ 32 h 38"/>
                  <a:gd name="T2" fmla="*/ 70 w 70"/>
                  <a:gd name="T3" fmla="*/ 38 h 38"/>
                  <a:gd name="T4" fmla="*/ 70 w 70"/>
                  <a:gd name="T5" fmla="*/ 0 h 38"/>
                  <a:gd name="T6" fmla="*/ 0 w 70"/>
                  <a:gd name="T7" fmla="*/ 0 h 38"/>
                  <a:gd name="T8" fmla="*/ 0 w 70"/>
                  <a:gd name="T9" fmla="*/ 38 h 38"/>
                  <a:gd name="T10" fmla="*/ 35 w 70"/>
                  <a:gd name="T11" fmla="*/ 32 h 38"/>
                </a:gdLst>
                <a:ahLst/>
                <a:cxnLst>
                  <a:cxn ang="0">
                    <a:pos x="T0" y="T1"/>
                  </a:cxn>
                  <a:cxn ang="0">
                    <a:pos x="T2" y="T3"/>
                  </a:cxn>
                  <a:cxn ang="0">
                    <a:pos x="T4" y="T5"/>
                  </a:cxn>
                  <a:cxn ang="0">
                    <a:pos x="T6" y="T7"/>
                  </a:cxn>
                  <a:cxn ang="0">
                    <a:pos x="T8" y="T9"/>
                  </a:cxn>
                  <a:cxn ang="0">
                    <a:pos x="T10" y="T11"/>
                  </a:cxn>
                </a:cxnLst>
                <a:rect l="0" t="0" r="r" b="b"/>
                <a:pathLst>
                  <a:path w="70" h="38">
                    <a:moveTo>
                      <a:pt x="35" y="32"/>
                    </a:moveTo>
                    <a:cubicBezTo>
                      <a:pt x="48" y="32"/>
                      <a:pt x="59" y="34"/>
                      <a:pt x="70" y="38"/>
                    </a:cubicBezTo>
                    <a:cubicBezTo>
                      <a:pt x="70" y="0"/>
                      <a:pt x="70" y="0"/>
                      <a:pt x="70" y="0"/>
                    </a:cubicBezTo>
                    <a:cubicBezTo>
                      <a:pt x="0" y="0"/>
                      <a:pt x="0" y="0"/>
                      <a:pt x="0" y="0"/>
                    </a:cubicBezTo>
                    <a:cubicBezTo>
                      <a:pt x="0" y="38"/>
                      <a:pt x="0" y="38"/>
                      <a:pt x="0" y="38"/>
                    </a:cubicBezTo>
                    <a:cubicBezTo>
                      <a:pt x="11" y="34"/>
                      <a:pt x="23" y="32"/>
                      <a:pt x="35" y="32"/>
                    </a:cubicBezTo>
                    <a:close/>
                  </a:path>
                </a:pathLst>
              </a:custGeom>
              <a:solidFill>
                <a:srgbClr val="D59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2" name="Group 69"/>
            <p:cNvGrpSpPr>
              <a:grpSpLocks noChangeAspect="1"/>
            </p:cNvGrpSpPr>
            <p:nvPr/>
          </p:nvGrpSpPr>
          <p:grpSpPr bwMode="auto">
            <a:xfrm>
              <a:off x="4126143" y="5348610"/>
              <a:ext cx="852195" cy="852195"/>
              <a:chOff x="3009" y="1329"/>
              <a:chExt cx="1322" cy="1322"/>
            </a:xfrm>
          </p:grpSpPr>
          <p:sp>
            <p:nvSpPr>
              <p:cNvPr id="74" name="Oval 70"/>
              <p:cNvSpPr>
                <a:spLocks noChangeArrowheads="1"/>
              </p:cNvSpPr>
              <p:nvPr/>
            </p:nvSpPr>
            <p:spPr bwMode="auto">
              <a:xfrm>
                <a:off x="3009" y="1329"/>
                <a:ext cx="1322" cy="1322"/>
              </a:xfrm>
              <a:prstGeom prst="ellipse">
                <a:avLst/>
              </a:prstGeom>
              <a:solidFill>
                <a:srgbClr val="788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1"/>
              <p:cNvSpPr/>
              <p:nvPr/>
            </p:nvSpPr>
            <p:spPr bwMode="auto">
              <a:xfrm>
                <a:off x="3351" y="1768"/>
                <a:ext cx="318" cy="444"/>
              </a:xfrm>
              <a:custGeom>
                <a:avLst/>
                <a:gdLst>
                  <a:gd name="T0" fmla="*/ 0 w 318"/>
                  <a:gd name="T1" fmla="*/ 0 h 444"/>
                  <a:gd name="T2" fmla="*/ 0 w 318"/>
                  <a:gd name="T3" fmla="*/ 444 h 444"/>
                  <a:gd name="T4" fmla="*/ 318 w 318"/>
                  <a:gd name="T5" fmla="*/ 221 h 444"/>
                  <a:gd name="T6" fmla="*/ 0 w 318"/>
                  <a:gd name="T7" fmla="*/ 0 h 444"/>
                </a:gdLst>
                <a:ahLst/>
                <a:cxnLst>
                  <a:cxn ang="0">
                    <a:pos x="T0" y="T1"/>
                  </a:cxn>
                  <a:cxn ang="0">
                    <a:pos x="T2" y="T3"/>
                  </a:cxn>
                  <a:cxn ang="0">
                    <a:pos x="T4" y="T5"/>
                  </a:cxn>
                  <a:cxn ang="0">
                    <a:pos x="T6" y="T7"/>
                  </a:cxn>
                </a:cxnLst>
                <a:rect l="0" t="0" r="r" b="b"/>
                <a:pathLst>
                  <a:path w="318" h="444">
                    <a:moveTo>
                      <a:pt x="0" y="0"/>
                    </a:moveTo>
                    <a:lnTo>
                      <a:pt x="0" y="444"/>
                    </a:lnTo>
                    <a:lnTo>
                      <a:pt x="318" y="221"/>
                    </a:lnTo>
                    <a:lnTo>
                      <a:pt x="0" y="0"/>
                    </a:lnTo>
                    <a:close/>
                  </a:path>
                </a:pathLst>
              </a:custGeom>
              <a:solidFill>
                <a:srgbClr val="D8D8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2"/>
              <p:cNvSpPr/>
              <p:nvPr/>
            </p:nvSpPr>
            <p:spPr bwMode="auto">
              <a:xfrm>
                <a:off x="3351" y="1989"/>
                <a:ext cx="636" cy="223"/>
              </a:xfrm>
              <a:custGeom>
                <a:avLst/>
                <a:gdLst>
                  <a:gd name="T0" fmla="*/ 0 w 636"/>
                  <a:gd name="T1" fmla="*/ 223 h 223"/>
                  <a:gd name="T2" fmla="*/ 636 w 636"/>
                  <a:gd name="T3" fmla="*/ 223 h 223"/>
                  <a:gd name="T4" fmla="*/ 318 w 636"/>
                  <a:gd name="T5" fmla="*/ 0 h 223"/>
                  <a:gd name="T6" fmla="*/ 0 w 636"/>
                  <a:gd name="T7" fmla="*/ 223 h 223"/>
                </a:gdLst>
                <a:ahLst/>
                <a:cxnLst>
                  <a:cxn ang="0">
                    <a:pos x="T0" y="T1"/>
                  </a:cxn>
                  <a:cxn ang="0">
                    <a:pos x="T2" y="T3"/>
                  </a:cxn>
                  <a:cxn ang="0">
                    <a:pos x="T4" y="T5"/>
                  </a:cxn>
                  <a:cxn ang="0">
                    <a:pos x="T6" y="T7"/>
                  </a:cxn>
                </a:cxnLst>
                <a:rect l="0" t="0" r="r" b="b"/>
                <a:pathLst>
                  <a:path w="636" h="223">
                    <a:moveTo>
                      <a:pt x="0" y="223"/>
                    </a:moveTo>
                    <a:lnTo>
                      <a:pt x="636" y="223"/>
                    </a:lnTo>
                    <a:lnTo>
                      <a:pt x="318" y="0"/>
                    </a:lnTo>
                    <a:lnTo>
                      <a:pt x="0" y="2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3"/>
              <p:cNvSpPr/>
              <p:nvPr/>
            </p:nvSpPr>
            <p:spPr bwMode="auto">
              <a:xfrm>
                <a:off x="3669" y="1768"/>
                <a:ext cx="318" cy="444"/>
              </a:xfrm>
              <a:custGeom>
                <a:avLst/>
                <a:gdLst>
                  <a:gd name="T0" fmla="*/ 0 w 318"/>
                  <a:gd name="T1" fmla="*/ 221 h 444"/>
                  <a:gd name="T2" fmla="*/ 318 w 318"/>
                  <a:gd name="T3" fmla="*/ 444 h 444"/>
                  <a:gd name="T4" fmla="*/ 318 w 318"/>
                  <a:gd name="T5" fmla="*/ 0 h 444"/>
                  <a:gd name="T6" fmla="*/ 0 w 318"/>
                  <a:gd name="T7" fmla="*/ 221 h 444"/>
                </a:gdLst>
                <a:ahLst/>
                <a:cxnLst>
                  <a:cxn ang="0">
                    <a:pos x="T0" y="T1"/>
                  </a:cxn>
                  <a:cxn ang="0">
                    <a:pos x="T2" y="T3"/>
                  </a:cxn>
                  <a:cxn ang="0">
                    <a:pos x="T4" y="T5"/>
                  </a:cxn>
                  <a:cxn ang="0">
                    <a:pos x="T6" y="T7"/>
                  </a:cxn>
                </a:cxnLst>
                <a:rect l="0" t="0" r="r" b="b"/>
                <a:pathLst>
                  <a:path w="318" h="444">
                    <a:moveTo>
                      <a:pt x="0" y="221"/>
                    </a:moveTo>
                    <a:lnTo>
                      <a:pt x="318" y="444"/>
                    </a:lnTo>
                    <a:lnTo>
                      <a:pt x="318" y="0"/>
                    </a:lnTo>
                    <a:lnTo>
                      <a:pt x="0" y="221"/>
                    </a:lnTo>
                    <a:close/>
                  </a:path>
                </a:pathLst>
              </a:custGeom>
              <a:solidFill>
                <a:srgbClr val="D8D8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4"/>
              <p:cNvSpPr/>
              <p:nvPr/>
            </p:nvSpPr>
            <p:spPr bwMode="auto">
              <a:xfrm>
                <a:off x="3351" y="1768"/>
                <a:ext cx="636" cy="282"/>
              </a:xfrm>
              <a:custGeom>
                <a:avLst/>
                <a:gdLst>
                  <a:gd name="T0" fmla="*/ 636 w 636"/>
                  <a:gd name="T1" fmla="*/ 0 h 282"/>
                  <a:gd name="T2" fmla="*/ 0 w 636"/>
                  <a:gd name="T3" fmla="*/ 0 h 282"/>
                  <a:gd name="T4" fmla="*/ 318 w 636"/>
                  <a:gd name="T5" fmla="*/ 282 h 282"/>
                  <a:gd name="T6" fmla="*/ 636 w 636"/>
                  <a:gd name="T7" fmla="*/ 0 h 282"/>
                </a:gdLst>
                <a:ahLst/>
                <a:cxnLst>
                  <a:cxn ang="0">
                    <a:pos x="T0" y="T1"/>
                  </a:cxn>
                  <a:cxn ang="0">
                    <a:pos x="T2" y="T3"/>
                  </a:cxn>
                  <a:cxn ang="0">
                    <a:pos x="T4" y="T5"/>
                  </a:cxn>
                  <a:cxn ang="0">
                    <a:pos x="T6" y="T7"/>
                  </a:cxn>
                </a:cxnLst>
                <a:rect l="0" t="0" r="r" b="b"/>
                <a:pathLst>
                  <a:path w="636" h="282">
                    <a:moveTo>
                      <a:pt x="636" y="0"/>
                    </a:moveTo>
                    <a:lnTo>
                      <a:pt x="0" y="0"/>
                    </a:lnTo>
                    <a:lnTo>
                      <a:pt x="318" y="282"/>
                    </a:lnTo>
                    <a:lnTo>
                      <a:pt x="636" y="0"/>
                    </a:lnTo>
                    <a:close/>
                  </a:path>
                </a:pathLst>
              </a:custGeom>
              <a:solidFill>
                <a:srgbClr val="9598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5"/>
              <p:cNvSpPr/>
              <p:nvPr/>
            </p:nvSpPr>
            <p:spPr bwMode="auto">
              <a:xfrm>
                <a:off x="3351" y="1768"/>
                <a:ext cx="636" cy="261"/>
              </a:xfrm>
              <a:custGeom>
                <a:avLst/>
                <a:gdLst>
                  <a:gd name="T0" fmla="*/ 636 w 636"/>
                  <a:gd name="T1" fmla="*/ 0 h 261"/>
                  <a:gd name="T2" fmla="*/ 0 w 636"/>
                  <a:gd name="T3" fmla="*/ 0 h 261"/>
                  <a:gd name="T4" fmla="*/ 318 w 636"/>
                  <a:gd name="T5" fmla="*/ 261 h 261"/>
                  <a:gd name="T6" fmla="*/ 636 w 636"/>
                  <a:gd name="T7" fmla="*/ 0 h 261"/>
                </a:gdLst>
                <a:ahLst/>
                <a:cxnLst>
                  <a:cxn ang="0">
                    <a:pos x="T0" y="T1"/>
                  </a:cxn>
                  <a:cxn ang="0">
                    <a:pos x="T2" y="T3"/>
                  </a:cxn>
                  <a:cxn ang="0">
                    <a:pos x="T4" y="T5"/>
                  </a:cxn>
                  <a:cxn ang="0">
                    <a:pos x="T6" y="T7"/>
                  </a:cxn>
                </a:cxnLst>
                <a:rect l="0" t="0" r="r" b="b"/>
                <a:pathLst>
                  <a:path w="636" h="261">
                    <a:moveTo>
                      <a:pt x="636" y="0"/>
                    </a:moveTo>
                    <a:lnTo>
                      <a:pt x="0" y="0"/>
                    </a:lnTo>
                    <a:lnTo>
                      <a:pt x="318" y="261"/>
                    </a:lnTo>
                    <a:lnTo>
                      <a:pt x="6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Rectangle 76"/>
              <p:cNvSpPr>
                <a:spLocks noChangeArrowheads="1"/>
              </p:cNvSpPr>
              <p:nvPr/>
            </p:nvSpPr>
            <p:spPr bwMode="auto">
              <a:xfrm>
                <a:off x="3987" y="1768"/>
                <a:ext cx="1" cy="1"/>
              </a:xfrm>
              <a:prstGeom prst="rect">
                <a:avLst/>
              </a:prstGeom>
              <a:solidFill>
                <a:srgbClr val="F0B1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2" name="Group 79"/>
            <p:cNvGrpSpPr>
              <a:grpSpLocks noChangeAspect="1"/>
            </p:cNvGrpSpPr>
            <p:nvPr/>
          </p:nvGrpSpPr>
          <p:grpSpPr bwMode="auto">
            <a:xfrm>
              <a:off x="1837016" y="5113238"/>
              <a:ext cx="911850" cy="911850"/>
              <a:chOff x="1994" y="317"/>
              <a:chExt cx="3692" cy="3692"/>
            </a:xfrm>
          </p:grpSpPr>
          <p:sp>
            <p:nvSpPr>
              <p:cNvPr id="84" name="Oval 80"/>
              <p:cNvSpPr>
                <a:spLocks noChangeArrowheads="1"/>
              </p:cNvSpPr>
              <p:nvPr/>
            </p:nvSpPr>
            <p:spPr bwMode="auto">
              <a:xfrm>
                <a:off x="2042" y="364"/>
                <a:ext cx="3597" cy="3597"/>
              </a:xfrm>
              <a:prstGeom prst="ellipse">
                <a:avLst/>
              </a:prstGeom>
              <a:solidFill>
                <a:srgbClr val="74B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1"/>
              <p:cNvSpPr>
                <a:spLocks noEditPoints="1"/>
              </p:cNvSpPr>
              <p:nvPr/>
            </p:nvSpPr>
            <p:spPr bwMode="auto">
              <a:xfrm>
                <a:off x="1994" y="317"/>
                <a:ext cx="3692" cy="3692"/>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82"/>
              <p:cNvSpPr>
                <a:spLocks noChangeArrowheads="1"/>
              </p:cNvSpPr>
              <p:nvPr/>
            </p:nvSpPr>
            <p:spPr bwMode="auto">
              <a:xfrm>
                <a:off x="2803" y="1124"/>
                <a:ext cx="2076" cy="2075"/>
              </a:xfrm>
              <a:prstGeom prst="ellipse">
                <a:avLst/>
              </a:pr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3"/>
              <p:cNvSpPr/>
              <p:nvPr/>
            </p:nvSpPr>
            <p:spPr bwMode="auto">
              <a:xfrm>
                <a:off x="3379" y="1284"/>
                <a:ext cx="1479" cy="1771"/>
              </a:xfrm>
              <a:custGeom>
                <a:avLst/>
                <a:gdLst>
                  <a:gd name="T0" fmla="*/ 563 w 625"/>
                  <a:gd name="T1" fmla="*/ 374 h 748"/>
                  <a:gd name="T2" fmla="*/ 500 w 625"/>
                  <a:gd name="T3" fmla="*/ 312 h 748"/>
                  <a:gd name="T4" fmla="*/ 563 w 625"/>
                  <a:gd name="T5" fmla="*/ 250 h 748"/>
                  <a:gd name="T6" fmla="*/ 617 w 625"/>
                  <a:gd name="T7" fmla="*/ 250 h 748"/>
                  <a:gd name="T8" fmla="*/ 559 w 625"/>
                  <a:gd name="T9" fmla="*/ 125 h 748"/>
                  <a:gd name="T10" fmla="*/ 430 w 625"/>
                  <a:gd name="T11" fmla="*/ 0 h 748"/>
                  <a:gd name="T12" fmla="*/ 195 w 625"/>
                  <a:gd name="T13" fmla="*/ 0 h 748"/>
                  <a:gd name="T14" fmla="*/ 173 w 625"/>
                  <a:gd name="T15" fmla="*/ 0 h 748"/>
                  <a:gd name="T16" fmla="*/ 110 w 625"/>
                  <a:gd name="T17" fmla="*/ 63 h 748"/>
                  <a:gd name="T18" fmla="*/ 173 w 625"/>
                  <a:gd name="T19" fmla="*/ 125 h 748"/>
                  <a:gd name="T20" fmla="*/ 195 w 625"/>
                  <a:gd name="T21" fmla="*/ 129 h 748"/>
                  <a:gd name="T22" fmla="*/ 235 w 625"/>
                  <a:gd name="T23" fmla="*/ 187 h 748"/>
                  <a:gd name="T24" fmla="*/ 195 w 625"/>
                  <a:gd name="T25" fmla="*/ 245 h 748"/>
                  <a:gd name="T26" fmla="*/ 173 w 625"/>
                  <a:gd name="T27" fmla="*/ 250 h 748"/>
                  <a:gd name="T28" fmla="*/ 63 w 625"/>
                  <a:gd name="T29" fmla="*/ 250 h 748"/>
                  <a:gd name="T30" fmla="*/ 0 w 625"/>
                  <a:gd name="T31" fmla="*/ 312 h 748"/>
                  <a:gd name="T32" fmla="*/ 63 w 625"/>
                  <a:gd name="T33" fmla="*/ 374 h 748"/>
                  <a:gd name="T34" fmla="*/ 195 w 625"/>
                  <a:gd name="T35" fmla="*/ 374 h 748"/>
                  <a:gd name="T36" fmla="*/ 207 w 625"/>
                  <a:gd name="T37" fmla="*/ 374 h 748"/>
                  <a:gd name="T38" fmla="*/ 270 w 625"/>
                  <a:gd name="T39" fmla="*/ 437 h 748"/>
                  <a:gd name="T40" fmla="*/ 207 w 625"/>
                  <a:gd name="T41" fmla="*/ 499 h 748"/>
                  <a:gd name="T42" fmla="*/ 203 w 625"/>
                  <a:gd name="T43" fmla="*/ 499 h 748"/>
                  <a:gd name="T44" fmla="*/ 195 w 625"/>
                  <a:gd name="T45" fmla="*/ 500 h 748"/>
                  <a:gd name="T46" fmla="*/ 145 w 625"/>
                  <a:gd name="T47" fmla="*/ 561 h 748"/>
                  <a:gd name="T48" fmla="*/ 195 w 625"/>
                  <a:gd name="T49" fmla="*/ 622 h 748"/>
                  <a:gd name="T50" fmla="*/ 203 w 625"/>
                  <a:gd name="T51" fmla="*/ 623 h 748"/>
                  <a:gd name="T52" fmla="*/ 207 w 625"/>
                  <a:gd name="T53" fmla="*/ 623 h 748"/>
                  <a:gd name="T54" fmla="*/ 268 w 625"/>
                  <a:gd name="T55" fmla="*/ 623 h 748"/>
                  <a:gd name="T56" fmla="*/ 330 w 625"/>
                  <a:gd name="T57" fmla="*/ 686 h 748"/>
                  <a:gd name="T58" fmla="*/ 393 w 625"/>
                  <a:gd name="T59" fmla="*/ 748 h 748"/>
                  <a:gd name="T60" fmla="*/ 455 w 625"/>
                  <a:gd name="T61" fmla="*/ 686 h 748"/>
                  <a:gd name="T62" fmla="*/ 393 w 625"/>
                  <a:gd name="T63" fmla="*/ 623 h 748"/>
                  <a:gd name="T64" fmla="*/ 330 w 625"/>
                  <a:gd name="T65" fmla="*/ 561 h 748"/>
                  <a:gd name="T66" fmla="*/ 393 w 625"/>
                  <a:gd name="T67" fmla="*/ 499 h 748"/>
                  <a:gd name="T68" fmla="*/ 563 w 625"/>
                  <a:gd name="T69" fmla="*/ 499 h 748"/>
                  <a:gd name="T70" fmla="*/ 625 w 625"/>
                  <a:gd name="T71" fmla="*/ 437 h 748"/>
                  <a:gd name="T72" fmla="*/ 563 w 625"/>
                  <a:gd name="T73" fmla="*/ 37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5" h="748">
                    <a:moveTo>
                      <a:pt x="563" y="374"/>
                    </a:moveTo>
                    <a:cubicBezTo>
                      <a:pt x="528" y="374"/>
                      <a:pt x="500" y="346"/>
                      <a:pt x="500" y="312"/>
                    </a:cubicBezTo>
                    <a:cubicBezTo>
                      <a:pt x="500" y="277"/>
                      <a:pt x="528" y="250"/>
                      <a:pt x="563" y="250"/>
                    </a:cubicBezTo>
                    <a:cubicBezTo>
                      <a:pt x="617" y="250"/>
                      <a:pt x="617" y="250"/>
                      <a:pt x="617" y="250"/>
                    </a:cubicBezTo>
                    <a:cubicBezTo>
                      <a:pt x="604" y="205"/>
                      <a:pt x="584" y="163"/>
                      <a:pt x="559" y="125"/>
                    </a:cubicBezTo>
                    <a:cubicBezTo>
                      <a:pt x="525" y="75"/>
                      <a:pt x="481" y="33"/>
                      <a:pt x="430" y="0"/>
                    </a:cubicBezTo>
                    <a:cubicBezTo>
                      <a:pt x="195" y="0"/>
                      <a:pt x="195" y="0"/>
                      <a:pt x="195" y="0"/>
                    </a:cubicBezTo>
                    <a:cubicBezTo>
                      <a:pt x="173" y="0"/>
                      <a:pt x="173" y="0"/>
                      <a:pt x="173" y="0"/>
                    </a:cubicBezTo>
                    <a:cubicBezTo>
                      <a:pt x="138" y="0"/>
                      <a:pt x="110" y="28"/>
                      <a:pt x="110" y="63"/>
                    </a:cubicBezTo>
                    <a:cubicBezTo>
                      <a:pt x="110" y="97"/>
                      <a:pt x="138" y="125"/>
                      <a:pt x="173" y="125"/>
                    </a:cubicBezTo>
                    <a:cubicBezTo>
                      <a:pt x="181" y="125"/>
                      <a:pt x="188" y="127"/>
                      <a:pt x="195" y="129"/>
                    </a:cubicBezTo>
                    <a:cubicBezTo>
                      <a:pt x="219" y="138"/>
                      <a:pt x="235" y="161"/>
                      <a:pt x="235" y="187"/>
                    </a:cubicBezTo>
                    <a:cubicBezTo>
                      <a:pt x="235" y="214"/>
                      <a:pt x="219" y="236"/>
                      <a:pt x="195" y="245"/>
                    </a:cubicBezTo>
                    <a:cubicBezTo>
                      <a:pt x="188" y="248"/>
                      <a:pt x="181" y="250"/>
                      <a:pt x="173" y="250"/>
                    </a:cubicBezTo>
                    <a:cubicBezTo>
                      <a:pt x="63" y="250"/>
                      <a:pt x="63" y="250"/>
                      <a:pt x="63" y="250"/>
                    </a:cubicBezTo>
                    <a:cubicBezTo>
                      <a:pt x="28" y="250"/>
                      <a:pt x="0" y="277"/>
                      <a:pt x="0" y="312"/>
                    </a:cubicBezTo>
                    <a:cubicBezTo>
                      <a:pt x="0" y="346"/>
                      <a:pt x="28" y="374"/>
                      <a:pt x="63" y="374"/>
                    </a:cubicBezTo>
                    <a:cubicBezTo>
                      <a:pt x="195" y="374"/>
                      <a:pt x="195" y="374"/>
                      <a:pt x="195" y="374"/>
                    </a:cubicBezTo>
                    <a:cubicBezTo>
                      <a:pt x="207" y="374"/>
                      <a:pt x="207" y="374"/>
                      <a:pt x="207" y="374"/>
                    </a:cubicBezTo>
                    <a:cubicBezTo>
                      <a:pt x="242" y="374"/>
                      <a:pt x="270" y="402"/>
                      <a:pt x="270" y="437"/>
                    </a:cubicBezTo>
                    <a:cubicBezTo>
                      <a:pt x="270" y="471"/>
                      <a:pt x="242" y="499"/>
                      <a:pt x="207" y="499"/>
                    </a:cubicBezTo>
                    <a:cubicBezTo>
                      <a:pt x="206" y="499"/>
                      <a:pt x="205" y="499"/>
                      <a:pt x="203" y="499"/>
                    </a:cubicBezTo>
                    <a:cubicBezTo>
                      <a:pt x="200" y="499"/>
                      <a:pt x="198" y="500"/>
                      <a:pt x="195" y="500"/>
                    </a:cubicBezTo>
                    <a:cubicBezTo>
                      <a:pt x="167" y="506"/>
                      <a:pt x="145" y="531"/>
                      <a:pt x="145" y="561"/>
                    </a:cubicBezTo>
                    <a:cubicBezTo>
                      <a:pt x="145" y="591"/>
                      <a:pt x="167" y="617"/>
                      <a:pt x="195" y="622"/>
                    </a:cubicBezTo>
                    <a:cubicBezTo>
                      <a:pt x="198" y="623"/>
                      <a:pt x="200" y="623"/>
                      <a:pt x="203" y="623"/>
                    </a:cubicBezTo>
                    <a:cubicBezTo>
                      <a:pt x="205" y="623"/>
                      <a:pt x="206" y="623"/>
                      <a:pt x="207" y="623"/>
                    </a:cubicBezTo>
                    <a:cubicBezTo>
                      <a:pt x="268" y="623"/>
                      <a:pt x="268" y="623"/>
                      <a:pt x="268" y="623"/>
                    </a:cubicBezTo>
                    <a:cubicBezTo>
                      <a:pt x="302" y="623"/>
                      <a:pt x="330" y="651"/>
                      <a:pt x="330" y="686"/>
                    </a:cubicBezTo>
                    <a:cubicBezTo>
                      <a:pt x="330" y="720"/>
                      <a:pt x="358" y="748"/>
                      <a:pt x="393" y="748"/>
                    </a:cubicBezTo>
                    <a:cubicBezTo>
                      <a:pt x="427" y="748"/>
                      <a:pt x="455" y="720"/>
                      <a:pt x="455" y="686"/>
                    </a:cubicBezTo>
                    <a:cubicBezTo>
                      <a:pt x="455" y="651"/>
                      <a:pt x="427" y="623"/>
                      <a:pt x="393" y="623"/>
                    </a:cubicBezTo>
                    <a:cubicBezTo>
                      <a:pt x="358" y="623"/>
                      <a:pt x="330" y="596"/>
                      <a:pt x="330" y="561"/>
                    </a:cubicBezTo>
                    <a:cubicBezTo>
                      <a:pt x="330" y="527"/>
                      <a:pt x="358" y="499"/>
                      <a:pt x="393" y="499"/>
                    </a:cubicBezTo>
                    <a:cubicBezTo>
                      <a:pt x="563" y="499"/>
                      <a:pt x="563" y="499"/>
                      <a:pt x="563" y="499"/>
                    </a:cubicBezTo>
                    <a:cubicBezTo>
                      <a:pt x="597" y="499"/>
                      <a:pt x="625" y="471"/>
                      <a:pt x="625" y="437"/>
                    </a:cubicBezTo>
                    <a:cubicBezTo>
                      <a:pt x="625" y="402"/>
                      <a:pt x="597" y="374"/>
                      <a:pt x="563" y="374"/>
                    </a:cubicBezTo>
                    <a:close/>
                  </a:path>
                </a:pathLst>
              </a:custGeom>
              <a:solidFill>
                <a:srgbClr val="A7B3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4"/>
              <p:cNvSpPr/>
              <p:nvPr/>
            </p:nvSpPr>
            <p:spPr bwMode="auto">
              <a:xfrm>
                <a:off x="2803" y="1817"/>
                <a:ext cx="493" cy="885"/>
              </a:xfrm>
              <a:custGeom>
                <a:avLst/>
                <a:gdLst>
                  <a:gd name="T0" fmla="*/ 146 w 208"/>
                  <a:gd name="T1" fmla="*/ 249 h 374"/>
                  <a:gd name="T2" fmla="*/ 83 w 208"/>
                  <a:gd name="T3" fmla="*/ 249 h 374"/>
                  <a:gd name="T4" fmla="*/ 20 w 208"/>
                  <a:gd name="T5" fmla="*/ 187 h 374"/>
                  <a:gd name="T6" fmla="*/ 83 w 208"/>
                  <a:gd name="T7" fmla="*/ 125 h 374"/>
                  <a:gd name="T8" fmla="*/ 145 w 208"/>
                  <a:gd name="T9" fmla="*/ 63 h 374"/>
                  <a:gd name="T10" fmla="*/ 83 w 208"/>
                  <a:gd name="T11" fmla="*/ 0 h 374"/>
                  <a:gd name="T12" fmla="*/ 25 w 208"/>
                  <a:gd name="T13" fmla="*/ 0 h 374"/>
                  <a:gd name="T14" fmla="*/ 0 w 208"/>
                  <a:gd name="T15" fmla="*/ 125 h 374"/>
                  <a:gd name="T16" fmla="*/ 0 w 208"/>
                  <a:gd name="T17" fmla="*/ 146 h 374"/>
                  <a:gd name="T18" fmla="*/ 12 w 208"/>
                  <a:gd name="T19" fmla="*/ 249 h 374"/>
                  <a:gd name="T20" fmla="*/ 64 w 208"/>
                  <a:gd name="T21" fmla="*/ 374 h 374"/>
                  <a:gd name="T22" fmla="*/ 146 w 208"/>
                  <a:gd name="T23" fmla="*/ 374 h 374"/>
                  <a:gd name="T24" fmla="*/ 208 w 208"/>
                  <a:gd name="T25" fmla="*/ 312 h 374"/>
                  <a:gd name="T26" fmla="*/ 146 w 208"/>
                  <a:gd name="T27" fmla="*/ 24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8" h="374">
                    <a:moveTo>
                      <a:pt x="146" y="249"/>
                    </a:moveTo>
                    <a:cubicBezTo>
                      <a:pt x="83" y="249"/>
                      <a:pt x="83" y="249"/>
                      <a:pt x="83" y="249"/>
                    </a:cubicBezTo>
                    <a:cubicBezTo>
                      <a:pt x="48" y="249"/>
                      <a:pt x="20" y="222"/>
                      <a:pt x="20" y="187"/>
                    </a:cubicBezTo>
                    <a:cubicBezTo>
                      <a:pt x="20" y="153"/>
                      <a:pt x="48" y="125"/>
                      <a:pt x="83" y="125"/>
                    </a:cubicBezTo>
                    <a:cubicBezTo>
                      <a:pt x="117" y="125"/>
                      <a:pt x="145" y="97"/>
                      <a:pt x="145" y="63"/>
                    </a:cubicBezTo>
                    <a:cubicBezTo>
                      <a:pt x="145" y="28"/>
                      <a:pt x="117" y="0"/>
                      <a:pt x="83" y="0"/>
                    </a:cubicBezTo>
                    <a:cubicBezTo>
                      <a:pt x="25" y="0"/>
                      <a:pt x="25" y="0"/>
                      <a:pt x="25" y="0"/>
                    </a:cubicBezTo>
                    <a:cubicBezTo>
                      <a:pt x="11" y="40"/>
                      <a:pt x="2" y="81"/>
                      <a:pt x="0" y="125"/>
                    </a:cubicBezTo>
                    <a:cubicBezTo>
                      <a:pt x="0" y="132"/>
                      <a:pt x="0" y="139"/>
                      <a:pt x="0" y="146"/>
                    </a:cubicBezTo>
                    <a:cubicBezTo>
                      <a:pt x="0" y="182"/>
                      <a:pt x="4" y="216"/>
                      <a:pt x="12" y="249"/>
                    </a:cubicBezTo>
                    <a:cubicBezTo>
                      <a:pt x="23" y="294"/>
                      <a:pt x="41" y="336"/>
                      <a:pt x="64" y="374"/>
                    </a:cubicBezTo>
                    <a:cubicBezTo>
                      <a:pt x="146" y="374"/>
                      <a:pt x="146" y="374"/>
                      <a:pt x="146" y="374"/>
                    </a:cubicBezTo>
                    <a:cubicBezTo>
                      <a:pt x="180" y="374"/>
                      <a:pt x="208" y="346"/>
                      <a:pt x="208" y="312"/>
                    </a:cubicBezTo>
                    <a:cubicBezTo>
                      <a:pt x="208" y="277"/>
                      <a:pt x="180" y="249"/>
                      <a:pt x="146" y="249"/>
                    </a:cubicBezTo>
                    <a:close/>
                  </a:path>
                </a:pathLst>
              </a:custGeom>
              <a:solidFill>
                <a:srgbClr val="A7B3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5"/>
              <p:cNvSpPr/>
              <p:nvPr/>
            </p:nvSpPr>
            <p:spPr bwMode="auto">
              <a:xfrm>
                <a:off x="2993" y="1270"/>
                <a:ext cx="487" cy="294"/>
              </a:xfrm>
              <a:custGeom>
                <a:avLst/>
                <a:gdLst>
                  <a:gd name="T0" fmla="*/ 206 w 206"/>
                  <a:gd name="T1" fmla="*/ 62 h 124"/>
                  <a:gd name="T2" fmla="*/ 144 w 206"/>
                  <a:gd name="T3" fmla="*/ 0 h 124"/>
                  <a:gd name="T4" fmla="*/ 133 w 206"/>
                  <a:gd name="T5" fmla="*/ 1 h 124"/>
                  <a:gd name="T6" fmla="*/ 91 w 206"/>
                  <a:gd name="T7" fmla="*/ 29 h 124"/>
                  <a:gd name="T8" fmla="*/ 0 w 206"/>
                  <a:gd name="T9" fmla="*/ 124 h 124"/>
                  <a:gd name="T10" fmla="*/ 144 w 206"/>
                  <a:gd name="T11" fmla="*/ 124 h 124"/>
                  <a:gd name="T12" fmla="*/ 206 w 206"/>
                  <a:gd name="T13" fmla="*/ 62 h 124"/>
                </a:gdLst>
                <a:ahLst/>
                <a:cxnLst>
                  <a:cxn ang="0">
                    <a:pos x="T0" y="T1"/>
                  </a:cxn>
                  <a:cxn ang="0">
                    <a:pos x="T2" y="T3"/>
                  </a:cxn>
                  <a:cxn ang="0">
                    <a:pos x="T4" y="T5"/>
                  </a:cxn>
                  <a:cxn ang="0">
                    <a:pos x="T6" y="T7"/>
                  </a:cxn>
                  <a:cxn ang="0">
                    <a:pos x="T8" y="T9"/>
                  </a:cxn>
                  <a:cxn ang="0">
                    <a:pos x="T10" y="T11"/>
                  </a:cxn>
                  <a:cxn ang="0">
                    <a:pos x="T12" y="T13"/>
                  </a:cxn>
                </a:cxnLst>
                <a:rect l="0" t="0" r="r" b="b"/>
                <a:pathLst>
                  <a:path w="206" h="124">
                    <a:moveTo>
                      <a:pt x="206" y="62"/>
                    </a:moveTo>
                    <a:cubicBezTo>
                      <a:pt x="206" y="28"/>
                      <a:pt x="178" y="0"/>
                      <a:pt x="144" y="0"/>
                    </a:cubicBezTo>
                    <a:cubicBezTo>
                      <a:pt x="140" y="0"/>
                      <a:pt x="136" y="0"/>
                      <a:pt x="133" y="1"/>
                    </a:cubicBezTo>
                    <a:cubicBezTo>
                      <a:pt x="118" y="9"/>
                      <a:pt x="104" y="19"/>
                      <a:pt x="91" y="29"/>
                    </a:cubicBezTo>
                    <a:cubicBezTo>
                      <a:pt x="56" y="56"/>
                      <a:pt x="25" y="88"/>
                      <a:pt x="0" y="124"/>
                    </a:cubicBezTo>
                    <a:cubicBezTo>
                      <a:pt x="144" y="124"/>
                      <a:pt x="144" y="124"/>
                      <a:pt x="144" y="124"/>
                    </a:cubicBezTo>
                    <a:cubicBezTo>
                      <a:pt x="178" y="124"/>
                      <a:pt x="206" y="96"/>
                      <a:pt x="206" y="62"/>
                    </a:cubicBezTo>
                    <a:close/>
                  </a:path>
                </a:pathLst>
              </a:custGeom>
              <a:solidFill>
                <a:srgbClr val="A7B3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6"/>
              <p:cNvSpPr/>
              <p:nvPr/>
            </p:nvSpPr>
            <p:spPr bwMode="auto">
              <a:xfrm>
                <a:off x="4678" y="1954"/>
                <a:ext cx="695" cy="793"/>
              </a:xfrm>
              <a:custGeom>
                <a:avLst/>
                <a:gdLst>
                  <a:gd name="T0" fmla="*/ 282 w 294"/>
                  <a:gd name="T1" fmla="*/ 307 h 335"/>
                  <a:gd name="T2" fmla="*/ 285 w 294"/>
                  <a:gd name="T3" fmla="*/ 270 h 335"/>
                  <a:gd name="T4" fmla="*/ 156 w 294"/>
                  <a:gd name="T5" fmla="*/ 112 h 335"/>
                  <a:gd name="T6" fmla="*/ 123 w 294"/>
                  <a:gd name="T7" fmla="*/ 106 h 335"/>
                  <a:gd name="T8" fmla="*/ 110 w 294"/>
                  <a:gd name="T9" fmla="*/ 89 h 335"/>
                  <a:gd name="T10" fmla="*/ 110 w 294"/>
                  <a:gd name="T11" fmla="*/ 56 h 335"/>
                  <a:gd name="T12" fmla="*/ 92 w 294"/>
                  <a:gd name="T13" fmla="*/ 35 h 335"/>
                  <a:gd name="T14" fmla="*/ 60 w 294"/>
                  <a:gd name="T15" fmla="*/ 28 h 335"/>
                  <a:gd name="T16" fmla="*/ 36 w 294"/>
                  <a:gd name="T17" fmla="*/ 0 h 335"/>
                  <a:gd name="T18" fmla="*/ 0 w 294"/>
                  <a:gd name="T19" fmla="*/ 30 h 335"/>
                  <a:gd name="T20" fmla="*/ 248 w 294"/>
                  <a:gd name="T21" fmla="*/ 335 h 335"/>
                  <a:gd name="T22" fmla="*/ 282 w 294"/>
                  <a:gd name="T23" fmla="*/ 30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4" h="335">
                    <a:moveTo>
                      <a:pt x="282" y="307"/>
                    </a:moveTo>
                    <a:cubicBezTo>
                      <a:pt x="293" y="298"/>
                      <a:pt x="294" y="281"/>
                      <a:pt x="285" y="270"/>
                    </a:cubicBezTo>
                    <a:cubicBezTo>
                      <a:pt x="156" y="112"/>
                      <a:pt x="156" y="112"/>
                      <a:pt x="156" y="112"/>
                    </a:cubicBezTo>
                    <a:cubicBezTo>
                      <a:pt x="148" y="102"/>
                      <a:pt x="134" y="100"/>
                      <a:pt x="123" y="106"/>
                    </a:cubicBezTo>
                    <a:cubicBezTo>
                      <a:pt x="110" y="89"/>
                      <a:pt x="110" y="89"/>
                      <a:pt x="110" y="89"/>
                    </a:cubicBezTo>
                    <a:cubicBezTo>
                      <a:pt x="117" y="80"/>
                      <a:pt x="118" y="66"/>
                      <a:pt x="110" y="56"/>
                    </a:cubicBezTo>
                    <a:cubicBezTo>
                      <a:pt x="92" y="35"/>
                      <a:pt x="92" y="35"/>
                      <a:pt x="92" y="35"/>
                    </a:cubicBezTo>
                    <a:cubicBezTo>
                      <a:pt x="84" y="25"/>
                      <a:pt x="70" y="22"/>
                      <a:pt x="60" y="28"/>
                    </a:cubicBezTo>
                    <a:cubicBezTo>
                      <a:pt x="36" y="0"/>
                      <a:pt x="36" y="0"/>
                      <a:pt x="36" y="0"/>
                    </a:cubicBezTo>
                    <a:cubicBezTo>
                      <a:pt x="0" y="30"/>
                      <a:pt x="0" y="30"/>
                      <a:pt x="0" y="30"/>
                    </a:cubicBezTo>
                    <a:cubicBezTo>
                      <a:pt x="248" y="335"/>
                      <a:pt x="248" y="335"/>
                      <a:pt x="248" y="335"/>
                    </a:cubicBezTo>
                    <a:lnTo>
                      <a:pt x="282" y="307"/>
                    </a:lnTo>
                    <a:close/>
                  </a:path>
                </a:pathLst>
              </a:custGeom>
              <a:solidFill>
                <a:srgbClr val="755E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7"/>
              <p:cNvSpPr/>
              <p:nvPr/>
            </p:nvSpPr>
            <p:spPr bwMode="auto">
              <a:xfrm>
                <a:off x="4585" y="2025"/>
                <a:ext cx="680" cy="807"/>
              </a:xfrm>
              <a:custGeom>
                <a:avLst/>
                <a:gdLst>
                  <a:gd name="T0" fmla="*/ 39 w 287"/>
                  <a:gd name="T1" fmla="*/ 0 h 341"/>
                  <a:gd name="T2" fmla="*/ 0 w 287"/>
                  <a:gd name="T3" fmla="*/ 31 h 341"/>
                  <a:gd name="T4" fmla="*/ 24 w 287"/>
                  <a:gd name="T5" fmla="*/ 60 h 341"/>
                  <a:gd name="T6" fmla="*/ 24 w 287"/>
                  <a:gd name="T7" fmla="*/ 93 h 341"/>
                  <a:gd name="T8" fmla="*/ 41 w 287"/>
                  <a:gd name="T9" fmla="*/ 114 h 341"/>
                  <a:gd name="T10" fmla="*/ 73 w 287"/>
                  <a:gd name="T11" fmla="*/ 121 h 341"/>
                  <a:gd name="T12" fmla="*/ 87 w 287"/>
                  <a:gd name="T13" fmla="*/ 137 h 341"/>
                  <a:gd name="T14" fmla="*/ 87 w 287"/>
                  <a:gd name="T15" fmla="*/ 170 h 341"/>
                  <a:gd name="T16" fmla="*/ 217 w 287"/>
                  <a:gd name="T17" fmla="*/ 328 h 341"/>
                  <a:gd name="T18" fmla="*/ 253 w 287"/>
                  <a:gd name="T19" fmla="*/ 332 h 341"/>
                  <a:gd name="T20" fmla="*/ 287 w 287"/>
                  <a:gd name="T21" fmla="*/ 305 h 341"/>
                  <a:gd name="T22" fmla="*/ 39 w 287"/>
                  <a:gd name="T23"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341">
                    <a:moveTo>
                      <a:pt x="39" y="0"/>
                    </a:moveTo>
                    <a:cubicBezTo>
                      <a:pt x="0" y="31"/>
                      <a:pt x="0" y="31"/>
                      <a:pt x="0" y="31"/>
                    </a:cubicBezTo>
                    <a:cubicBezTo>
                      <a:pt x="24" y="60"/>
                      <a:pt x="24" y="60"/>
                      <a:pt x="24" y="60"/>
                    </a:cubicBezTo>
                    <a:cubicBezTo>
                      <a:pt x="16" y="69"/>
                      <a:pt x="16" y="83"/>
                      <a:pt x="24" y="93"/>
                    </a:cubicBezTo>
                    <a:cubicBezTo>
                      <a:pt x="41" y="114"/>
                      <a:pt x="41" y="114"/>
                      <a:pt x="41" y="114"/>
                    </a:cubicBezTo>
                    <a:cubicBezTo>
                      <a:pt x="49" y="124"/>
                      <a:pt x="63" y="126"/>
                      <a:pt x="73" y="121"/>
                    </a:cubicBezTo>
                    <a:cubicBezTo>
                      <a:pt x="87" y="137"/>
                      <a:pt x="87" y="137"/>
                      <a:pt x="87" y="137"/>
                    </a:cubicBezTo>
                    <a:cubicBezTo>
                      <a:pt x="79" y="147"/>
                      <a:pt x="79" y="160"/>
                      <a:pt x="87" y="170"/>
                    </a:cubicBezTo>
                    <a:cubicBezTo>
                      <a:pt x="217" y="328"/>
                      <a:pt x="217" y="328"/>
                      <a:pt x="217" y="328"/>
                    </a:cubicBezTo>
                    <a:cubicBezTo>
                      <a:pt x="226" y="339"/>
                      <a:pt x="242" y="341"/>
                      <a:pt x="253" y="332"/>
                    </a:cubicBezTo>
                    <a:cubicBezTo>
                      <a:pt x="287" y="305"/>
                      <a:pt x="287" y="305"/>
                      <a:pt x="287" y="305"/>
                    </a:cubicBezTo>
                    <a:lnTo>
                      <a:pt x="39" y="0"/>
                    </a:lnTo>
                    <a:close/>
                  </a:path>
                </a:pathLst>
              </a:custGeom>
              <a:solidFill>
                <a:srgbClr val="624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8"/>
              <p:cNvSpPr>
                <a:spLocks noEditPoints="1"/>
              </p:cNvSpPr>
              <p:nvPr/>
            </p:nvSpPr>
            <p:spPr bwMode="auto">
              <a:xfrm>
                <a:off x="3466" y="724"/>
                <a:ext cx="1576" cy="1576"/>
              </a:xfrm>
              <a:custGeom>
                <a:avLst/>
                <a:gdLst>
                  <a:gd name="T0" fmla="*/ 562 w 666"/>
                  <a:gd name="T1" fmla="*/ 145 h 666"/>
                  <a:gd name="T2" fmla="*/ 145 w 666"/>
                  <a:gd name="T3" fmla="*/ 104 h 666"/>
                  <a:gd name="T4" fmla="*/ 103 w 666"/>
                  <a:gd name="T5" fmla="*/ 521 h 666"/>
                  <a:gd name="T6" fmla="*/ 521 w 666"/>
                  <a:gd name="T7" fmla="*/ 562 h 666"/>
                  <a:gd name="T8" fmla="*/ 562 w 666"/>
                  <a:gd name="T9" fmla="*/ 145 h 666"/>
                  <a:gd name="T10" fmla="*/ 496 w 666"/>
                  <a:gd name="T11" fmla="*/ 532 h 666"/>
                  <a:gd name="T12" fmla="*/ 133 w 666"/>
                  <a:gd name="T13" fmla="*/ 496 h 666"/>
                  <a:gd name="T14" fmla="*/ 170 w 666"/>
                  <a:gd name="T15" fmla="*/ 134 h 666"/>
                  <a:gd name="T16" fmla="*/ 532 w 666"/>
                  <a:gd name="T17" fmla="*/ 170 h 666"/>
                  <a:gd name="T18" fmla="*/ 496 w 666"/>
                  <a:gd name="T19" fmla="*/ 53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6" h="666">
                    <a:moveTo>
                      <a:pt x="562" y="145"/>
                    </a:moveTo>
                    <a:cubicBezTo>
                      <a:pt x="459" y="19"/>
                      <a:pt x="271" y="0"/>
                      <a:pt x="145" y="104"/>
                    </a:cubicBezTo>
                    <a:cubicBezTo>
                      <a:pt x="18" y="207"/>
                      <a:pt x="0" y="394"/>
                      <a:pt x="103" y="521"/>
                    </a:cubicBezTo>
                    <a:cubicBezTo>
                      <a:pt x="207" y="647"/>
                      <a:pt x="394" y="666"/>
                      <a:pt x="521" y="562"/>
                    </a:cubicBezTo>
                    <a:cubicBezTo>
                      <a:pt x="647" y="459"/>
                      <a:pt x="666" y="272"/>
                      <a:pt x="562" y="145"/>
                    </a:cubicBezTo>
                    <a:close/>
                    <a:moveTo>
                      <a:pt x="496" y="532"/>
                    </a:moveTo>
                    <a:cubicBezTo>
                      <a:pt x="386" y="622"/>
                      <a:pt x="223" y="606"/>
                      <a:pt x="133" y="496"/>
                    </a:cubicBezTo>
                    <a:cubicBezTo>
                      <a:pt x="43" y="386"/>
                      <a:pt x="60" y="224"/>
                      <a:pt x="170" y="134"/>
                    </a:cubicBezTo>
                    <a:cubicBezTo>
                      <a:pt x="279" y="44"/>
                      <a:pt x="442" y="60"/>
                      <a:pt x="532" y="170"/>
                    </a:cubicBezTo>
                    <a:cubicBezTo>
                      <a:pt x="622" y="280"/>
                      <a:pt x="606" y="442"/>
                      <a:pt x="496" y="532"/>
                    </a:cubicBezTo>
                    <a:close/>
                  </a:path>
                </a:pathLst>
              </a:custGeom>
              <a:solidFill>
                <a:srgbClr val="755E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9"/>
              <p:cNvSpPr/>
              <p:nvPr/>
            </p:nvSpPr>
            <p:spPr bwMode="auto">
              <a:xfrm>
                <a:off x="3568" y="828"/>
                <a:ext cx="1370" cy="1368"/>
              </a:xfrm>
              <a:custGeom>
                <a:avLst/>
                <a:gdLst>
                  <a:gd name="T0" fmla="*/ 127 w 579"/>
                  <a:gd name="T1" fmla="*/ 90 h 578"/>
                  <a:gd name="T2" fmla="*/ 90 w 579"/>
                  <a:gd name="T3" fmla="*/ 452 h 578"/>
                  <a:gd name="T4" fmla="*/ 453 w 579"/>
                  <a:gd name="T5" fmla="*/ 488 h 578"/>
                  <a:gd name="T6" fmla="*/ 489 w 579"/>
                  <a:gd name="T7" fmla="*/ 126 h 578"/>
                  <a:gd name="T8" fmla="*/ 127 w 579"/>
                  <a:gd name="T9" fmla="*/ 90 h 578"/>
                </a:gdLst>
                <a:ahLst/>
                <a:cxnLst>
                  <a:cxn ang="0">
                    <a:pos x="T0" y="T1"/>
                  </a:cxn>
                  <a:cxn ang="0">
                    <a:pos x="T2" y="T3"/>
                  </a:cxn>
                  <a:cxn ang="0">
                    <a:pos x="T4" y="T5"/>
                  </a:cxn>
                  <a:cxn ang="0">
                    <a:pos x="T6" y="T7"/>
                  </a:cxn>
                  <a:cxn ang="0">
                    <a:pos x="T8" y="T9"/>
                  </a:cxn>
                </a:cxnLst>
                <a:rect l="0" t="0" r="r" b="b"/>
                <a:pathLst>
                  <a:path w="579" h="578">
                    <a:moveTo>
                      <a:pt x="127" y="90"/>
                    </a:moveTo>
                    <a:cubicBezTo>
                      <a:pt x="17" y="180"/>
                      <a:pt x="0" y="342"/>
                      <a:pt x="90" y="452"/>
                    </a:cubicBezTo>
                    <a:cubicBezTo>
                      <a:pt x="180" y="562"/>
                      <a:pt x="343" y="578"/>
                      <a:pt x="453" y="488"/>
                    </a:cubicBezTo>
                    <a:cubicBezTo>
                      <a:pt x="563" y="398"/>
                      <a:pt x="579" y="236"/>
                      <a:pt x="489" y="126"/>
                    </a:cubicBezTo>
                    <a:cubicBezTo>
                      <a:pt x="399" y="16"/>
                      <a:pt x="236" y="0"/>
                      <a:pt x="127" y="90"/>
                    </a:cubicBezTo>
                    <a:close/>
                  </a:path>
                </a:pathLst>
              </a:custGeom>
              <a:solidFill>
                <a:srgbClr val="C8C8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0"/>
              <p:cNvSpPr/>
              <p:nvPr/>
            </p:nvSpPr>
            <p:spPr bwMode="auto">
              <a:xfrm>
                <a:off x="3736" y="986"/>
                <a:ext cx="518" cy="623"/>
              </a:xfrm>
              <a:custGeom>
                <a:avLst/>
                <a:gdLst>
                  <a:gd name="T0" fmla="*/ 13 w 219"/>
                  <a:gd name="T1" fmla="*/ 151 h 263"/>
                  <a:gd name="T2" fmla="*/ 197 w 219"/>
                  <a:gd name="T3" fmla="*/ 1 h 263"/>
                  <a:gd name="T4" fmla="*/ 218 w 219"/>
                  <a:gd name="T5" fmla="*/ 18 h 263"/>
                  <a:gd name="T6" fmla="*/ 201 w 219"/>
                  <a:gd name="T7" fmla="*/ 40 h 263"/>
                  <a:gd name="T8" fmla="*/ 42 w 219"/>
                  <a:gd name="T9" fmla="*/ 240 h 263"/>
                  <a:gd name="T10" fmla="*/ 25 w 219"/>
                  <a:gd name="T11" fmla="*/ 262 h 263"/>
                  <a:gd name="T12" fmla="*/ 3 w 219"/>
                  <a:gd name="T13" fmla="*/ 245 h 263"/>
                  <a:gd name="T14" fmla="*/ 13 w 219"/>
                  <a:gd name="T15" fmla="*/ 151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263">
                    <a:moveTo>
                      <a:pt x="13" y="151"/>
                    </a:moveTo>
                    <a:cubicBezTo>
                      <a:pt x="39" y="72"/>
                      <a:pt x="109" y="11"/>
                      <a:pt x="197" y="1"/>
                    </a:cubicBezTo>
                    <a:cubicBezTo>
                      <a:pt x="207" y="0"/>
                      <a:pt x="217" y="8"/>
                      <a:pt x="218" y="18"/>
                    </a:cubicBezTo>
                    <a:cubicBezTo>
                      <a:pt x="219" y="29"/>
                      <a:pt x="212" y="38"/>
                      <a:pt x="201" y="40"/>
                    </a:cubicBezTo>
                    <a:cubicBezTo>
                      <a:pt x="102" y="51"/>
                      <a:pt x="30" y="141"/>
                      <a:pt x="42" y="240"/>
                    </a:cubicBezTo>
                    <a:cubicBezTo>
                      <a:pt x="43" y="251"/>
                      <a:pt x="35" y="261"/>
                      <a:pt x="25" y="262"/>
                    </a:cubicBezTo>
                    <a:cubicBezTo>
                      <a:pt x="14" y="263"/>
                      <a:pt x="5" y="255"/>
                      <a:pt x="3" y="245"/>
                    </a:cubicBezTo>
                    <a:cubicBezTo>
                      <a:pt x="0" y="212"/>
                      <a:pt x="3" y="180"/>
                      <a:pt x="13" y="1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93"/>
            <p:cNvGrpSpPr>
              <a:grpSpLocks noChangeAspect="1"/>
            </p:cNvGrpSpPr>
            <p:nvPr/>
          </p:nvGrpSpPr>
          <p:grpSpPr bwMode="auto">
            <a:xfrm>
              <a:off x="2394943" y="1851264"/>
              <a:ext cx="955246" cy="955246"/>
              <a:chOff x="1994" y="317"/>
              <a:chExt cx="3692" cy="3692"/>
            </a:xfrm>
          </p:grpSpPr>
          <p:sp>
            <p:nvSpPr>
              <p:cNvPr id="98" name="Oval 94"/>
              <p:cNvSpPr>
                <a:spLocks noChangeArrowheads="1"/>
              </p:cNvSpPr>
              <p:nvPr/>
            </p:nvSpPr>
            <p:spPr bwMode="auto">
              <a:xfrm>
                <a:off x="2042" y="364"/>
                <a:ext cx="3597" cy="3597"/>
              </a:xfrm>
              <a:prstGeom prst="ellipse">
                <a:avLst/>
              </a:prstGeom>
              <a:solidFill>
                <a:srgbClr val="74B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5"/>
              <p:cNvSpPr>
                <a:spLocks noEditPoints="1"/>
              </p:cNvSpPr>
              <p:nvPr/>
            </p:nvSpPr>
            <p:spPr bwMode="auto">
              <a:xfrm>
                <a:off x="1994" y="317"/>
                <a:ext cx="3692" cy="3692"/>
              </a:xfrm>
              <a:custGeom>
                <a:avLst/>
                <a:gdLst>
                  <a:gd name="T0" fmla="*/ 780 w 1560"/>
                  <a:gd name="T1" fmla="*/ 1560 h 1560"/>
                  <a:gd name="T2" fmla="*/ 0 w 1560"/>
                  <a:gd name="T3" fmla="*/ 780 h 1560"/>
                  <a:gd name="T4" fmla="*/ 780 w 1560"/>
                  <a:gd name="T5" fmla="*/ 0 h 1560"/>
                  <a:gd name="T6" fmla="*/ 1560 w 1560"/>
                  <a:gd name="T7" fmla="*/ 780 h 1560"/>
                  <a:gd name="T8" fmla="*/ 780 w 1560"/>
                  <a:gd name="T9" fmla="*/ 1560 h 1560"/>
                  <a:gd name="T10" fmla="*/ 780 w 1560"/>
                  <a:gd name="T11" fmla="*/ 40 h 1560"/>
                  <a:gd name="T12" fmla="*/ 40 w 1560"/>
                  <a:gd name="T13" fmla="*/ 780 h 1560"/>
                  <a:gd name="T14" fmla="*/ 780 w 1560"/>
                  <a:gd name="T15" fmla="*/ 1520 h 1560"/>
                  <a:gd name="T16" fmla="*/ 1520 w 1560"/>
                  <a:gd name="T17" fmla="*/ 780 h 1560"/>
                  <a:gd name="T18" fmla="*/ 780 w 1560"/>
                  <a:gd name="T19" fmla="*/ 4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0" h="1560">
                    <a:moveTo>
                      <a:pt x="780" y="1560"/>
                    </a:moveTo>
                    <a:cubicBezTo>
                      <a:pt x="350" y="1560"/>
                      <a:pt x="0" y="1210"/>
                      <a:pt x="0" y="780"/>
                    </a:cubicBezTo>
                    <a:cubicBezTo>
                      <a:pt x="0" y="350"/>
                      <a:pt x="350" y="0"/>
                      <a:pt x="780" y="0"/>
                    </a:cubicBezTo>
                    <a:cubicBezTo>
                      <a:pt x="1210" y="0"/>
                      <a:pt x="1560" y="350"/>
                      <a:pt x="1560" y="780"/>
                    </a:cubicBezTo>
                    <a:cubicBezTo>
                      <a:pt x="1560" y="1210"/>
                      <a:pt x="1210" y="1560"/>
                      <a:pt x="780" y="1560"/>
                    </a:cubicBezTo>
                    <a:close/>
                    <a:moveTo>
                      <a:pt x="780" y="40"/>
                    </a:moveTo>
                    <a:cubicBezTo>
                      <a:pt x="372" y="40"/>
                      <a:pt x="40" y="372"/>
                      <a:pt x="40" y="780"/>
                    </a:cubicBezTo>
                    <a:cubicBezTo>
                      <a:pt x="40" y="1188"/>
                      <a:pt x="372" y="1520"/>
                      <a:pt x="780" y="1520"/>
                    </a:cubicBezTo>
                    <a:cubicBezTo>
                      <a:pt x="1188" y="1520"/>
                      <a:pt x="1520" y="1188"/>
                      <a:pt x="1520" y="780"/>
                    </a:cubicBezTo>
                    <a:cubicBezTo>
                      <a:pt x="1520" y="372"/>
                      <a:pt x="1188" y="40"/>
                      <a:pt x="780"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6"/>
              <p:cNvSpPr/>
              <p:nvPr/>
            </p:nvSpPr>
            <p:spPr bwMode="auto">
              <a:xfrm>
                <a:off x="2657" y="2610"/>
                <a:ext cx="1190" cy="445"/>
              </a:xfrm>
              <a:custGeom>
                <a:avLst/>
                <a:gdLst>
                  <a:gd name="T0" fmla="*/ 460 w 503"/>
                  <a:gd name="T1" fmla="*/ 50 h 188"/>
                  <a:gd name="T2" fmla="*/ 457 w 503"/>
                  <a:gd name="T3" fmla="*/ 50 h 188"/>
                  <a:gd name="T4" fmla="*/ 457 w 503"/>
                  <a:gd name="T5" fmla="*/ 47 h 188"/>
                  <a:gd name="T6" fmla="*/ 454 w 503"/>
                  <a:gd name="T7" fmla="*/ 35 h 188"/>
                  <a:gd name="T8" fmla="*/ 431 w 503"/>
                  <a:gd name="T9" fmla="*/ 21 h 188"/>
                  <a:gd name="T10" fmla="*/ 419 w 503"/>
                  <a:gd name="T11" fmla="*/ 21 h 188"/>
                  <a:gd name="T12" fmla="*/ 419 w 503"/>
                  <a:gd name="T13" fmla="*/ 11 h 188"/>
                  <a:gd name="T14" fmla="*/ 419 w 503"/>
                  <a:gd name="T15" fmla="*/ 0 h 188"/>
                  <a:gd name="T16" fmla="*/ 84 w 503"/>
                  <a:gd name="T17" fmla="*/ 0 h 188"/>
                  <a:gd name="T18" fmla="*/ 84 w 503"/>
                  <a:gd name="T19" fmla="*/ 11 h 188"/>
                  <a:gd name="T20" fmla="*/ 84 w 503"/>
                  <a:gd name="T21" fmla="*/ 21 h 188"/>
                  <a:gd name="T22" fmla="*/ 73 w 503"/>
                  <a:gd name="T23" fmla="*/ 21 h 188"/>
                  <a:gd name="T24" fmla="*/ 49 w 503"/>
                  <a:gd name="T25" fmla="*/ 35 h 188"/>
                  <a:gd name="T26" fmla="*/ 46 w 503"/>
                  <a:gd name="T27" fmla="*/ 47 h 188"/>
                  <a:gd name="T28" fmla="*/ 46 w 503"/>
                  <a:gd name="T29" fmla="*/ 50 h 188"/>
                  <a:gd name="T30" fmla="*/ 43 w 503"/>
                  <a:gd name="T31" fmla="*/ 50 h 188"/>
                  <a:gd name="T32" fmla="*/ 0 w 503"/>
                  <a:gd name="T33" fmla="*/ 91 h 188"/>
                  <a:gd name="T34" fmla="*/ 0 w 503"/>
                  <a:gd name="T35" fmla="*/ 119 h 188"/>
                  <a:gd name="T36" fmla="*/ 0 w 503"/>
                  <a:gd name="T37" fmla="*/ 188 h 188"/>
                  <a:gd name="T38" fmla="*/ 503 w 503"/>
                  <a:gd name="T39" fmla="*/ 188 h 188"/>
                  <a:gd name="T40" fmla="*/ 503 w 503"/>
                  <a:gd name="T41" fmla="*/ 119 h 188"/>
                  <a:gd name="T42" fmla="*/ 503 w 503"/>
                  <a:gd name="T43" fmla="*/ 91 h 188"/>
                  <a:gd name="T44" fmla="*/ 460 w 503"/>
                  <a:gd name="T45" fmla="*/ 5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3" h="188">
                    <a:moveTo>
                      <a:pt x="460" y="50"/>
                    </a:moveTo>
                    <a:cubicBezTo>
                      <a:pt x="457" y="50"/>
                      <a:pt x="457" y="50"/>
                      <a:pt x="457" y="50"/>
                    </a:cubicBezTo>
                    <a:cubicBezTo>
                      <a:pt x="457" y="47"/>
                      <a:pt x="457" y="47"/>
                      <a:pt x="457" y="47"/>
                    </a:cubicBezTo>
                    <a:cubicBezTo>
                      <a:pt x="457" y="43"/>
                      <a:pt x="456" y="39"/>
                      <a:pt x="454" y="35"/>
                    </a:cubicBezTo>
                    <a:cubicBezTo>
                      <a:pt x="450" y="27"/>
                      <a:pt x="441" y="21"/>
                      <a:pt x="431" y="21"/>
                    </a:cubicBezTo>
                    <a:cubicBezTo>
                      <a:pt x="419" y="21"/>
                      <a:pt x="419" y="21"/>
                      <a:pt x="419" y="21"/>
                    </a:cubicBezTo>
                    <a:cubicBezTo>
                      <a:pt x="419" y="11"/>
                      <a:pt x="419" y="11"/>
                      <a:pt x="419" y="11"/>
                    </a:cubicBezTo>
                    <a:cubicBezTo>
                      <a:pt x="419" y="0"/>
                      <a:pt x="419" y="0"/>
                      <a:pt x="419" y="0"/>
                    </a:cubicBezTo>
                    <a:cubicBezTo>
                      <a:pt x="84" y="0"/>
                      <a:pt x="84" y="0"/>
                      <a:pt x="84" y="0"/>
                    </a:cubicBezTo>
                    <a:cubicBezTo>
                      <a:pt x="84" y="11"/>
                      <a:pt x="84" y="11"/>
                      <a:pt x="84" y="11"/>
                    </a:cubicBezTo>
                    <a:cubicBezTo>
                      <a:pt x="84" y="21"/>
                      <a:pt x="84" y="21"/>
                      <a:pt x="84" y="21"/>
                    </a:cubicBezTo>
                    <a:cubicBezTo>
                      <a:pt x="73" y="21"/>
                      <a:pt x="73" y="21"/>
                      <a:pt x="73" y="21"/>
                    </a:cubicBezTo>
                    <a:cubicBezTo>
                      <a:pt x="62" y="21"/>
                      <a:pt x="53" y="27"/>
                      <a:pt x="49" y="35"/>
                    </a:cubicBezTo>
                    <a:cubicBezTo>
                      <a:pt x="47" y="39"/>
                      <a:pt x="46" y="43"/>
                      <a:pt x="46" y="47"/>
                    </a:cubicBezTo>
                    <a:cubicBezTo>
                      <a:pt x="46" y="50"/>
                      <a:pt x="46" y="50"/>
                      <a:pt x="46" y="50"/>
                    </a:cubicBezTo>
                    <a:cubicBezTo>
                      <a:pt x="43" y="50"/>
                      <a:pt x="43" y="50"/>
                      <a:pt x="43" y="50"/>
                    </a:cubicBezTo>
                    <a:cubicBezTo>
                      <a:pt x="19" y="50"/>
                      <a:pt x="0" y="68"/>
                      <a:pt x="0" y="91"/>
                    </a:cubicBezTo>
                    <a:cubicBezTo>
                      <a:pt x="0" y="119"/>
                      <a:pt x="0" y="119"/>
                      <a:pt x="0" y="119"/>
                    </a:cubicBezTo>
                    <a:cubicBezTo>
                      <a:pt x="0" y="188"/>
                      <a:pt x="0" y="188"/>
                      <a:pt x="0" y="188"/>
                    </a:cubicBezTo>
                    <a:cubicBezTo>
                      <a:pt x="503" y="188"/>
                      <a:pt x="503" y="188"/>
                      <a:pt x="503" y="188"/>
                    </a:cubicBezTo>
                    <a:cubicBezTo>
                      <a:pt x="503" y="119"/>
                      <a:pt x="503" y="119"/>
                      <a:pt x="503" y="119"/>
                    </a:cubicBezTo>
                    <a:cubicBezTo>
                      <a:pt x="503" y="91"/>
                      <a:pt x="503" y="91"/>
                      <a:pt x="503" y="91"/>
                    </a:cubicBezTo>
                    <a:cubicBezTo>
                      <a:pt x="503" y="68"/>
                      <a:pt x="484" y="50"/>
                      <a:pt x="460" y="50"/>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Rectangle 97"/>
              <p:cNvSpPr>
                <a:spLocks noChangeArrowheads="1"/>
              </p:cNvSpPr>
              <p:nvPr/>
            </p:nvSpPr>
            <p:spPr bwMode="auto">
              <a:xfrm>
                <a:off x="2657" y="2891"/>
                <a:ext cx="1190" cy="164"/>
              </a:xfrm>
              <a:prstGeom prst="rect">
                <a:avLst/>
              </a:prstGeom>
              <a:solidFill>
                <a:srgbClr val="7B675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2" name="Freeform 98"/>
              <p:cNvSpPr/>
              <p:nvPr/>
            </p:nvSpPr>
            <p:spPr bwMode="auto">
              <a:xfrm>
                <a:off x="2766" y="2693"/>
                <a:ext cx="972" cy="35"/>
              </a:xfrm>
              <a:custGeom>
                <a:avLst/>
                <a:gdLst>
                  <a:gd name="T0" fmla="*/ 411 w 411"/>
                  <a:gd name="T1" fmla="*/ 12 h 15"/>
                  <a:gd name="T2" fmla="*/ 408 w 411"/>
                  <a:gd name="T3" fmla="*/ 0 h 15"/>
                  <a:gd name="T4" fmla="*/ 3 w 411"/>
                  <a:gd name="T5" fmla="*/ 0 h 15"/>
                  <a:gd name="T6" fmla="*/ 0 w 411"/>
                  <a:gd name="T7" fmla="*/ 12 h 15"/>
                  <a:gd name="T8" fmla="*/ 0 w 411"/>
                  <a:gd name="T9" fmla="*/ 15 h 15"/>
                  <a:gd name="T10" fmla="*/ 411 w 411"/>
                  <a:gd name="T11" fmla="*/ 15 h 15"/>
                  <a:gd name="T12" fmla="*/ 411 w 411"/>
                  <a:gd name="T13" fmla="*/ 12 h 15"/>
                </a:gdLst>
                <a:ahLst/>
                <a:cxnLst>
                  <a:cxn ang="0">
                    <a:pos x="T0" y="T1"/>
                  </a:cxn>
                  <a:cxn ang="0">
                    <a:pos x="T2" y="T3"/>
                  </a:cxn>
                  <a:cxn ang="0">
                    <a:pos x="T4" y="T5"/>
                  </a:cxn>
                  <a:cxn ang="0">
                    <a:pos x="T6" y="T7"/>
                  </a:cxn>
                  <a:cxn ang="0">
                    <a:pos x="T8" y="T9"/>
                  </a:cxn>
                  <a:cxn ang="0">
                    <a:pos x="T10" y="T11"/>
                  </a:cxn>
                  <a:cxn ang="0">
                    <a:pos x="T12" y="T13"/>
                  </a:cxn>
                </a:cxnLst>
                <a:rect l="0" t="0" r="r" b="b"/>
                <a:pathLst>
                  <a:path w="411" h="15">
                    <a:moveTo>
                      <a:pt x="411" y="12"/>
                    </a:moveTo>
                    <a:cubicBezTo>
                      <a:pt x="411" y="8"/>
                      <a:pt x="410" y="4"/>
                      <a:pt x="408" y="0"/>
                    </a:cubicBezTo>
                    <a:cubicBezTo>
                      <a:pt x="3" y="0"/>
                      <a:pt x="3" y="0"/>
                      <a:pt x="3" y="0"/>
                    </a:cubicBezTo>
                    <a:cubicBezTo>
                      <a:pt x="1" y="4"/>
                      <a:pt x="0" y="8"/>
                      <a:pt x="0" y="12"/>
                    </a:cubicBezTo>
                    <a:cubicBezTo>
                      <a:pt x="0" y="15"/>
                      <a:pt x="0" y="15"/>
                      <a:pt x="0" y="15"/>
                    </a:cubicBezTo>
                    <a:cubicBezTo>
                      <a:pt x="411" y="15"/>
                      <a:pt x="411" y="15"/>
                      <a:pt x="411" y="15"/>
                    </a:cubicBezTo>
                    <a:lnTo>
                      <a:pt x="411" y="12"/>
                    </a:ln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Rectangle 99"/>
              <p:cNvSpPr>
                <a:spLocks noChangeArrowheads="1"/>
              </p:cNvSpPr>
              <p:nvPr/>
            </p:nvSpPr>
            <p:spPr bwMode="auto">
              <a:xfrm>
                <a:off x="2856" y="2636"/>
                <a:ext cx="792" cy="24"/>
              </a:xfrm>
              <a:prstGeom prst="rect">
                <a:avLst/>
              </a:prstGeom>
              <a:solidFill>
                <a:srgbClr val="7B675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 name="Freeform 100"/>
              <p:cNvSpPr/>
              <p:nvPr/>
            </p:nvSpPr>
            <p:spPr bwMode="auto">
              <a:xfrm>
                <a:off x="3665" y="1774"/>
                <a:ext cx="196" cy="237"/>
              </a:xfrm>
              <a:custGeom>
                <a:avLst/>
                <a:gdLst>
                  <a:gd name="T0" fmla="*/ 76 w 83"/>
                  <a:gd name="T1" fmla="*/ 5 h 100"/>
                  <a:gd name="T2" fmla="*/ 79 w 83"/>
                  <a:gd name="T3" fmla="*/ 23 h 100"/>
                  <a:gd name="T4" fmla="*/ 26 w 83"/>
                  <a:gd name="T5" fmla="*/ 93 h 100"/>
                  <a:gd name="T6" fmla="*/ 8 w 83"/>
                  <a:gd name="T7" fmla="*/ 96 h 100"/>
                  <a:gd name="T8" fmla="*/ 7 w 83"/>
                  <a:gd name="T9" fmla="*/ 95 h 100"/>
                  <a:gd name="T10" fmla="*/ 5 w 83"/>
                  <a:gd name="T11" fmla="*/ 77 h 100"/>
                  <a:gd name="T12" fmla="*/ 57 w 83"/>
                  <a:gd name="T13" fmla="*/ 7 h 100"/>
                  <a:gd name="T14" fmla="*/ 76 w 83"/>
                  <a:gd name="T15" fmla="*/ 4 h 100"/>
                  <a:gd name="T16" fmla="*/ 76 w 83"/>
                  <a:gd name="T17" fmla="*/ 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0">
                    <a:moveTo>
                      <a:pt x="76" y="5"/>
                    </a:moveTo>
                    <a:cubicBezTo>
                      <a:pt x="82" y="9"/>
                      <a:pt x="83" y="17"/>
                      <a:pt x="79" y="23"/>
                    </a:cubicBezTo>
                    <a:cubicBezTo>
                      <a:pt x="26" y="93"/>
                      <a:pt x="26" y="93"/>
                      <a:pt x="26" y="93"/>
                    </a:cubicBezTo>
                    <a:cubicBezTo>
                      <a:pt x="22" y="99"/>
                      <a:pt x="14" y="100"/>
                      <a:pt x="8" y="96"/>
                    </a:cubicBezTo>
                    <a:cubicBezTo>
                      <a:pt x="7" y="95"/>
                      <a:pt x="7" y="95"/>
                      <a:pt x="7" y="95"/>
                    </a:cubicBezTo>
                    <a:cubicBezTo>
                      <a:pt x="2" y="91"/>
                      <a:pt x="0" y="83"/>
                      <a:pt x="5" y="77"/>
                    </a:cubicBezTo>
                    <a:cubicBezTo>
                      <a:pt x="57" y="7"/>
                      <a:pt x="57" y="7"/>
                      <a:pt x="57" y="7"/>
                    </a:cubicBezTo>
                    <a:cubicBezTo>
                      <a:pt x="62" y="1"/>
                      <a:pt x="70" y="0"/>
                      <a:pt x="76" y="4"/>
                    </a:cubicBezTo>
                    <a:lnTo>
                      <a:pt x="76" y="5"/>
                    </a:ln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1"/>
              <p:cNvSpPr/>
              <p:nvPr/>
            </p:nvSpPr>
            <p:spPr bwMode="auto">
              <a:xfrm>
                <a:off x="3715" y="1812"/>
                <a:ext cx="1557" cy="1245"/>
              </a:xfrm>
              <a:custGeom>
                <a:avLst/>
                <a:gdLst>
                  <a:gd name="T0" fmla="*/ 208 w 658"/>
                  <a:gd name="T1" fmla="*/ 128 h 526"/>
                  <a:gd name="T2" fmla="*/ 197 w 658"/>
                  <a:gd name="T3" fmla="*/ 95 h 526"/>
                  <a:gd name="T4" fmla="*/ 168 w 658"/>
                  <a:gd name="T5" fmla="*/ 92 h 526"/>
                  <a:gd name="T6" fmla="*/ 158 w 658"/>
                  <a:gd name="T7" fmla="*/ 81 h 526"/>
                  <a:gd name="T8" fmla="*/ 108 w 658"/>
                  <a:gd name="T9" fmla="*/ 26 h 526"/>
                  <a:gd name="T10" fmla="*/ 52 w 658"/>
                  <a:gd name="T11" fmla="*/ 15 h 526"/>
                  <a:gd name="T12" fmla="*/ 32 w 658"/>
                  <a:gd name="T13" fmla="*/ 42 h 526"/>
                  <a:gd name="T14" fmla="*/ 11 w 658"/>
                  <a:gd name="T15" fmla="*/ 69 h 526"/>
                  <a:gd name="T16" fmla="*/ 37 w 658"/>
                  <a:gd name="T17" fmla="*/ 120 h 526"/>
                  <a:gd name="T18" fmla="*/ 104 w 658"/>
                  <a:gd name="T19" fmla="*/ 153 h 526"/>
                  <a:gd name="T20" fmla="*/ 118 w 658"/>
                  <a:gd name="T21" fmla="*/ 159 h 526"/>
                  <a:gd name="T22" fmla="*/ 129 w 658"/>
                  <a:gd name="T23" fmla="*/ 186 h 526"/>
                  <a:gd name="T24" fmla="*/ 163 w 658"/>
                  <a:gd name="T25" fmla="*/ 187 h 526"/>
                  <a:gd name="T26" fmla="*/ 378 w 658"/>
                  <a:gd name="T27" fmla="*/ 383 h 526"/>
                  <a:gd name="T28" fmla="*/ 637 w 658"/>
                  <a:gd name="T29" fmla="*/ 497 h 526"/>
                  <a:gd name="T30" fmla="*/ 455 w 658"/>
                  <a:gd name="T31" fmla="*/ 280 h 526"/>
                  <a:gd name="T32" fmla="*/ 208 w 658"/>
                  <a:gd name="T33" fmla="*/ 128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8" h="526">
                    <a:moveTo>
                      <a:pt x="208" y="128"/>
                    </a:moveTo>
                    <a:cubicBezTo>
                      <a:pt x="211" y="116"/>
                      <a:pt x="207" y="103"/>
                      <a:pt x="197" y="95"/>
                    </a:cubicBezTo>
                    <a:cubicBezTo>
                      <a:pt x="189" y="89"/>
                      <a:pt x="178" y="88"/>
                      <a:pt x="168" y="92"/>
                    </a:cubicBezTo>
                    <a:cubicBezTo>
                      <a:pt x="165" y="89"/>
                      <a:pt x="162" y="85"/>
                      <a:pt x="158" y="81"/>
                    </a:cubicBezTo>
                    <a:cubicBezTo>
                      <a:pt x="108" y="26"/>
                      <a:pt x="108" y="26"/>
                      <a:pt x="108" y="26"/>
                    </a:cubicBezTo>
                    <a:cubicBezTo>
                      <a:pt x="88" y="5"/>
                      <a:pt x="63" y="0"/>
                      <a:pt x="52" y="15"/>
                    </a:cubicBezTo>
                    <a:cubicBezTo>
                      <a:pt x="46" y="22"/>
                      <a:pt x="39" y="32"/>
                      <a:pt x="32" y="42"/>
                    </a:cubicBezTo>
                    <a:cubicBezTo>
                      <a:pt x="24" y="52"/>
                      <a:pt x="17" y="62"/>
                      <a:pt x="11" y="69"/>
                    </a:cubicBezTo>
                    <a:cubicBezTo>
                      <a:pt x="0" y="84"/>
                      <a:pt x="12" y="107"/>
                      <a:pt x="37" y="120"/>
                    </a:cubicBezTo>
                    <a:cubicBezTo>
                      <a:pt x="104" y="153"/>
                      <a:pt x="104" y="153"/>
                      <a:pt x="104" y="153"/>
                    </a:cubicBezTo>
                    <a:cubicBezTo>
                      <a:pt x="109" y="155"/>
                      <a:pt x="113" y="157"/>
                      <a:pt x="118" y="159"/>
                    </a:cubicBezTo>
                    <a:cubicBezTo>
                      <a:pt x="117" y="169"/>
                      <a:pt x="120" y="180"/>
                      <a:pt x="129" y="186"/>
                    </a:cubicBezTo>
                    <a:cubicBezTo>
                      <a:pt x="139" y="194"/>
                      <a:pt x="152" y="194"/>
                      <a:pt x="163" y="187"/>
                    </a:cubicBezTo>
                    <a:cubicBezTo>
                      <a:pt x="238" y="268"/>
                      <a:pt x="257" y="292"/>
                      <a:pt x="378" y="383"/>
                    </a:cubicBezTo>
                    <a:cubicBezTo>
                      <a:pt x="558" y="518"/>
                      <a:pt x="616" y="526"/>
                      <a:pt x="637" y="497"/>
                    </a:cubicBezTo>
                    <a:cubicBezTo>
                      <a:pt x="658" y="469"/>
                      <a:pt x="635" y="415"/>
                      <a:pt x="455" y="280"/>
                    </a:cubicBezTo>
                    <a:cubicBezTo>
                      <a:pt x="335" y="190"/>
                      <a:pt x="306" y="178"/>
                      <a:pt x="208" y="128"/>
                    </a:cubicBez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2"/>
              <p:cNvSpPr/>
              <p:nvPr/>
            </p:nvSpPr>
            <p:spPr bwMode="auto">
              <a:xfrm>
                <a:off x="3715" y="1912"/>
                <a:ext cx="1507" cy="1145"/>
              </a:xfrm>
              <a:custGeom>
                <a:avLst/>
                <a:gdLst>
                  <a:gd name="T0" fmla="*/ 11 w 637"/>
                  <a:gd name="T1" fmla="*/ 27 h 484"/>
                  <a:gd name="T2" fmla="*/ 37 w 637"/>
                  <a:gd name="T3" fmla="*/ 78 h 484"/>
                  <a:gd name="T4" fmla="*/ 104 w 637"/>
                  <a:gd name="T5" fmla="*/ 111 h 484"/>
                  <a:gd name="T6" fmla="*/ 118 w 637"/>
                  <a:gd name="T7" fmla="*/ 117 h 484"/>
                  <a:gd name="T8" fmla="*/ 129 w 637"/>
                  <a:gd name="T9" fmla="*/ 144 h 484"/>
                  <a:gd name="T10" fmla="*/ 163 w 637"/>
                  <a:gd name="T11" fmla="*/ 145 h 484"/>
                  <a:gd name="T12" fmla="*/ 378 w 637"/>
                  <a:gd name="T13" fmla="*/ 341 h 484"/>
                  <a:gd name="T14" fmla="*/ 637 w 637"/>
                  <a:gd name="T15" fmla="*/ 455 h 484"/>
                  <a:gd name="T16" fmla="*/ 32 w 637"/>
                  <a:gd name="T17" fmla="*/ 0 h 484"/>
                  <a:gd name="T18" fmla="*/ 11 w 637"/>
                  <a:gd name="T19" fmla="*/ 2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7" h="484">
                    <a:moveTo>
                      <a:pt x="11" y="27"/>
                    </a:moveTo>
                    <a:cubicBezTo>
                      <a:pt x="0" y="42"/>
                      <a:pt x="12" y="65"/>
                      <a:pt x="37" y="78"/>
                    </a:cubicBezTo>
                    <a:cubicBezTo>
                      <a:pt x="104" y="111"/>
                      <a:pt x="104" y="111"/>
                      <a:pt x="104" y="111"/>
                    </a:cubicBezTo>
                    <a:cubicBezTo>
                      <a:pt x="109" y="113"/>
                      <a:pt x="113" y="115"/>
                      <a:pt x="118" y="117"/>
                    </a:cubicBezTo>
                    <a:cubicBezTo>
                      <a:pt x="117" y="127"/>
                      <a:pt x="120" y="138"/>
                      <a:pt x="129" y="144"/>
                    </a:cubicBezTo>
                    <a:cubicBezTo>
                      <a:pt x="139" y="152"/>
                      <a:pt x="152" y="152"/>
                      <a:pt x="163" y="145"/>
                    </a:cubicBezTo>
                    <a:cubicBezTo>
                      <a:pt x="238" y="226"/>
                      <a:pt x="257" y="250"/>
                      <a:pt x="378" y="341"/>
                    </a:cubicBezTo>
                    <a:cubicBezTo>
                      <a:pt x="558" y="476"/>
                      <a:pt x="616" y="484"/>
                      <a:pt x="637" y="455"/>
                    </a:cubicBezTo>
                    <a:cubicBezTo>
                      <a:pt x="32" y="0"/>
                      <a:pt x="32" y="0"/>
                      <a:pt x="32" y="0"/>
                    </a:cubicBezTo>
                    <a:cubicBezTo>
                      <a:pt x="24" y="10"/>
                      <a:pt x="17" y="20"/>
                      <a:pt x="11" y="27"/>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3"/>
              <p:cNvSpPr/>
              <p:nvPr/>
            </p:nvSpPr>
            <p:spPr bwMode="auto">
              <a:xfrm>
                <a:off x="3393" y="1540"/>
                <a:ext cx="473" cy="502"/>
              </a:xfrm>
              <a:custGeom>
                <a:avLst/>
                <a:gdLst>
                  <a:gd name="T0" fmla="*/ 0 w 473"/>
                  <a:gd name="T1" fmla="*/ 339 h 502"/>
                  <a:gd name="T2" fmla="*/ 213 w 473"/>
                  <a:gd name="T3" fmla="*/ 497 h 502"/>
                  <a:gd name="T4" fmla="*/ 218 w 473"/>
                  <a:gd name="T5" fmla="*/ 502 h 502"/>
                  <a:gd name="T6" fmla="*/ 473 w 473"/>
                  <a:gd name="T7" fmla="*/ 166 h 502"/>
                  <a:gd name="T8" fmla="*/ 466 w 473"/>
                  <a:gd name="T9" fmla="*/ 161 h 502"/>
                  <a:gd name="T10" fmla="*/ 253 w 473"/>
                  <a:gd name="T11" fmla="*/ 0 h 502"/>
                  <a:gd name="T12" fmla="*/ 0 w 473"/>
                  <a:gd name="T13" fmla="*/ 339 h 502"/>
                </a:gdLst>
                <a:ahLst/>
                <a:cxnLst>
                  <a:cxn ang="0">
                    <a:pos x="T0" y="T1"/>
                  </a:cxn>
                  <a:cxn ang="0">
                    <a:pos x="T2" y="T3"/>
                  </a:cxn>
                  <a:cxn ang="0">
                    <a:pos x="T4" y="T5"/>
                  </a:cxn>
                  <a:cxn ang="0">
                    <a:pos x="T6" y="T7"/>
                  </a:cxn>
                  <a:cxn ang="0">
                    <a:pos x="T8" y="T9"/>
                  </a:cxn>
                  <a:cxn ang="0">
                    <a:pos x="T10" y="T11"/>
                  </a:cxn>
                  <a:cxn ang="0">
                    <a:pos x="T12" y="T13"/>
                  </a:cxn>
                </a:cxnLst>
                <a:rect l="0" t="0" r="r" b="b"/>
                <a:pathLst>
                  <a:path w="473" h="502">
                    <a:moveTo>
                      <a:pt x="0" y="339"/>
                    </a:moveTo>
                    <a:lnTo>
                      <a:pt x="213" y="497"/>
                    </a:lnTo>
                    <a:lnTo>
                      <a:pt x="218" y="502"/>
                    </a:lnTo>
                    <a:lnTo>
                      <a:pt x="473" y="166"/>
                    </a:lnTo>
                    <a:lnTo>
                      <a:pt x="466" y="161"/>
                    </a:lnTo>
                    <a:lnTo>
                      <a:pt x="253" y="0"/>
                    </a:lnTo>
                    <a:lnTo>
                      <a:pt x="0" y="339"/>
                    </a:lnTo>
                    <a:close/>
                  </a:path>
                </a:pathLst>
              </a:custGeom>
              <a:solidFill>
                <a:srgbClr val="DCDC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4"/>
              <p:cNvSpPr/>
              <p:nvPr/>
            </p:nvSpPr>
            <p:spPr bwMode="auto">
              <a:xfrm>
                <a:off x="3173" y="1374"/>
                <a:ext cx="473" cy="505"/>
              </a:xfrm>
              <a:custGeom>
                <a:avLst/>
                <a:gdLst>
                  <a:gd name="T0" fmla="*/ 473 w 473"/>
                  <a:gd name="T1" fmla="*/ 166 h 505"/>
                  <a:gd name="T2" fmla="*/ 258 w 473"/>
                  <a:gd name="T3" fmla="*/ 5 h 505"/>
                  <a:gd name="T4" fmla="*/ 253 w 473"/>
                  <a:gd name="T5" fmla="*/ 0 h 505"/>
                  <a:gd name="T6" fmla="*/ 0 w 473"/>
                  <a:gd name="T7" fmla="*/ 339 h 505"/>
                  <a:gd name="T8" fmla="*/ 5 w 473"/>
                  <a:gd name="T9" fmla="*/ 344 h 505"/>
                  <a:gd name="T10" fmla="*/ 220 w 473"/>
                  <a:gd name="T11" fmla="*/ 505 h 505"/>
                  <a:gd name="T12" fmla="*/ 473 w 473"/>
                  <a:gd name="T13" fmla="*/ 166 h 505"/>
                </a:gdLst>
                <a:ahLst/>
                <a:cxnLst>
                  <a:cxn ang="0">
                    <a:pos x="T0" y="T1"/>
                  </a:cxn>
                  <a:cxn ang="0">
                    <a:pos x="T2" y="T3"/>
                  </a:cxn>
                  <a:cxn ang="0">
                    <a:pos x="T4" y="T5"/>
                  </a:cxn>
                  <a:cxn ang="0">
                    <a:pos x="T6" y="T7"/>
                  </a:cxn>
                  <a:cxn ang="0">
                    <a:pos x="T8" y="T9"/>
                  </a:cxn>
                  <a:cxn ang="0">
                    <a:pos x="T10" y="T11"/>
                  </a:cxn>
                  <a:cxn ang="0">
                    <a:pos x="T12" y="T13"/>
                  </a:cxn>
                </a:cxnLst>
                <a:rect l="0" t="0" r="r" b="b"/>
                <a:pathLst>
                  <a:path w="473" h="505">
                    <a:moveTo>
                      <a:pt x="473" y="166"/>
                    </a:moveTo>
                    <a:lnTo>
                      <a:pt x="258" y="5"/>
                    </a:lnTo>
                    <a:lnTo>
                      <a:pt x="253" y="0"/>
                    </a:lnTo>
                    <a:lnTo>
                      <a:pt x="0" y="339"/>
                    </a:lnTo>
                    <a:lnTo>
                      <a:pt x="5" y="344"/>
                    </a:lnTo>
                    <a:lnTo>
                      <a:pt x="220" y="505"/>
                    </a:lnTo>
                    <a:lnTo>
                      <a:pt x="473" y="166"/>
                    </a:lnTo>
                    <a:close/>
                  </a:path>
                </a:pathLst>
              </a:custGeom>
              <a:solidFill>
                <a:srgbClr val="F0F0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5"/>
              <p:cNvSpPr/>
              <p:nvPr/>
            </p:nvSpPr>
            <p:spPr bwMode="auto">
              <a:xfrm>
                <a:off x="3409" y="1069"/>
                <a:ext cx="682" cy="644"/>
              </a:xfrm>
              <a:custGeom>
                <a:avLst/>
                <a:gdLst>
                  <a:gd name="T0" fmla="*/ 97 w 288"/>
                  <a:gd name="T1" fmla="*/ 15 h 272"/>
                  <a:gd name="T2" fmla="*/ 97 w 288"/>
                  <a:gd name="T3" fmla="*/ 15 h 272"/>
                  <a:gd name="T4" fmla="*/ 72 w 288"/>
                  <a:gd name="T5" fmla="*/ 18 h 272"/>
                  <a:gd name="T6" fmla="*/ 47 w 288"/>
                  <a:gd name="T7" fmla="*/ 52 h 272"/>
                  <a:gd name="T8" fmla="*/ 51 w 288"/>
                  <a:gd name="T9" fmla="*/ 76 h 272"/>
                  <a:gd name="T10" fmla="*/ 54 w 288"/>
                  <a:gd name="T11" fmla="*/ 100 h 272"/>
                  <a:gd name="T12" fmla="*/ 30 w 288"/>
                  <a:gd name="T13" fmla="*/ 103 h 272"/>
                  <a:gd name="T14" fmla="*/ 30 w 288"/>
                  <a:gd name="T15" fmla="*/ 103 h 272"/>
                  <a:gd name="T16" fmla="*/ 6 w 288"/>
                  <a:gd name="T17" fmla="*/ 107 h 272"/>
                  <a:gd name="T18" fmla="*/ 9 w 288"/>
                  <a:gd name="T19" fmla="*/ 131 h 272"/>
                  <a:gd name="T20" fmla="*/ 190 w 288"/>
                  <a:gd name="T21" fmla="*/ 267 h 272"/>
                  <a:gd name="T22" fmla="*/ 214 w 288"/>
                  <a:gd name="T23" fmla="*/ 263 h 272"/>
                  <a:gd name="T24" fmla="*/ 211 w 288"/>
                  <a:gd name="T25" fmla="*/ 239 h 272"/>
                  <a:gd name="T26" fmla="*/ 211 w 288"/>
                  <a:gd name="T27" fmla="*/ 239 h 272"/>
                  <a:gd name="T28" fmla="*/ 208 w 288"/>
                  <a:gd name="T29" fmla="*/ 215 h 272"/>
                  <a:gd name="T30" fmla="*/ 232 w 288"/>
                  <a:gd name="T31" fmla="*/ 212 h 272"/>
                  <a:gd name="T32" fmla="*/ 232 w 288"/>
                  <a:gd name="T33" fmla="*/ 212 h 272"/>
                  <a:gd name="T34" fmla="*/ 256 w 288"/>
                  <a:gd name="T35" fmla="*/ 208 h 272"/>
                  <a:gd name="T36" fmla="*/ 281 w 288"/>
                  <a:gd name="T37" fmla="*/ 175 h 272"/>
                  <a:gd name="T38" fmla="*/ 277 w 288"/>
                  <a:gd name="T39" fmla="*/ 151 h 272"/>
                  <a:gd name="T40" fmla="*/ 277 w 288"/>
                  <a:gd name="T41" fmla="*/ 150 h 272"/>
                  <a:gd name="T42" fmla="*/ 208 w 288"/>
                  <a:gd name="T43" fmla="*/ 56 h 272"/>
                  <a:gd name="T44" fmla="*/ 208 w 288"/>
                  <a:gd name="T45" fmla="*/ 56 h 272"/>
                  <a:gd name="T46" fmla="*/ 97 w 288"/>
                  <a:gd name="T47" fmla="*/ 1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72">
                    <a:moveTo>
                      <a:pt x="97" y="15"/>
                    </a:moveTo>
                    <a:cubicBezTo>
                      <a:pt x="97" y="15"/>
                      <a:pt x="97" y="15"/>
                      <a:pt x="97" y="15"/>
                    </a:cubicBezTo>
                    <a:cubicBezTo>
                      <a:pt x="89" y="9"/>
                      <a:pt x="78" y="11"/>
                      <a:pt x="72" y="18"/>
                    </a:cubicBezTo>
                    <a:cubicBezTo>
                      <a:pt x="47" y="52"/>
                      <a:pt x="47" y="52"/>
                      <a:pt x="47" y="52"/>
                    </a:cubicBezTo>
                    <a:cubicBezTo>
                      <a:pt x="42" y="59"/>
                      <a:pt x="43" y="70"/>
                      <a:pt x="51" y="76"/>
                    </a:cubicBezTo>
                    <a:cubicBezTo>
                      <a:pt x="59" y="82"/>
                      <a:pt x="60" y="92"/>
                      <a:pt x="54" y="100"/>
                    </a:cubicBezTo>
                    <a:cubicBezTo>
                      <a:pt x="49" y="108"/>
                      <a:pt x="38" y="109"/>
                      <a:pt x="30" y="103"/>
                    </a:cubicBezTo>
                    <a:cubicBezTo>
                      <a:pt x="30" y="103"/>
                      <a:pt x="30" y="103"/>
                      <a:pt x="30" y="103"/>
                    </a:cubicBezTo>
                    <a:cubicBezTo>
                      <a:pt x="23" y="98"/>
                      <a:pt x="12" y="99"/>
                      <a:pt x="6" y="107"/>
                    </a:cubicBezTo>
                    <a:cubicBezTo>
                      <a:pt x="0" y="114"/>
                      <a:pt x="2" y="125"/>
                      <a:pt x="9" y="131"/>
                    </a:cubicBezTo>
                    <a:cubicBezTo>
                      <a:pt x="190" y="267"/>
                      <a:pt x="190" y="267"/>
                      <a:pt x="190" y="267"/>
                    </a:cubicBezTo>
                    <a:cubicBezTo>
                      <a:pt x="198" y="272"/>
                      <a:pt x="209" y="271"/>
                      <a:pt x="214" y="263"/>
                    </a:cubicBezTo>
                    <a:cubicBezTo>
                      <a:pt x="220" y="256"/>
                      <a:pt x="219" y="245"/>
                      <a:pt x="211" y="239"/>
                    </a:cubicBezTo>
                    <a:cubicBezTo>
                      <a:pt x="211" y="239"/>
                      <a:pt x="211" y="239"/>
                      <a:pt x="211" y="239"/>
                    </a:cubicBezTo>
                    <a:cubicBezTo>
                      <a:pt x="203" y="233"/>
                      <a:pt x="202" y="223"/>
                      <a:pt x="208" y="215"/>
                    </a:cubicBezTo>
                    <a:cubicBezTo>
                      <a:pt x="213" y="207"/>
                      <a:pt x="224" y="206"/>
                      <a:pt x="232" y="212"/>
                    </a:cubicBezTo>
                    <a:cubicBezTo>
                      <a:pt x="232" y="212"/>
                      <a:pt x="232" y="212"/>
                      <a:pt x="232" y="212"/>
                    </a:cubicBezTo>
                    <a:cubicBezTo>
                      <a:pt x="239" y="217"/>
                      <a:pt x="250" y="216"/>
                      <a:pt x="256" y="208"/>
                    </a:cubicBezTo>
                    <a:cubicBezTo>
                      <a:pt x="281" y="175"/>
                      <a:pt x="281" y="175"/>
                      <a:pt x="281" y="175"/>
                    </a:cubicBezTo>
                    <a:cubicBezTo>
                      <a:pt x="286" y="167"/>
                      <a:pt x="285" y="157"/>
                      <a:pt x="277" y="151"/>
                    </a:cubicBezTo>
                    <a:cubicBezTo>
                      <a:pt x="277" y="150"/>
                      <a:pt x="277" y="150"/>
                      <a:pt x="277" y="150"/>
                    </a:cubicBezTo>
                    <a:cubicBezTo>
                      <a:pt x="288" y="135"/>
                      <a:pt x="257" y="93"/>
                      <a:pt x="208" y="56"/>
                    </a:cubicBezTo>
                    <a:cubicBezTo>
                      <a:pt x="208" y="56"/>
                      <a:pt x="208" y="56"/>
                      <a:pt x="208" y="56"/>
                    </a:cubicBezTo>
                    <a:cubicBezTo>
                      <a:pt x="158" y="18"/>
                      <a:pt x="108" y="0"/>
                      <a:pt x="97" y="15"/>
                    </a:cubicBez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6"/>
              <p:cNvSpPr/>
              <p:nvPr/>
            </p:nvSpPr>
            <p:spPr bwMode="auto">
              <a:xfrm>
                <a:off x="3509" y="1090"/>
                <a:ext cx="577" cy="493"/>
              </a:xfrm>
              <a:custGeom>
                <a:avLst/>
                <a:gdLst>
                  <a:gd name="T0" fmla="*/ 235 w 244"/>
                  <a:gd name="T1" fmla="*/ 142 h 208"/>
                  <a:gd name="T2" fmla="*/ 235 w 244"/>
                  <a:gd name="T3" fmla="*/ 141 h 208"/>
                  <a:gd name="T4" fmla="*/ 145 w 244"/>
                  <a:gd name="T5" fmla="*/ 74 h 208"/>
                  <a:gd name="T6" fmla="*/ 55 w 244"/>
                  <a:gd name="T7" fmla="*/ 6 h 208"/>
                  <a:gd name="T8" fmla="*/ 55 w 244"/>
                  <a:gd name="T9" fmla="*/ 6 h 208"/>
                  <a:gd name="T10" fmla="*/ 30 w 244"/>
                  <a:gd name="T11" fmla="*/ 9 h 208"/>
                  <a:gd name="T12" fmla="*/ 5 w 244"/>
                  <a:gd name="T13" fmla="*/ 43 h 208"/>
                  <a:gd name="T14" fmla="*/ 9 w 244"/>
                  <a:gd name="T15" fmla="*/ 67 h 208"/>
                  <a:gd name="T16" fmla="*/ 99 w 244"/>
                  <a:gd name="T17" fmla="*/ 135 h 208"/>
                  <a:gd name="T18" fmla="*/ 190 w 244"/>
                  <a:gd name="T19" fmla="*/ 203 h 208"/>
                  <a:gd name="T20" fmla="*/ 190 w 244"/>
                  <a:gd name="T21" fmla="*/ 203 h 208"/>
                  <a:gd name="T22" fmla="*/ 214 w 244"/>
                  <a:gd name="T23" fmla="*/ 199 h 208"/>
                  <a:gd name="T24" fmla="*/ 214 w 244"/>
                  <a:gd name="T25" fmla="*/ 199 h 208"/>
                  <a:gd name="T26" fmla="*/ 239 w 244"/>
                  <a:gd name="T27" fmla="*/ 166 h 208"/>
                  <a:gd name="T28" fmla="*/ 239 w 244"/>
                  <a:gd name="T29" fmla="*/ 166 h 208"/>
                  <a:gd name="T30" fmla="*/ 235 w 244"/>
                  <a:gd name="T31" fmla="*/ 14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08">
                    <a:moveTo>
                      <a:pt x="235" y="142"/>
                    </a:moveTo>
                    <a:cubicBezTo>
                      <a:pt x="235" y="141"/>
                      <a:pt x="235" y="141"/>
                      <a:pt x="235" y="141"/>
                    </a:cubicBezTo>
                    <a:cubicBezTo>
                      <a:pt x="145" y="74"/>
                      <a:pt x="145" y="74"/>
                      <a:pt x="145" y="74"/>
                    </a:cubicBezTo>
                    <a:cubicBezTo>
                      <a:pt x="55" y="6"/>
                      <a:pt x="55" y="6"/>
                      <a:pt x="55" y="6"/>
                    </a:cubicBezTo>
                    <a:cubicBezTo>
                      <a:pt x="55" y="6"/>
                      <a:pt x="55" y="6"/>
                      <a:pt x="55" y="6"/>
                    </a:cubicBezTo>
                    <a:cubicBezTo>
                      <a:pt x="47" y="0"/>
                      <a:pt x="36" y="2"/>
                      <a:pt x="30" y="9"/>
                    </a:cubicBezTo>
                    <a:cubicBezTo>
                      <a:pt x="5" y="43"/>
                      <a:pt x="5" y="43"/>
                      <a:pt x="5" y="43"/>
                    </a:cubicBezTo>
                    <a:cubicBezTo>
                      <a:pt x="0" y="50"/>
                      <a:pt x="1" y="61"/>
                      <a:pt x="9" y="67"/>
                    </a:cubicBezTo>
                    <a:cubicBezTo>
                      <a:pt x="99" y="135"/>
                      <a:pt x="99" y="135"/>
                      <a:pt x="99" y="135"/>
                    </a:cubicBezTo>
                    <a:cubicBezTo>
                      <a:pt x="190" y="203"/>
                      <a:pt x="190" y="203"/>
                      <a:pt x="190" y="203"/>
                    </a:cubicBezTo>
                    <a:cubicBezTo>
                      <a:pt x="190" y="203"/>
                      <a:pt x="190" y="203"/>
                      <a:pt x="190" y="203"/>
                    </a:cubicBezTo>
                    <a:cubicBezTo>
                      <a:pt x="197" y="208"/>
                      <a:pt x="208" y="207"/>
                      <a:pt x="214" y="199"/>
                    </a:cubicBezTo>
                    <a:cubicBezTo>
                      <a:pt x="214" y="199"/>
                      <a:pt x="214" y="199"/>
                      <a:pt x="214" y="199"/>
                    </a:cubicBezTo>
                    <a:cubicBezTo>
                      <a:pt x="239" y="166"/>
                      <a:pt x="239" y="166"/>
                      <a:pt x="239" y="166"/>
                    </a:cubicBezTo>
                    <a:cubicBezTo>
                      <a:pt x="239" y="166"/>
                      <a:pt x="239" y="166"/>
                      <a:pt x="239" y="166"/>
                    </a:cubicBezTo>
                    <a:cubicBezTo>
                      <a:pt x="244" y="158"/>
                      <a:pt x="243" y="148"/>
                      <a:pt x="235" y="142"/>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7"/>
              <p:cNvSpPr/>
              <p:nvPr/>
            </p:nvSpPr>
            <p:spPr bwMode="auto">
              <a:xfrm>
                <a:off x="3409" y="1301"/>
                <a:ext cx="521" cy="412"/>
              </a:xfrm>
              <a:custGeom>
                <a:avLst/>
                <a:gdLst>
                  <a:gd name="T0" fmla="*/ 211 w 220"/>
                  <a:gd name="T1" fmla="*/ 141 h 174"/>
                  <a:gd name="T2" fmla="*/ 211 w 220"/>
                  <a:gd name="T3" fmla="*/ 141 h 174"/>
                  <a:gd name="T4" fmla="*/ 121 w 220"/>
                  <a:gd name="T5" fmla="*/ 73 h 174"/>
                  <a:gd name="T6" fmla="*/ 30 w 220"/>
                  <a:gd name="T7" fmla="*/ 5 h 174"/>
                  <a:gd name="T8" fmla="*/ 30 w 220"/>
                  <a:gd name="T9" fmla="*/ 5 h 174"/>
                  <a:gd name="T10" fmla="*/ 6 w 220"/>
                  <a:gd name="T11" fmla="*/ 9 h 174"/>
                  <a:gd name="T12" fmla="*/ 9 w 220"/>
                  <a:gd name="T13" fmla="*/ 33 h 174"/>
                  <a:gd name="T14" fmla="*/ 100 w 220"/>
                  <a:gd name="T15" fmla="*/ 101 h 174"/>
                  <a:gd name="T16" fmla="*/ 190 w 220"/>
                  <a:gd name="T17" fmla="*/ 169 h 174"/>
                  <a:gd name="T18" fmla="*/ 214 w 220"/>
                  <a:gd name="T19" fmla="*/ 165 h 174"/>
                  <a:gd name="T20" fmla="*/ 211 w 220"/>
                  <a:gd name="T21" fmla="*/ 1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174">
                    <a:moveTo>
                      <a:pt x="211" y="141"/>
                    </a:moveTo>
                    <a:cubicBezTo>
                      <a:pt x="211" y="141"/>
                      <a:pt x="211" y="141"/>
                      <a:pt x="211" y="141"/>
                    </a:cubicBezTo>
                    <a:cubicBezTo>
                      <a:pt x="121" y="73"/>
                      <a:pt x="121" y="73"/>
                      <a:pt x="121" y="73"/>
                    </a:cubicBezTo>
                    <a:cubicBezTo>
                      <a:pt x="30" y="5"/>
                      <a:pt x="30" y="5"/>
                      <a:pt x="30" y="5"/>
                    </a:cubicBezTo>
                    <a:cubicBezTo>
                      <a:pt x="30" y="5"/>
                      <a:pt x="30" y="5"/>
                      <a:pt x="30" y="5"/>
                    </a:cubicBezTo>
                    <a:cubicBezTo>
                      <a:pt x="23" y="0"/>
                      <a:pt x="12" y="1"/>
                      <a:pt x="6" y="9"/>
                    </a:cubicBezTo>
                    <a:cubicBezTo>
                      <a:pt x="0" y="16"/>
                      <a:pt x="2" y="27"/>
                      <a:pt x="9" y="33"/>
                    </a:cubicBezTo>
                    <a:cubicBezTo>
                      <a:pt x="100" y="101"/>
                      <a:pt x="100" y="101"/>
                      <a:pt x="100" y="101"/>
                    </a:cubicBezTo>
                    <a:cubicBezTo>
                      <a:pt x="190" y="169"/>
                      <a:pt x="190" y="169"/>
                      <a:pt x="190" y="169"/>
                    </a:cubicBezTo>
                    <a:cubicBezTo>
                      <a:pt x="198" y="174"/>
                      <a:pt x="209" y="173"/>
                      <a:pt x="214" y="165"/>
                    </a:cubicBezTo>
                    <a:cubicBezTo>
                      <a:pt x="220" y="158"/>
                      <a:pt x="219" y="147"/>
                      <a:pt x="211" y="141"/>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8"/>
              <p:cNvSpPr>
                <a:spLocks noEditPoints="1"/>
              </p:cNvSpPr>
              <p:nvPr/>
            </p:nvSpPr>
            <p:spPr bwMode="auto">
              <a:xfrm>
                <a:off x="3480" y="1249"/>
                <a:ext cx="479" cy="386"/>
              </a:xfrm>
              <a:custGeom>
                <a:avLst/>
                <a:gdLst>
                  <a:gd name="T0" fmla="*/ 202 w 202"/>
                  <a:gd name="T1" fmla="*/ 136 h 163"/>
                  <a:gd name="T2" fmla="*/ 111 w 202"/>
                  <a:gd name="T3" fmla="*/ 68 h 163"/>
                  <a:gd name="T4" fmla="*/ 21 w 202"/>
                  <a:gd name="T5" fmla="*/ 0 h 163"/>
                  <a:gd name="T6" fmla="*/ 24 w 202"/>
                  <a:gd name="T7" fmla="*/ 24 h 163"/>
                  <a:gd name="T8" fmla="*/ 0 w 202"/>
                  <a:gd name="T9" fmla="*/ 27 h 163"/>
                  <a:gd name="T10" fmla="*/ 91 w 202"/>
                  <a:gd name="T11" fmla="*/ 95 h 163"/>
                  <a:gd name="T12" fmla="*/ 181 w 202"/>
                  <a:gd name="T13" fmla="*/ 163 h 163"/>
                  <a:gd name="T14" fmla="*/ 178 w 202"/>
                  <a:gd name="T15" fmla="*/ 139 h 163"/>
                  <a:gd name="T16" fmla="*/ 202 w 202"/>
                  <a:gd name="T17" fmla="*/ 136 h 163"/>
                  <a:gd name="T18" fmla="*/ 157 w 202"/>
                  <a:gd name="T19" fmla="*/ 133 h 163"/>
                  <a:gd name="T20" fmla="*/ 157 w 202"/>
                  <a:gd name="T21" fmla="*/ 133 h 163"/>
                  <a:gd name="T22" fmla="*/ 157 w 202"/>
                  <a:gd name="T23" fmla="*/ 133 h 163"/>
                  <a:gd name="T24" fmla="*/ 157 w 202"/>
                  <a:gd name="T25" fmla="*/ 13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2" h="163">
                    <a:moveTo>
                      <a:pt x="202" y="136"/>
                    </a:moveTo>
                    <a:cubicBezTo>
                      <a:pt x="111" y="68"/>
                      <a:pt x="111" y="68"/>
                      <a:pt x="111" y="68"/>
                    </a:cubicBezTo>
                    <a:cubicBezTo>
                      <a:pt x="21" y="0"/>
                      <a:pt x="21" y="0"/>
                      <a:pt x="21" y="0"/>
                    </a:cubicBezTo>
                    <a:cubicBezTo>
                      <a:pt x="29" y="6"/>
                      <a:pt x="30" y="16"/>
                      <a:pt x="24" y="24"/>
                    </a:cubicBezTo>
                    <a:cubicBezTo>
                      <a:pt x="19" y="32"/>
                      <a:pt x="8" y="33"/>
                      <a:pt x="0" y="27"/>
                    </a:cubicBezTo>
                    <a:cubicBezTo>
                      <a:pt x="91" y="95"/>
                      <a:pt x="91" y="95"/>
                      <a:pt x="91" y="95"/>
                    </a:cubicBezTo>
                    <a:cubicBezTo>
                      <a:pt x="181" y="163"/>
                      <a:pt x="181" y="163"/>
                      <a:pt x="181" y="163"/>
                    </a:cubicBezTo>
                    <a:cubicBezTo>
                      <a:pt x="173" y="157"/>
                      <a:pt x="172" y="147"/>
                      <a:pt x="178" y="139"/>
                    </a:cubicBezTo>
                    <a:cubicBezTo>
                      <a:pt x="183" y="131"/>
                      <a:pt x="194" y="130"/>
                      <a:pt x="202" y="136"/>
                    </a:cubicBezTo>
                    <a:close/>
                    <a:moveTo>
                      <a:pt x="157" y="133"/>
                    </a:moveTo>
                    <a:cubicBezTo>
                      <a:pt x="157" y="133"/>
                      <a:pt x="157" y="133"/>
                      <a:pt x="157" y="133"/>
                    </a:cubicBezTo>
                    <a:cubicBezTo>
                      <a:pt x="157" y="133"/>
                      <a:pt x="157" y="133"/>
                      <a:pt x="157" y="133"/>
                    </a:cubicBezTo>
                    <a:cubicBezTo>
                      <a:pt x="157" y="133"/>
                      <a:pt x="157" y="133"/>
                      <a:pt x="157" y="133"/>
                    </a:cubicBez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9"/>
              <p:cNvSpPr/>
              <p:nvPr/>
            </p:nvSpPr>
            <p:spPr bwMode="auto">
              <a:xfrm>
                <a:off x="3639" y="1069"/>
                <a:ext cx="452" cy="355"/>
              </a:xfrm>
              <a:custGeom>
                <a:avLst/>
                <a:gdLst>
                  <a:gd name="T0" fmla="*/ 111 w 191"/>
                  <a:gd name="T1" fmla="*/ 56 h 150"/>
                  <a:gd name="T2" fmla="*/ 111 w 191"/>
                  <a:gd name="T3" fmla="*/ 56 h 150"/>
                  <a:gd name="T4" fmla="*/ 0 w 191"/>
                  <a:gd name="T5" fmla="*/ 15 h 150"/>
                  <a:gd name="T6" fmla="*/ 90 w 191"/>
                  <a:gd name="T7" fmla="*/ 83 h 150"/>
                  <a:gd name="T8" fmla="*/ 180 w 191"/>
                  <a:gd name="T9" fmla="*/ 150 h 150"/>
                  <a:gd name="T10" fmla="*/ 111 w 191"/>
                  <a:gd name="T11" fmla="*/ 56 h 150"/>
                </a:gdLst>
                <a:ahLst/>
                <a:cxnLst>
                  <a:cxn ang="0">
                    <a:pos x="T0" y="T1"/>
                  </a:cxn>
                  <a:cxn ang="0">
                    <a:pos x="T2" y="T3"/>
                  </a:cxn>
                  <a:cxn ang="0">
                    <a:pos x="T4" y="T5"/>
                  </a:cxn>
                  <a:cxn ang="0">
                    <a:pos x="T6" y="T7"/>
                  </a:cxn>
                  <a:cxn ang="0">
                    <a:pos x="T8" y="T9"/>
                  </a:cxn>
                  <a:cxn ang="0">
                    <a:pos x="T10" y="T11"/>
                  </a:cxn>
                </a:cxnLst>
                <a:rect l="0" t="0" r="r" b="b"/>
                <a:pathLst>
                  <a:path w="191" h="150">
                    <a:moveTo>
                      <a:pt x="111" y="56"/>
                    </a:moveTo>
                    <a:cubicBezTo>
                      <a:pt x="111" y="56"/>
                      <a:pt x="111" y="56"/>
                      <a:pt x="111" y="56"/>
                    </a:cubicBezTo>
                    <a:cubicBezTo>
                      <a:pt x="61" y="18"/>
                      <a:pt x="11" y="0"/>
                      <a:pt x="0" y="15"/>
                    </a:cubicBezTo>
                    <a:cubicBezTo>
                      <a:pt x="90" y="83"/>
                      <a:pt x="90" y="83"/>
                      <a:pt x="90" y="83"/>
                    </a:cubicBezTo>
                    <a:cubicBezTo>
                      <a:pt x="180" y="150"/>
                      <a:pt x="180" y="150"/>
                      <a:pt x="180" y="150"/>
                    </a:cubicBezTo>
                    <a:cubicBezTo>
                      <a:pt x="191" y="135"/>
                      <a:pt x="160" y="93"/>
                      <a:pt x="111" y="56"/>
                    </a:cubicBez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0"/>
              <p:cNvSpPr/>
              <p:nvPr/>
            </p:nvSpPr>
            <p:spPr bwMode="auto">
              <a:xfrm>
                <a:off x="2946" y="1703"/>
                <a:ext cx="681" cy="644"/>
              </a:xfrm>
              <a:custGeom>
                <a:avLst/>
                <a:gdLst>
                  <a:gd name="T0" fmla="*/ 12 w 288"/>
                  <a:gd name="T1" fmla="*/ 122 h 272"/>
                  <a:gd name="T2" fmla="*/ 11 w 288"/>
                  <a:gd name="T3" fmla="*/ 122 h 272"/>
                  <a:gd name="T4" fmla="*/ 8 w 288"/>
                  <a:gd name="T5" fmla="*/ 97 h 272"/>
                  <a:gd name="T6" fmla="*/ 33 w 288"/>
                  <a:gd name="T7" fmla="*/ 64 h 272"/>
                  <a:gd name="T8" fmla="*/ 57 w 288"/>
                  <a:gd name="T9" fmla="*/ 61 h 272"/>
                  <a:gd name="T10" fmla="*/ 81 w 288"/>
                  <a:gd name="T11" fmla="*/ 57 h 272"/>
                  <a:gd name="T12" fmla="*/ 78 w 288"/>
                  <a:gd name="T13" fmla="*/ 33 h 272"/>
                  <a:gd name="T14" fmla="*/ 78 w 288"/>
                  <a:gd name="T15" fmla="*/ 33 h 272"/>
                  <a:gd name="T16" fmla="*/ 74 w 288"/>
                  <a:gd name="T17" fmla="*/ 9 h 272"/>
                  <a:gd name="T18" fmla="*/ 98 w 288"/>
                  <a:gd name="T19" fmla="*/ 6 h 272"/>
                  <a:gd name="T20" fmla="*/ 279 w 288"/>
                  <a:gd name="T21" fmla="*/ 141 h 272"/>
                  <a:gd name="T22" fmla="*/ 282 w 288"/>
                  <a:gd name="T23" fmla="*/ 166 h 272"/>
                  <a:gd name="T24" fmla="*/ 258 w 288"/>
                  <a:gd name="T25" fmla="*/ 169 h 272"/>
                  <a:gd name="T26" fmla="*/ 258 w 288"/>
                  <a:gd name="T27" fmla="*/ 169 h 272"/>
                  <a:gd name="T28" fmla="*/ 234 w 288"/>
                  <a:gd name="T29" fmla="*/ 172 h 272"/>
                  <a:gd name="T30" fmla="*/ 238 w 288"/>
                  <a:gd name="T31" fmla="*/ 197 h 272"/>
                  <a:gd name="T32" fmla="*/ 238 w 288"/>
                  <a:gd name="T33" fmla="*/ 197 h 272"/>
                  <a:gd name="T34" fmla="*/ 241 w 288"/>
                  <a:gd name="T35" fmla="*/ 221 h 272"/>
                  <a:gd name="T36" fmla="*/ 216 w 288"/>
                  <a:gd name="T37" fmla="*/ 254 h 272"/>
                  <a:gd name="T38" fmla="*/ 192 w 288"/>
                  <a:gd name="T39" fmla="*/ 257 h 272"/>
                  <a:gd name="T40" fmla="*/ 192 w 288"/>
                  <a:gd name="T41" fmla="*/ 257 h 272"/>
                  <a:gd name="T42" fmla="*/ 81 w 288"/>
                  <a:gd name="T43" fmla="*/ 217 h 272"/>
                  <a:gd name="T44" fmla="*/ 81 w 288"/>
                  <a:gd name="T45" fmla="*/ 217 h 272"/>
                  <a:gd name="T46" fmla="*/ 12 w 288"/>
                  <a:gd name="T47" fmla="*/ 12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272">
                    <a:moveTo>
                      <a:pt x="12" y="122"/>
                    </a:moveTo>
                    <a:cubicBezTo>
                      <a:pt x="11" y="122"/>
                      <a:pt x="11" y="122"/>
                      <a:pt x="11" y="122"/>
                    </a:cubicBezTo>
                    <a:cubicBezTo>
                      <a:pt x="4" y="116"/>
                      <a:pt x="2" y="105"/>
                      <a:pt x="8" y="97"/>
                    </a:cubicBezTo>
                    <a:cubicBezTo>
                      <a:pt x="33" y="64"/>
                      <a:pt x="33" y="64"/>
                      <a:pt x="33" y="64"/>
                    </a:cubicBezTo>
                    <a:cubicBezTo>
                      <a:pt x="38" y="57"/>
                      <a:pt x="49" y="55"/>
                      <a:pt x="57" y="61"/>
                    </a:cubicBezTo>
                    <a:cubicBezTo>
                      <a:pt x="65" y="66"/>
                      <a:pt x="75" y="65"/>
                      <a:pt x="81" y="57"/>
                    </a:cubicBezTo>
                    <a:cubicBezTo>
                      <a:pt x="87" y="50"/>
                      <a:pt x="85" y="39"/>
                      <a:pt x="78" y="33"/>
                    </a:cubicBezTo>
                    <a:cubicBezTo>
                      <a:pt x="78" y="33"/>
                      <a:pt x="78" y="33"/>
                      <a:pt x="78" y="33"/>
                    </a:cubicBezTo>
                    <a:cubicBezTo>
                      <a:pt x="70" y="27"/>
                      <a:pt x="68" y="17"/>
                      <a:pt x="74" y="9"/>
                    </a:cubicBezTo>
                    <a:cubicBezTo>
                      <a:pt x="80" y="1"/>
                      <a:pt x="91" y="0"/>
                      <a:pt x="98" y="6"/>
                    </a:cubicBezTo>
                    <a:cubicBezTo>
                      <a:pt x="279" y="141"/>
                      <a:pt x="279" y="141"/>
                      <a:pt x="279" y="141"/>
                    </a:cubicBezTo>
                    <a:cubicBezTo>
                      <a:pt x="287" y="147"/>
                      <a:pt x="288" y="158"/>
                      <a:pt x="282" y="166"/>
                    </a:cubicBezTo>
                    <a:cubicBezTo>
                      <a:pt x="277" y="173"/>
                      <a:pt x="266" y="175"/>
                      <a:pt x="258" y="169"/>
                    </a:cubicBezTo>
                    <a:cubicBezTo>
                      <a:pt x="258" y="169"/>
                      <a:pt x="258" y="169"/>
                      <a:pt x="258" y="169"/>
                    </a:cubicBezTo>
                    <a:cubicBezTo>
                      <a:pt x="251" y="163"/>
                      <a:pt x="240" y="165"/>
                      <a:pt x="234" y="172"/>
                    </a:cubicBezTo>
                    <a:cubicBezTo>
                      <a:pt x="229" y="180"/>
                      <a:pt x="230" y="191"/>
                      <a:pt x="238" y="197"/>
                    </a:cubicBezTo>
                    <a:cubicBezTo>
                      <a:pt x="238" y="197"/>
                      <a:pt x="238" y="197"/>
                      <a:pt x="238" y="197"/>
                    </a:cubicBezTo>
                    <a:cubicBezTo>
                      <a:pt x="245" y="202"/>
                      <a:pt x="247" y="213"/>
                      <a:pt x="241" y="221"/>
                    </a:cubicBezTo>
                    <a:cubicBezTo>
                      <a:pt x="216" y="254"/>
                      <a:pt x="216" y="254"/>
                      <a:pt x="216" y="254"/>
                    </a:cubicBezTo>
                    <a:cubicBezTo>
                      <a:pt x="210" y="262"/>
                      <a:pt x="200" y="263"/>
                      <a:pt x="192" y="257"/>
                    </a:cubicBezTo>
                    <a:cubicBezTo>
                      <a:pt x="192" y="257"/>
                      <a:pt x="192" y="257"/>
                      <a:pt x="192" y="257"/>
                    </a:cubicBezTo>
                    <a:cubicBezTo>
                      <a:pt x="180" y="272"/>
                      <a:pt x="131" y="254"/>
                      <a:pt x="81" y="217"/>
                    </a:cubicBezTo>
                    <a:cubicBezTo>
                      <a:pt x="81" y="217"/>
                      <a:pt x="81" y="217"/>
                      <a:pt x="81" y="217"/>
                    </a:cubicBezTo>
                    <a:cubicBezTo>
                      <a:pt x="31" y="180"/>
                      <a:pt x="0" y="137"/>
                      <a:pt x="12" y="122"/>
                    </a:cubicBez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1"/>
              <p:cNvSpPr/>
              <p:nvPr/>
            </p:nvSpPr>
            <p:spPr bwMode="auto">
              <a:xfrm>
                <a:off x="2950" y="1834"/>
                <a:ext cx="580" cy="492"/>
              </a:xfrm>
              <a:custGeom>
                <a:avLst/>
                <a:gdLst>
                  <a:gd name="T0" fmla="*/ 236 w 245"/>
                  <a:gd name="T1" fmla="*/ 142 h 208"/>
                  <a:gd name="T2" fmla="*/ 236 w 245"/>
                  <a:gd name="T3" fmla="*/ 142 h 208"/>
                  <a:gd name="T4" fmla="*/ 145 w 245"/>
                  <a:gd name="T5" fmla="*/ 74 h 208"/>
                  <a:gd name="T6" fmla="*/ 55 w 245"/>
                  <a:gd name="T7" fmla="*/ 6 h 208"/>
                  <a:gd name="T8" fmla="*/ 31 w 245"/>
                  <a:gd name="T9" fmla="*/ 9 h 208"/>
                  <a:gd name="T10" fmla="*/ 6 w 245"/>
                  <a:gd name="T11" fmla="*/ 42 h 208"/>
                  <a:gd name="T12" fmla="*/ 9 w 245"/>
                  <a:gd name="T13" fmla="*/ 67 h 208"/>
                  <a:gd name="T14" fmla="*/ 10 w 245"/>
                  <a:gd name="T15" fmla="*/ 67 h 208"/>
                  <a:gd name="T16" fmla="*/ 100 w 245"/>
                  <a:gd name="T17" fmla="*/ 134 h 208"/>
                  <a:gd name="T18" fmla="*/ 190 w 245"/>
                  <a:gd name="T19" fmla="*/ 202 h 208"/>
                  <a:gd name="T20" fmla="*/ 190 w 245"/>
                  <a:gd name="T21" fmla="*/ 202 h 208"/>
                  <a:gd name="T22" fmla="*/ 214 w 245"/>
                  <a:gd name="T23" fmla="*/ 199 h 208"/>
                  <a:gd name="T24" fmla="*/ 214 w 245"/>
                  <a:gd name="T25" fmla="*/ 199 h 208"/>
                  <a:gd name="T26" fmla="*/ 239 w 245"/>
                  <a:gd name="T27" fmla="*/ 166 h 208"/>
                  <a:gd name="T28" fmla="*/ 239 w 245"/>
                  <a:gd name="T29" fmla="*/ 166 h 208"/>
                  <a:gd name="T30" fmla="*/ 236 w 245"/>
                  <a:gd name="T31" fmla="*/ 14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208">
                    <a:moveTo>
                      <a:pt x="236" y="142"/>
                    </a:moveTo>
                    <a:cubicBezTo>
                      <a:pt x="236" y="142"/>
                      <a:pt x="236" y="142"/>
                      <a:pt x="236" y="142"/>
                    </a:cubicBezTo>
                    <a:cubicBezTo>
                      <a:pt x="145" y="74"/>
                      <a:pt x="145" y="74"/>
                      <a:pt x="145" y="74"/>
                    </a:cubicBezTo>
                    <a:cubicBezTo>
                      <a:pt x="55" y="6"/>
                      <a:pt x="55" y="6"/>
                      <a:pt x="55" y="6"/>
                    </a:cubicBezTo>
                    <a:cubicBezTo>
                      <a:pt x="47" y="0"/>
                      <a:pt x="36" y="2"/>
                      <a:pt x="31" y="9"/>
                    </a:cubicBezTo>
                    <a:cubicBezTo>
                      <a:pt x="6" y="42"/>
                      <a:pt x="6" y="42"/>
                      <a:pt x="6" y="42"/>
                    </a:cubicBezTo>
                    <a:cubicBezTo>
                      <a:pt x="0" y="50"/>
                      <a:pt x="2" y="61"/>
                      <a:pt x="9" y="67"/>
                    </a:cubicBezTo>
                    <a:cubicBezTo>
                      <a:pt x="10" y="67"/>
                      <a:pt x="10" y="67"/>
                      <a:pt x="10" y="67"/>
                    </a:cubicBezTo>
                    <a:cubicBezTo>
                      <a:pt x="100" y="134"/>
                      <a:pt x="100" y="134"/>
                      <a:pt x="100" y="134"/>
                    </a:cubicBezTo>
                    <a:cubicBezTo>
                      <a:pt x="190" y="202"/>
                      <a:pt x="190" y="202"/>
                      <a:pt x="190" y="202"/>
                    </a:cubicBezTo>
                    <a:cubicBezTo>
                      <a:pt x="190" y="202"/>
                      <a:pt x="190" y="202"/>
                      <a:pt x="190" y="202"/>
                    </a:cubicBezTo>
                    <a:cubicBezTo>
                      <a:pt x="198" y="208"/>
                      <a:pt x="208" y="207"/>
                      <a:pt x="214" y="199"/>
                    </a:cubicBezTo>
                    <a:cubicBezTo>
                      <a:pt x="214" y="199"/>
                      <a:pt x="214" y="199"/>
                      <a:pt x="214" y="199"/>
                    </a:cubicBezTo>
                    <a:cubicBezTo>
                      <a:pt x="239" y="166"/>
                      <a:pt x="239" y="166"/>
                      <a:pt x="239" y="166"/>
                    </a:cubicBezTo>
                    <a:cubicBezTo>
                      <a:pt x="239" y="166"/>
                      <a:pt x="239" y="166"/>
                      <a:pt x="239" y="166"/>
                    </a:cubicBezTo>
                    <a:cubicBezTo>
                      <a:pt x="245" y="158"/>
                      <a:pt x="243" y="147"/>
                      <a:pt x="236" y="142"/>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2"/>
              <p:cNvSpPr/>
              <p:nvPr/>
            </p:nvSpPr>
            <p:spPr bwMode="auto">
              <a:xfrm>
                <a:off x="3107" y="1703"/>
                <a:ext cx="520" cy="415"/>
              </a:xfrm>
              <a:custGeom>
                <a:avLst/>
                <a:gdLst>
                  <a:gd name="T0" fmla="*/ 211 w 220"/>
                  <a:gd name="T1" fmla="*/ 141 h 175"/>
                  <a:gd name="T2" fmla="*/ 121 w 220"/>
                  <a:gd name="T3" fmla="*/ 74 h 175"/>
                  <a:gd name="T4" fmla="*/ 30 w 220"/>
                  <a:gd name="T5" fmla="*/ 6 h 175"/>
                  <a:gd name="T6" fmla="*/ 6 w 220"/>
                  <a:gd name="T7" fmla="*/ 9 h 175"/>
                  <a:gd name="T8" fmla="*/ 10 w 220"/>
                  <a:gd name="T9" fmla="*/ 33 h 175"/>
                  <a:gd name="T10" fmla="*/ 10 w 220"/>
                  <a:gd name="T11" fmla="*/ 33 h 175"/>
                  <a:gd name="T12" fmla="*/ 100 w 220"/>
                  <a:gd name="T13" fmla="*/ 101 h 175"/>
                  <a:gd name="T14" fmla="*/ 190 w 220"/>
                  <a:gd name="T15" fmla="*/ 169 h 175"/>
                  <a:gd name="T16" fmla="*/ 190 w 220"/>
                  <a:gd name="T17" fmla="*/ 169 h 175"/>
                  <a:gd name="T18" fmla="*/ 214 w 220"/>
                  <a:gd name="T19" fmla="*/ 166 h 175"/>
                  <a:gd name="T20" fmla="*/ 211 w 220"/>
                  <a:gd name="T21" fmla="*/ 14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175">
                    <a:moveTo>
                      <a:pt x="211" y="141"/>
                    </a:moveTo>
                    <a:cubicBezTo>
                      <a:pt x="121" y="74"/>
                      <a:pt x="121" y="74"/>
                      <a:pt x="121" y="74"/>
                    </a:cubicBezTo>
                    <a:cubicBezTo>
                      <a:pt x="30" y="6"/>
                      <a:pt x="30" y="6"/>
                      <a:pt x="30" y="6"/>
                    </a:cubicBezTo>
                    <a:cubicBezTo>
                      <a:pt x="23" y="0"/>
                      <a:pt x="12" y="1"/>
                      <a:pt x="6" y="9"/>
                    </a:cubicBezTo>
                    <a:cubicBezTo>
                      <a:pt x="0" y="17"/>
                      <a:pt x="2" y="27"/>
                      <a:pt x="10" y="33"/>
                    </a:cubicBezTo>
                    <a:cubicBezTo>
                      <a:pt x="10" y="33"/>
                      <a:pt x="10" y="33"/>
                      <a:pt x="10" y="33"/>
                    </a:cubicBezTo>
                    <a:cubicBezTo>
                      <a:pt x="100" y="101"/>
                      <a:pt x="100" y="101"/>
                      <a:pt x="100" y="101"/>
                    </a:cubicBezTo>
                    <a:cubicBezTo>
                      <a:pt x="190" y="169"/>
                      <a:pt x="190" y="169"/>
                      <a:pt x="190" y="169"/>
                    </a:cubicBezTo>
                    <a:cubicBezTo>
                      <a:pt x="190" y="169"/>
                      <a:pt x="190" y="169"/>
                      <a:pt x="190" y="169"/>
                    </a:cubicBezTo>
                    <a:cubicBezTo>
                      <a:pt x="198" y="175"/>
                      <a:pt x="209" y="173"/>
                      <a:pt x="214" y="166"/>
                    </a:cubicBezTo>
                    <a:cubicBezTo>
                      <a:pt x="220" y="158"/>
                      <a:pt x="219" y="147"/>
                      <a:pt x="211" y="141"/>
                    </a:cubicBezTo>
                    <a:close/>
                  </a:path>
                </a:pathLst>
              </a:custGeom>
              <a:solidFill>
                <a:srgbClr val="93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3"/>
              <p:cNvSpPr>
                <a:spLocks noEditPoints="1"/>
              </p:cNvSpPr>
              <p:nvPr/>
            </p:nvSpPr>
            <p:spPr bwMode="auto">
              <a:xfrm>
                <a:off x="3080" y="1781"/>
                <a:ext cx="476" cy="389"/>
              </a:xfrm>
              <a:custGeom>
                <a:avLst/>
                <a:gdLst>
                  <a:gd name="T0" fmla="*/ 201 w 201"/>
                  <a:gd name="T1" fmla="*/ 136 h 164"/>
                  <a:gd name="T2" fmla="*/ 111 w 201"/>
                  <a:gd name="T3" fmla="*/ 68 h 164"/>
                  <a:gd name="T4" fmla="*/ 21 w 201"/>
                  <a:gd name="T5" fmla="*/ 0 h 164"/>
                  <a:gd name="T6" fmla="*/ 24 w 201"/>
                  <a:gd name="T7" fmla="*/ 24 h 164"/>
                  <a:gd name="T8" fmla="*/ 0 w 201"/>
                  <a:gd name="T9" fmla="*/ 28 h 164"/>
                  <a:gd name="T10" fmla="*/ 90 w 201"/>
                  <a:gd name="T11" fmla="*/ 96 h 164"/>
                  <a:gd name="T12" fmla="*/ 181 w 201"/>
                  <a:gd name="T13" fmla="*/ 164 h 164"/>
                  <a:gd name="T14" fmla="*/ 177 w 201"/>
                  <a:gd name="T15" fmla="*/ 139 h 164"/>
                  <a:gd name="T16" fmla="*/ 201 w 201"/>
                  <a:gd name="T17" fmla="*/ 136 h 164"/>
                  <a:gd name="T18" fmla="*/ 166 w 201"/>
                  <a:gd name="T19" fmla="*/ 121 h 164"/>
                  <a:gd name="T20" fmla="*/ 166 w 201"/>
                  <a:gd name="T21" fmla="*/ 121 h 164"/>
                  <a:gd name="T22" fmla="*/ 166 w 201"/>
                  <a:gd name="T23" fmla="*/ 121 h 164"/>
                  <a:gd name="T24" fmla="*/ 166 w 201"/>
                  <a:gd name="T25"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1" h="164">
                    <a:moveTo>
                      <a:pt x="201" y="136"/>
                    </a:moveTo>
                    <a:cubicBezTo>
                      <a:pt x="111" y="68"/>
                      <a:pt x="111" y="68"/>
                      <a:pt x="111" y="68"/>
                    </a:cubicBezTo>
                    <a:cubicBezTo>
                      <a:pt x="21" y="0"/>
                      <a:pt x="21" y="0"/>
                      <a:pt x="21" y="0"/>
                    </a:cubicBezTo>
                    <a:cubicBezTo>
                      <a:pt x="28" y="6"/>
                      <a:pt x="30" y="17"/>
                      <a:pt x="24" y="24"/>
                    </a:cubicBezTo>
                    <a:cubicBezTo>
                      <a:pt x="18" y="32"/>
                      <a:pt x="8" y="33"/>
                      <a:pt x="0" y="28"/>
                    </a:cubicBezTo>
                    <a:cubicBezTo>
                      <a:pt x="90" y="96"/>
                      <a:pt x="90" y="96"/>
                      <a:pt x="90" y="96"/>
                    </a:cubicBezTo>
                    <a:cubicBezTo>
                      <a:pt x="181" y="164"/>
                      <a:pt x="181" y="164"/>
                      <a:pt x="181" y="164"/>
                    </a:cubicBezTo>
                    <a:cubicBezTo>
                      <a:pt x="173" y="158"/>
                      <a:pt x="172" y="147"/>
                      <a:pt x="177" y="139"/>
                    </a:cubicBezTo>
                    <a:cubicBezTo>
                      <a:pt x="183" y="132"/>
                      <a:pt x="194" y="130"/>
                      <a:pt x="201" y="136"/>
                    </a:cubicBezTo>
                    <a:close/>
                    <a:moveTo>
                      <a:pt x="166" y="121"/>
                    </a:moveTo>
                    <a:cubicBezTo>
                      <a:pt x="166" y="121"/>
                      <a:pt x="166" y="121"/>
                      <a:pt x="166" y="121"/>
                    </a:cubicBezTo>
                    <a:cubicBezTo>
                      <a:pt x="166" y="121"/>
                      <a:pt x="166" y="121"/>
                      <a:pt x="166" y="121"/>
                    </a:cubicBezTo>
                    <a:cubicBezTo>
                      <a:pt x="166" y="121"/>
                      <a:pt x="166" y="121"/>
                      <a:pt x="166" y="121"/>
                    </a:cubicBez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4"/>
              <p:cNvSpPr/>
              <p:nvPr/>
            </p:nvSpPr>
            <p:spPr bwMode="auto">
              <a:xfrm>
                <a:off x="2946" y="1992"/>
                <a:ext cx="454" cy="355"/>
              </a:xfrm>
              <a:custGeom>
                <a:avLst/>
                <a:gdLst>
                  <a:gd name="T0" fmla="*/ 102 w 192"/>
                  <a:gd name="T1" fmla="*/ 67 h 150"/>
                  <a:gd name="T2" fmla="*/ 12 w 192"/>
                  <a:gd name="T3" fmla="*/ 0 h 150"/>
                  <a:gd name="T4" fmla="*/ 81 w 192"/>
                  <a:gd name="T5" fmla="*/ 95 h 150"/>
                  <a:gd name="T6" fmla="*/ 192 w 192"/>
                  <a:gd name="T7" fmla="*/ 135 h 150"/>
                  <a:gd name="T8" fmla="*/ 102 w 192"/>
                  <a:gd name="T9" fmla="*/ 67 h 150"/>
                </a:gdLst>
                <a:ahLst/>
                <a:cxnLst>
                  <a:cxn ang="0">
                    <a:pos x="T0" y="T1"/>
                  </a:cxn>
                  <a:cxn ang="0">
                    <a:pos x="T2" y="T3"/>
                  </a:cxn>
                  <a:cxn ang="0">
                    <a:pos x="T4" y="T5"/>
                  </a:cxn>
                  <a:cxn ang="0">
                    <a:pos x="T6" y="T7"/>
                  </a:cxn>
                  <a:cxn ang="0">
                    <a:pos x="T8" y="T9"/>
                  </a:cxn>
                </a:cxnLst>
                <a:rect l="0" t="0" r="r" b="b"/>
                <a:pathLst>
                  <a:path w="192" h="150">
                    <a:moveTo>
                      <a:pt x="102" y="67"/>
                    </a:moveTo>
                    <a:cubicBezTo>
                      <a:pt x="12" y="0"/>
                      <a:pt x="12" y="0"/>
                      <a:pt x="12" y="0"/>
                    </a:cubicBezTo>
                    <a:cubicBezTo>
                      <a:pt x="0" y="15"/>
                      <a:pt x="31" y="58"/>
                      <a:pt x="81" y="95"/>
                    </a:cubicBezTo>
                    <a:cubicBezTo>
                      <a:pt x="131" y="132"/>
                      <a:pt x="180" y="150"/>
                      <a:pt x="192" y="135"/>
                    </a:cubicBezTo>
                    <a:lnTo>
                      <a:pt x="102" y="67"/>
                    </a:lnTo>
                    <a:close/>
                  </a:path>
                </a:pathLst>
              </a:custGeom>
              <a:solidFill>
                <a:srgbClr val="7B6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0" name="Group 117"/>
            <p:cNvGrpSpPr>
              <a:grpSpLocks noChangeAspect="1"/>
            </p:cNvGrpSpPr>
            <p:nvPr/>
          </p:nvGrpSpPr>
          <p:grpSpPr bwMode="auto">
            <a:xfrm>
              <a:off x="5050976" y="3929444"/>
              <a:ext cx="908353" cy="908353"/>
              <a:chOff x="2893" y="1213"/>
              <a:chExt cx="705" cy="705"/>
            </a:xfrm>
          </p:grpSpPr>
          <p:sp>
            <p:nvSpPr>
              <p:cNvPr id="122" name="Oval 118"/>
              <p:cNvSpPr>
                <a:spLocks noChangeArrowheads="1"/>
              </p:cNvSpPr>
              <p:nvPr/>
            </p:nvSpPr>
            <p:spPr bwMode="auto">
              <a:xfrm>
                <a:off x="2893" y="1213"/>
                <a:ext cx="705" cy="705"/>
              </a:xfrm>
              <a:prstGeom prst="ellipse">
                <a:avLst/>
              </a:prstGeom>
              <a:solidFill>
                <a:srgbClr val="788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9"/>
              <p:cNvSpPr/>
              <p:nvPr/>
            </p:nvSpPr>
            <p:spPr bwMode="auto">
              <a:xfrm>
                <a:off x="3034" y="1619"/>
                <a:ext cx="106" cy="131"/>
              </a:xfrm>
              <a:custGeom>
                <a:avLst/>
                <a:gdLst>
                  <a:gd name="T0" fmla="*/ 106 w 106"/>
                  <a:gd name="T1" fmla="*/ 0 h 131"/>
                  <a:gd name="T2" fmla="*/ 0 w 106"/>
                  <a:gd name="T3" fmla="*/ 0 h 131"/>
                  <a:gd name="T4" fmla="*/ 0 w 106"/>
                  <a:gd name="T5" fmla="*/ 131 h 131"/>
                  <a:gd name="T6" fmla="*/ 106 w 106"/>
                  <a:gd name="T7" fmla="*/ 105 h 131"/>
                  <a:gd name="T8" fmla="*/ 106 w 106"/>
                  <a:gd name="T9" fmla="*/ 0 h 131"/>
                </a:gdLst>
                <a:ahLst/>
                <a:cxnLst>
                  <a:cxn ang="0">
                    <a:pos x="T0" y="T1"/>
                  </a:cxn>
                  <a:cxn ang="0">
                    <a:pos x="T2" y="T3"/>
                  </a:cxn>
                  <a:cxn ang="0">
                    <a:pos x="T4" y="T5"/>
                  </a:cxn>
                  <a:cxn ang="0">
                    <a:pos x="T6" y="T7"/>
                  </a:cxn>
                  <a:cxn ang="0">
                    <a:pos x="T8" y="T9"/>
                  </a:cxn>
                </a:cxnLst>
                <a:rect l="0" t="0" r="r" b="b"/>
                <a:pathLst>
                  <a:path w="106" h="131">
                    <a:moveTo>
                      <a:pt x="106" y="0"/>
                    </a:moveTo>
                    <a:lnTo>
                      <a:pt x="0" y="0"/>
                    </a:lnTo>
                    <a:lnTo>
                      <a:pt x="0" y="131"/>
                    </a:lnTo>
                    <a:lnTo>
                      <a:pt x="106" y="105"/>
                    </a:lnTo>
                    <a:lnTo>
                      <a:pt x="106" y="0"/>
                    </a:lnTo>
                    <a:close/>
                  </a:path>
                </a:pathLst>
              </a:custGeom>
              <a:solidFill>
                <a:srgbClr val="86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20"/>
              <p:cNvSpPr/>
              <p:nvPr/>
            </p:nvSpPr>
            <p:spPr bwMode="auto">
              <a:xfrm>
                <a:off x="3352" y="1407"/>
                <a:ext cx="105" cy="343"/>
              </a:xfrm>
              <a:custGeom>
                <a:avLst/>
                <a:gdLst>
                  <a:gd name="T0" fmla="*/ 105 w 105"/>
                  <a:gd name="T1" fmla="*/ 26 h 343"/>
                  <a:gd name="T2" fmla="*/ 0 w 105"/>
                  <a:gd name="T3" fmla="*/ 0 h 343"/>
                  <a:gd name="T4" fmla="*/ 0 w 105"/>
                  <a:gd name="T5" fmla="*/ 317 h 343"/>
                  <a:gd name="T6" fmla="*/ 105 w 105"/>
                  <a:gd name="T7" fmla="*/ 343 h 343"/>
                  <a:gd name="T8" fmla="*/ 105 w 105"/>
                  <a:gd name="T9" fmla="*/ 26 h 343"/>
                </a:gdLst>
                <a:ahLst/>
                <a:cxnLst>
                  <a:cxn ang="0">
                    <a:pos x="T0" y="T1"/>
                  </a:cxn>
                  <a:cxn ang="0">
                    <a:pos x="T2" y="T3"/>
                  </a:cxn>
                  <a:cxn ang="0">
                    <a:pos x="T4" y="T5"/>
                  </a:cxn>
                  <a:cxn ang="0">
                    <a:pos x="T6" y="T7"/>
                  </a:cxn>
                  <a:cxn ang="0">
                    <a:pos x="T8" y="T9"/>
                  </a:cxn>
                </a:cxnLst>
                <a:rect l="0" t="0" r="r" b="b"/>
                <a:pathLst>
                  <a:path w="105" h="343">
                    <a:moveTo>
                      <a:pt x="105" y="26"/>
                    </a:moveTo>
                    <a:lnTo>
                      <a:pt x="0" y="0"/>
                    </a:lnTo>
                    <a:lnTo>
                      <a:pt x="0" y="317"/>
                    </a:lnTo>
                    <a:lnTo>
                      <a:pt x="105" y="343"/>
                    </a:lnTo>
                    <a:lnTo>
                      <a:pt x="105" y="26"/>
                    </a:lnTo>
                    <a:close/>
                  </a:path>
                </a:pathLst>
              </a:custGeom>
              <a:solidFill>
                <a:srgbClr val="EEA7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21"/>
              <p:cNvSpPr/>
              <p:nvPr/>
            </p:nvSpPr>
            <p:spPr bwMode="auto">
              <a:xfrm>
                <a:off x="3246" y="1407"/>
                <a:ext cx="106" cy="343"/>
              </a:xfrm>
              <a:custGeom>
                <a:avLst/>
                <a:gdLst>
                  <a:gd name="T0" fmla="*/ 106 w 106"/>
                  <a:gd name="T1" fmla="*/ 0 h 343"/>
                  <a:gd name="T2" fmla="*/ 0 w 106"/>
                  <a:gd name="T3" fmla="*/ 26 h 343"/>
                  <a:gd name="T4" fmla="*/ 0 w 106"/>
                  <a:gd name="T5" fmla="*/ 343 h 343"/>
                  <a:gd name="T6" fmla="*/ 106 w 106"/>
                  <a:gd name="T7" fmla="*/ 317 h 343"/>
                  <a:gd name="T8" fmla="*/ 106 w 106"/>
                  <a:gd name="T9" fmla="*/ 0 h 343"/>
                </a:gdLst>
                <a:ahLst/>
                <a:cxnLst>
                  <a:cxn ang="0">
                    <a:pos x="T0" y="T1"/>
                  </a:cxn>
                  <a:cxn ang="0">
                    <a:pos x="T2" y="T3"/>
                  </a:cxn>
                  <a:cxn ang="0">
                    <a:pos x="T4" y="T5"/>
                  </a:cxn>
                  <a:cxn ang="0">
                    <a:pos x="T6" y="T7"/>
                  </a:cxn>
                  <a:cxn ang="0">
                    <a:pos x="T8" y="T9"/>
                  </a:cxn>
                </a:cxnLst>
                <a:rect l="0" t="0" r="r" b="b"/>
                <a:pathLst>
                  <a:path w="106" h="343">
                    <a:moveTo>
                      <a:pt x="106" y="0"/>
                    </a:moveTo>
                    <a:lnTo>
                      <a:pt x="0" y="26"/>
                    </a:lnTo>
                    <a:lnTo>
                      <a:pt x="0" y="343"/>
                    </a:lnTo>
                    <a:lnTo>
                      <a:pt x="106" y="317"/>
                    </a:lnTo>
                    <a:lnTo>
                      <a:pt x="106" y="0"/>
                    </a:lnTo>
                    <a:close/>
                  </a:path>
                </a:pathLst>
              </a:custGeom>
              <a:solidFill>
                <a:srgbClr val="F7D8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2"/>
              <p:cNvSpPr/>
              <p:nvPr/>
            </p:nvSpPr>
            <p:spPr bwMode="auto">
              <a:xfrm>
                <a:off x="3140" y="1407"/>
                <a:ext cx="106" cy="343"/>
              </a:xfrm>
              <a:custGeom>
                <a:avLst/>
                <a:gdLst>
                  <a:gd name="T0" fmla="*/ 106 w 106"/>
                  <a:gd name="T1" fmla="*/ 26 h 343"/>
                  <a:gd name="T2" fmla="*/ 0 w 106"/>
                  <a:gd name="T3" fmla="*/ 0 h 343"/>
                  <a:gd name="T4" fmla="*/ 0 w 106"/>
                  <a:gd name="T5" fmla="*/ 317 h 343"/>
                  <a:gd name="T6" fmla="*/ 106 w 106"/>
                  <a:gd name="T7" fmla="*/ 343 h 343"/>
                  <a:gd name="T8" fmla="*/ 106 w 106"/>
                  <a:gd name="T9" fmla="*/ 26 h 343"/>
                </a:gdLst>
                <a:ahLst/>
                <a:cxnLst>
                  <a:cxn ang="0">
                    <a:pos x="T0" y="T1"/>
                  </a:cxn>
                  <a:cxn ang="0">
                    <a:pos x="T2" y="T3"/>
                  </a:cxn>
                  <a:cxn ang="0">
                    <a:pos x="T4" y="T5"/>
                  </a:cxn>
                  <a:cxn ang="0">
                    <a:pos x="T6" y="T7"/>
                  </a:cxn>
                  <a:cxn ang="0">
                    <a:pos x="T8" y="T9"/>
                  </a:cxn>
                </a:cxnLst>
                <a:rect l="0" t="0" r="r" b="b"/>
                <a:pathLst>
                  <a:path w="106" h="343">
                    <a:moveTo>
                      <a:pt x="106" y="26"/>
                    </a:moveTo>
                    <a:lnTo>
                      <a:pt x="0" y="0"/>
                    </a:lnTo>
                    <a:lnTo>
                      <a:pt x="0" y="317"/>
                    </a:lnTo>
                    <a:lnTo>
                      <a:pt x="106" y="343"/>
                    </a:lnTo>
                    <a:lnTo>
                      <a:pt x="106" y="26"/>
                    </a:lnTo>
                    <a:close/>
                  </a:path>
                </a:pathLst>
              </a:custGeom>
              <a:solidFill>
                <a:srgbClr val="EEA7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3"/>
              <p:cNvSpPr/>
              <p:nvPr/>
            </p:nvSpPr>
            <p:spPr bwMode="auto">
              <a:xfrm>
                <a:off x="3034" y="1407"/>
                <a:ext cx="106" cy="343"/>
              </a:xfrm>
              <a:custGeom>
                <a:avLst/>
                <a:gdLst>
                  <a:gd name="T0" fmla="*/ 106 w 106"/>
                  <a:gd name="T1" fmla="*/ 0 h 343"/>
                  <a:gd name="T2" fmla="*/ 0 w 106"/>
                  <a:gd name="T3" fmla="*/ 26 h 343"/>
                  <a:gd name="T4" fmla="*/ 0 w 106"/>
                  <a:gd name="T5" fmla="*/ 343 h 343"/>
                  <a:gd name="T6" fmla="*/ 106 w 106"/>
                  <a:gd name="T7" fmla="*/ 317 h 343"/>
                  <a:gd name="T8" fmla="*/ 106 w 106"/>
                  <a:gd name="T9" fmla="*/ 0 h 343"/>
                </a:gdLst>
                <a:ahLst/>
                <a:cxnLst>
                  <a:cxn ang="0">
                    <a:pos x="T0" y="T1"/>
                  </a:cxn>
                  <a:cxn ang="0">
                    <a:pos x="T2" y="T3"/>
                  </a:cxn>
                  <a:cxn ang="0">
                    <a:pos x="T4" y="T5"/>
                  </a:cxn>
                  <a:cxn ang="0">
                    <a:pos x="T6" y="T7"/>
                  </a:cxn>
                  <a:cxn ang="0">
                    <a:pos x="T8" y="T9"/>
                  </a:cxn>
                </a:cxnLst>
                <a:rect l="0" t="0" r="r" b="b"/>
                <a:pathLst>
                  <a:path w="106" h="343">
                    <a:moveTo>
                      <a:pt x="106" y="0"/>
                    </a:moveTo>
                    <a:lnTo>
                      <a:pt x="0" y="26"/>
                    </a:lnTo>
                    <a:lnTo>
                      <a:pt x="0" y="343"/>
                    </a:lnTo>
                    <a:lnTo>
                      <a:pt x="106" y="317"/>
                    </a:lnTo>
                    <a:lnTo>
                      <a:pt x="106" y="0"/>
                    </a:lnTo>
                    <a:close/>
                  </a:path>
                </a:pathLst>
              </a:custGeom>
              <a:solidFill>
                <a:srgbClr val="F7D8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4"/>
              <p:cNvSpPr>
                <a:spLocks noEditPoints="1"/>
              </p:cNvSpPr>
              <p:nvPr/>
            </p:nvSpPr>
            <p:spPr bwMode="auto">
              <a:xfrm>
                <a:off x="3034" y="1418"/>
                <a:ext cx="423" cy="322"/>
              </a:xfrm>
              <a:custGeom>
                <a:avLst/>
                <a:gdLst>
                  <a:gd name="T0" fmla="*/ 423 w 423"/>
                  <a:gd name="T1" fmla="*/ 114 h 322"/>
                  <a:gd name="T2" fmla="*/ 271 w 423"/>
                  <a:gd name="T3" fmla="*/ 99 h 322"/>
                  <a:gd name="T4" fmla="*/ 369 w 423"/>
                  <a:gd name="T5" fmla="*/ 61 h 322"/>
                  <a:gd name="T6" fmla="*/ 377 w 423"/>
                  <a:gd name="T7" fmla="*/ 50 h 322"/>
                  <a:gd name="T8" fmla="*/ 364 w 423"/>
                  <a:gd name="T9" fmla="*/ 47 h 322"/>
                  <a:gd name="T10" fmla="*/ 271 w 423"/>
                  <a:gd name="T11" fmla="*/ 0 h 322"/>
                  <a:gd name="T12" fmla="*/ 212 w 423"/>
                  <a:gd name="T13" fmla="*/ 61 h 322"/>
                  <a:gd name="T14" fmla="*/ 152 w 423"/>
                  <a:gd name="T15" fmla="*/ 0 h 322"/>
                  <a:gd name="T16" fmla="*/ 60 w 423"/>
                  <a:gd name="T17" fmla="*/ 47 h 322"/>
                  <a:gd name="T18" fmla="*/ 46 w 423"/>
                  <a:gd name="T19" fmla="*/ 50 h 322"/>
                  <a:gd name="T20" fmla="*/ 54 w 423"/>
                  <a:gd name="T21" fmla="*/ 61 h 322"/>
                  <a:gd name="T22" fmla="*/ 152 w 423"/>
                  <a:gd name="T23" fmla="*/ 108 h 322"/>
                  <a:gd name="T24" fmla="*/ 60 w 423"/>
                  <a:gd name="T25" fmla="*/ 152 h 322"/>
                  <a:gd name="T26" fmla="*/ 0 w 423"/>
                  <a:gd name="T27" fmla="*/ 114 h 322"/>
                  <a:gd name="T28" fmla="*/ 14 w 423"/>
                  <a:gd name="T29" fmla="*/ 125 h 322"/>
                  <a:gd name="T30" fmla="*/ 0 w 423"/>
                  <a:gd name="T31" fmla="*/ 167 h 322"/>
                  <a:gd name="T32" fmla="*/ 46 w 423"/>
                  <a:gd name="T33" fmla="*/ 209 h 322"/>
                  <a:gd name="T34" fmla="*/ 46 w 423"/>
                  <a:gd name="T35" fmla="*/ 222 h 322"/>
                  <a:gd name="T36" fmla="*/ 0 w 423"/>
                  <a:gd name="T37" fmla="*/ 286 h 322"/>
                  <a:gd name="T38" fmla="*/ 60 w 423"/>
                  <a:gd name="T39" fmla="*/ 317 h 322"/>
                  <a:gd name="T40" fmla="*/ 152 w 423"/>
                  <a:gd name="T41" fmla="*/ 271 h 322"/>
                  <a:gd name="T42" fmla="*/ 166 w 423"/>
                  <a:gd name="T43" fmla="*/ 275 h 322"/>
                  <a:gd name="T44" fmla="*/ 258 w 423"/>
                  <a:gd name="T45" fmla="*/ 322 h 322"/>
                  <a:gd name="T46" fmla="*/ 318 w 423"/>
                  <a:gd name="T47" fmla="*/ 260 h 322"/>
                  <a:gd name="T48" fmla="*/ 423 w 423"/>
                  <a:gd name="T49" fmla="*/ 273 h 322"/>
                  <a:gd name="T50" fmla="*/ 423 w 423"/>
                  <a:gd name="T51" fmla="*/ 233 h 322"/>
                  <a:gd name="T52" fmla="*/ 377 w 423"/>
                  <a:gd name="T53" fmla="*/ 169 h 322"/>
                  <a:gd name="T54" fmla="*/ 377 w 423"/>
                  <a:gd name="T55" fmla="*/ 156 h 322"/>
                  <a:gd name="T56" fmla="*/ 106 w 423"/>
                  <a:gd name="T57" fmla="*/ 247 h 322"/>
                  <a:gd name="T58" fmla="*/ 106 w 423"/>
                  <a:gd name="T59" fmla="*/ 207 h 322"/>
                  <a:gd name="T60" fmla="*/ 152 w 423"/>
                  <a:gd name="T61" fmla="*/ 205 h 322"/>
                  <a:gd name="T62" fmla="*/ 60 w 423"/>
                  <a:gd name="T63" fmla="*/ 166 h 322"/>
                  <a:gd name="T64" fmla="*/ 152 w 423"/>
                  <a:gd name="T65" fmla="*/ 205 h 322"/>
                  <a:gd name="T66" fmla="*/ 166 w 423"/>
                  <a:gd name="T67" fmla="*/ 262 h 322"/>
                  <a:gd name="T68" fmla="*/ 258 w 423"/>
                  <a:gd name="T69" fmla="*/ 222 h 322"/>
                  <a:gd name="T70" fmla="*/ 258 w 423"/>
                  <a:gd name="T71" fmla="*/ 209 h 322"/>
                  <a:gd name="T72" fmla="*/ 166 w 423"/>
                  <a:gd name="T73" fmla="*/ 161 h 322"/>
                  <a:gd name="T74" fmla="*/ 258 w 423"/>
                  <a:gd name="T75" fmla="*/ 117 h 322"/>
                  <a:gd name="T76" fmla="*/ 212 w 423"/>
                  <a:gd name="T77" fmla="*/ 114 h 322"/>
                  <a:gd name="T78" fmla="*/ 212 w 423"/>
                  <a:gd name="T79" fmla="*/ 75 h 322"/>
                  <a:gd name="T80" fmla="*/ 364 w 423"/>
                  <a:gd name="T81" fmla="*/ 214 h 322"/>
                  <a:gd name="T82" fmla="*/ 271 w 423"/>
                  <a:gd name="T83" fmla="*/ 258 h 322"/>
                  <a:gd name="T84" fmla="*/ 318 w 423"/>
                  <a:gd name="T85" fmla="*/ 155 h 322"/>
                  <a:gd name="T86" fmla="*/ 364 w 423"/>
                  <a:gd name="T87" fmla="*/ 152 h 322"/>
                  <a:gd name="T88" fmla="*/ 271 w 423"/>
                  <a:gd name="T89" fmla="*/ 113 h 322"/>
                  <a:gd name="T90" fmla="*/ 364 w 423"/>
                  <a:gd name="T91" fmla="*/ 1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3" h="322">
                    <a:moveTo>
                      <a:pt x="377" y="117"/>
                    </a:moveTo>
                    <a:lnTo>
                      <a:pt x="423" y="128"/>
                    </a:lnTo>
                    <a:lnTo>
                      <a:pt x="423" y="114"/>
                    </a:lnTo>
                    <a:lnTo>
                      <a:pt x="371" y="102"/>
                    </a:lnTo>
                    <a:lnTo>
                      <a:pt x="318" y="88"/>
                    </a:lnTo>
                    <a:lnTo>
                      <a:pt x="271" y="99"/>
                    </a:lnTo>
                    <a:lnTo>
                      <a:pt x="271" y="60"/>
                    </a:lnTo>
                    <a:lnTo>
                      <a:pt x="318" y="49"/>
                    </a:lnTo>
                    <a:lnTo>
                      <a:pt x="369" y="61"/>
                    </a:lnTo>
                    <a:lnTo>
                      <a:pt x="423" y="75"/>
                    </a:lnTo>
                    <a:lnTo>
                      <a:pt x="423" y="61"/>
                    </a:lnTo>
                    <a:lnTo>
                      <a:pt x="377" y="50"/>
                    </a:lnTo>
                    <a:lnTo>
                      <a:pt x="377" y="4"/>
                    </a:lnTo>
                    <a:lnTo>
                      <a:pt x="364" y="0"/>
                    </a:lnTo>
                    <a:lnTo>
                      <a:pt x="364" y="47"/>
                    </a:lnTo>
                    <a:lnTo>
                      <a:pt x="318" y="35"/>
                    </a:lnTo>
                    <a:lnTo>
                      <a:pt x="271" y="47"/>
                    </a:lnTo>
                    <a:lnTo>
                      <a:pt x="271" y="0"/>
                    </a:lnTo>
                    <a:lnTo>
                      <a:pt x="258" y="4"/>
                    </a:lnTo>
                    <a:lnTo>
                      <a:pt x="258" y="50"/>
                    </a:lnTo>
                    <a:lnTo>
                      <a:pt x="212" y="61"/>
                    </a:lnTo>
                    <a:lnTo>
                      <a:pt x="166" y="50"/>
                    </a:lnTo>
                    <a:lnTo>
                      <a:pt x="166" y="4"/>
                    </a:lnTo>
                    <a:lnTo>
                      <a:pt x="152" y="0"/>
                    </a:lnTo>
                    <a:lnTo>
                      <a:pt x="152" y="47"/>
                    </a:lnTo>
                    <a:lnTo>
                      <a:pt x="106" y="35"/>
                    </a:lnTo>
                    <a:lnTo>
                      <a:pt x="60" y="47"/>
                    </a:lnTo>
                    <a:lnTo>
                      <a:pt x="60" y="0"/>
                    </a:lnTo>
                    <a:lnTo>
                      <a:pt x="46" y="4"/>
                    </a:lnTo>
                    <a:lnTo>
                      <a:pt x="46" y="50"/>
                    </a:lnTo>
                    <a:lnTo>
                      <a:pt x="0" y="61"/>
                    </a:lnTo>
                    <a:lnTo>
                      <a:pt x="0" y="75"/>
                    </a:lnTo>
                    <a:lnTo>
                      <a:pt x="54" y="61"/>
                    </a:lnTo>
                    <a:lnTo>
                      <a:pt x="106" y="49"/>
                    </a:lnTo>
                    <a:lnTo>
                      <a:pt x="152" y="60"/>
                    </a:lnTo>
                    <a:lnTo>
                      <a:pt x="152" y="108"/>
                    </a:lnTo>
                    <a:lnTo>
                      <a:pt x="152" y="152"/>
                    </a:lnTo>
                    <a:lnTo>
                      <a:pt x="106" y="141"/>
                    </a:lnTo>
                    <a:lnTo>
                      <a:pt x="60" y="152"/>
                    </a:lnTo>
                    <a:lnTo>
                      <a:pt x="60" y="99"/>
                    </a:lnTo>
                    <a:lnTo>
                      <a:pt x="52" y="102"/>
                    </a:lnTo>
                    <a:lnTo>
                      <a:pt x="0" y="114"/>
                    </a:lnTo>
                    <a:lnTo>
                      <a:pt x="0" y="128"/>
                    </a:lnTo>
                    <a:lnTo>
                      <a:pt x="2" y="127"/>
                    </a:lnTo>
                    <a:lnTo>
                      <a:pt x="14" y="125"/>
                    </a:lnTo>
                    <a:lnTo>
                      <a:pt x="46" y="117"/>
                    </a:lnTo>
                    <a:lnTo>
                      <a:pt x="46" y="156"/>
                    </a:lnTo>
                    <a:lnTo>
                      <a:pt x="0" y="167"/>
                    </a:lnTo>
                    <a:lnTo>
                      <a:pt x="0" y="180"/>
                    </a:lnTo>
                    <a:lnTo>
                      <a:pt x="46" y="169"/>
                    </a:lnTo>
                    <a:lnTo>
                      <a:pt x="46" y="209"/>
                    </a:lnTo>
                    <a:lnTo>
                      <a:pt x="0" y="220"/>
                    </a:lnTo>
                    <a:lnTo>
                      <a:pt x="0" y="233"/>
                    </a:lnTo>
                    <a:lnTo>
                      <a:pt x="46" y="222"/>
                    </a:lnTo>
                    <a:lnTo>
                      <a:pt x="46" y="262"/>
                    </a:lnTo>
                    <a:lnTo>
                      <a:pt x="0" y="273"/>
                    </a:lnTo>
                    <a:lnTo>
                      <a:pt x="0" y="286"/>
                    </a:lnTo>
                    <a:lnTo>
                      <a:pt x="46" y="275"/>
                    </a:lnTo>
                    <a:lnTo>
                      <a:pt x="46" y="322"/>
                    </a:lnTo>
                    <a:lnTo>
                      <a:pt x="60" y="317"/>
                    </a:lnTo>
                    <a:lnTo>
                      <a:pt x="60" y="271"/>
                    </a:lnTo>
                    <a:lnTo>
                      <a:pt x="106" y="260"/>
                    </a:lnTo>
                    <a:lnTo>
                      <a:pt x="152" y="271"/>
                    </a:lnTo>
                    <a:lnTo>
                      <a:pt x="152" y="317"/>
                    </a:lnTo>
                    <a:lnTo>
                      <a:pt x="166" y="322"/>
                    </a:lnTo>
                    <a:lnTo>
                      <a:pt x="166" y="275"/>
                    </a:lnTo>
                    <a:lnTo>
                      <a:pt x="212" y="286"/>
                    </a:lnTo>
                    <a:lnTo>
                      <a:pt x="258" y="275"/>
                    </a:lnTo>
                    <a:lnTo>
                      <a:pt x="258" y="322"/>
                    </a:lnTo>
                    <a:lnTo>
                      <a:pt x="271" y="317"/>
                    </a:lnTo>
                    <a:lnTo>
                      <a:pt x="271" y="271"/>
                    </a:lnTo>
                    <a:lnTo>
                      <a:pt x="318" y="260"/>
                    </a:lnTo>
                    <a:lnTo>
                      <a:pt x="369" y="273"/>
                    </a:lnTo>
                    <a:lnTo>
                      <a:pt x="423" y="286"/>
                    </a:lnTo>
                    <a:lnTo>
                      <a:pt x="423" y="273"/>
                    </a:lnTo>
                    <a:lnTo>
                      <a:pt x="377" y="262"/>
                    </a:lnTo>
                    <a:lnTo>
                      <a:pt x="377" y="222"/>
                    </a:lnTo>
                    <a:lnTo>
                      <a:pt x="423" y="233"/>
                    </a:lnTo>
                    <a:lnTo>
                      <a:pt x="423" y="220"/>
                    </a:lnTo>
                    <a:lnTo>
                      <a:pt x="377" y="209"/>
                    </a:lnTo>
                    <a:lnTo>
                      <a:pt x="377" y="169"/>
                    </a:lnTo>
                    <a:lnTo>
                      <a:pt x="423" y="180"/>
                    </a:lnTo>
                    <a:lnTo>
                      <a:pt x="423" y="167"/>
                    </a:lnTo>
                    <a:lnTo>
                      <a:pt x="377" y="156"/>
                    </a:lnTo>
                    <a:lnTo>
                      <a:pt x="377" y="117"/>
                    </a:lnTo>
                    <a:close/>
                    <a:moveTo>
                      <a:pt x="152" y="258"/>
                    </a:moveTo>
                    <a:lnTo>
                      <a:pt x="106" y="247"/>
                    </a:lnTo>
                    <a:lnTo>
                      <a:pt x="60" y="258"/>
                    </a:lnTo>
                    <a:lnTo>
                      <a:pt x="60" y="218"/>
                    </a:lnTo>
                    <a:lnTo>
                      <a:pt x="106" y="207"/>
                    </a:lnTo>
                    <a:lnTo>
                      <a:pt x="152" y="218"/>
                    </a:lnTo>
                    <a:lnTo>
                      <a:pt x="152" y="258"/>
                    </a:lnTo>
                    <a:close/>
                    <a:moveTo>
                      <a:pt x="152" y="205"/>
                    </a:moveTo>
                    <a:lnTo>
                      <a:pt x="106" y="194"/>
                    </a:lnTo>
                    <a:lnTo>
                      <a:pt x="60" y="205"/>
                    </a:lnTo>
                    <a:lnTo>
                      <a:pt x="60" y="166"/>
                    </a:lnTo>
                    <a:lnTo>
                      <a:pt x="106" y="155"/>
                    </a:lnTo>
                    <a:lnTo>
                      <a:pt x="152" y="166"/>
                    </a:lnTo>
                    <a:lnTo>
                      <a:pt x="152" y="205"/>
                    </a:lnTo>
                    <a:close/>
                    <a:moveTo>
                      <a:pt x="258" y="262"/>
                    </a:moveTo>
                    <a:lnTo>
                      <a:pt x="212" y="273"/>
                    </a:lnTo>
                    <a:lnTo>
                      <a:pt x="166" y="262"/>
                    </a:lnTo>
                    <a:lnTo>
                      <a:pt x="166" y="222"/>
                    </a:lnTo>
                    <a:lnTo>
                      <a:pt x="212" y="233"/>
                    </a:lnTo>
                    <a:lnTo>
                      <a:pt x="258" y="222"/>
                    </a:lnTo>
                    <a:lnTo>
                      <a:pt x="258" y="262"/>
                    </a:lnTo>
                    <a:close/>
                    <a:moveTo>
                      <a:pt x="258" y="161"/>
                    </a:moveTo>
                    <a:lnTo>
                      <a:pt x="258" y="209"/>
                    </a:lnTo>
                    <a:lnTo>
                      <a:pt x="212" y="220"/>
                    </a:lnTo>
                    <a:lnTo>
                      <a:pt x="166" y="209"/>
                    </a:lnTo>
                    <a:lnTo>
                      <a:pt x="166" y="161"/>
                    </a:lnTo>
                    <a:lnTo>
                      <a:pt x="166" y="117"/>
                    </a:lnTo>
                    <a:lnTo>
                      <a:pt x="212" y="128"/>
                    </a:lnTo>
                    <a:lnTo>
                      <a:pt x="258" y="117"/>
                    </a:lnTo>
                    <a:lnTo>
                      <a:pt x="258" y="161"/>
                    </a:lnTo>
                    <a:close/>
                    <a:moveTo>
                      <a:pt x="258" y="103"/>
                    </a:moveTo>
                    <a:lnTo>
                      <a:pt x="212" y="114"/>
                    </a:lnTo>
                    <a:lnTo>
                      <a:pt x="166" y="103"/>
                    </a:lnTo>
                    <a:lnTo>
                      <a:pt x="166" y="64"/>
                    </a:lnTo>
                    <a:lnTo>
                      <a:pt x="212" y="75"/>
                    </a:lnTo>
                    <a:lnTo>
                      <a:pt x="258" y="64"/>
                    </a:lnTo>
                    <a:lnTo>
                      <a:pt x="258" y="103"/>
                    </a:lnTo>
                    <a:close/>
                    <a:moveTo>
                      <a:pt x="364" y="214"/>
                    </a:moveTo>
                    <a:lnTo>
                      <a:pt x="364" y="258"/>
                    </a:lnTo>
                    <a:lnTo>
                      <a:pt x="318" y="247"/>
                    </a:lnTo>
                    <a:lnTo>
                      <a:pt x="271" y="258"/>
                    </a:lnTo>
                    <a:lnTo>
                      <a:pt x="271" y="214"/>
                    </a:lnTo>
                    <a:lnTo>
                      <a:pt x="271" y="166"/>
                    </a:lnTo>
                    <a:lnTo>
                      <a:pt x="318" y="155"/>
                    </a:lnTo>
                    <a:lnTo>
                      <a:pt x="364" y="166"/>
                    </a:lnTo>
                    <a:lnTo>
                      <a:pt x="364" y="214"/>
                    </a:lnTo>
                    <a:close/>
                    <a:moveTo>
                      <a:pt x="364" y="152"/>
                    </a:moveTo>
                    <a:lnTo>
                      <a:pt x="318" y="141"/>
                    </a:lnTo>
                    <a:lnTo>
                      <a:pt x="271" y="152"/>
                    </a:lnTo>
                    <a:lnTo>
                      <a:pt x="271" y="113"/>
                    </a:lnTo>
                    <a:lnTo>
                      <a:pt x="318" y="102"/>
                    </a:lnTo>
                    <a:lnTo>
                      <a:pt x="364" y="113"/>
                    </a:lnTo>
                    <a:lnTo>
                      <a:pt x="364" y="152"/>
                    </a:lnTo>
                    <a:close/>
                  </a:path>
                </a:pathLst>
              </a:custGeom>
              <a:solidFill>
                <a:srgbClr val="DBAC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5"/>
              <p:cNvSpPr/>
              <p:nvPr/>
            </p:nvSpPr>
            <p:spPr bwMode="auto">
              <a:xfrm>
                <a:off x="3203" y="1348"/>
                <a:ext cx="85" cy="170"/>
              </a:xfrm>
              <a:custGeom>
                <a:avLst/>
                <a:gdLst>
                  <a:gd name="T0" fmla="*/ 96 w 96"/>
                  <a:gd name="T1" fmla="*/ 48 h 192"/>
                  <a:gd name="T2" fmla="*/ 48 w 96"/>
                  <a:gd name="T3" fmla="*/ 192 h 192"/>
                  <a:gd name="T4" fmla="*/ 0 w 96"/>
                  <a:gd name="T5" fmla="*/ 48 h 192"/>
                  <a:gd name="T6" fmla="*/ 48 w 96"/>
                  <a:gd name="T7" fmla="*/ 0 h 192"/>
                  <a:gd name="T8" fmla="*/ 96 w 96"/>
                  <a:gd name="T9" fmla="*/ 48 h 192"/>
                </a:gdLst>
                <a:ahLst/>
                <a:cxnLst>
                  <a:cxn ang="0">
                    <a:pos x="T0" y="T1"/>
                  </a:cxn>
                  <a:cxn ang="0">
                    <a:pos x="T2" y="T3"/>
                  </a:cxn>
                  <a:cxn ang="0">
                    <a:pos x="T4" y="T5"/>
                  </a:cxn>
                  <a:cxn ang="0">
                    <a:pos x="T6" y="T7"/>
                  </a:cxn>
                  <a:cxn ang="0">
                    <a:pos x="T8" y="T9"/>
                  </a:cxn>
                </a:cxnLst>
                <a:rect l="0" t="0" r="r" b="b"/>
                <a:pathLst>
                  <a:path w="96" h="192">
                    <a:moveTo>
                      <a:pt x="96" y="48"/>
                    </a:moveTo>
                    <a:cubicBezTo>
                      <a:pt x="96" y="75"/>
                      <a:pt x="48" y="192"/>
                      <a:pt x="48" y="192"/>
                    </a:cubicBezTo>
                    <a:cubicBezTo>
                      <a:pt x="48" y="192"/>
                      <a:pt x="0" y="75"/>
                      <a:pt x="0" y="48"/>
                    </a:cubicBezTo>
                    <a:cubicBezTo>
                      <a:pt x="0" y="22"/>
                      <a:pt x="22" y="0"/>
                      <a:pt x="48" y="0"/>
                    </a:cubicBezTo>
                    <a:cubicBezTo>
                      <a:pt x="75" y="0"/>
                      <a:pt x="96" y="22"/>
                      <a:pt x="96" y="48"/>
                    </a:cubicBezTo>
                    <a:close/>
                  </a:path>
                </a:pathLst>
              </a:custGeom>
              <a:solidFill>
                <a:srgbClr val="6DBE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Oval 126"/>
              <p:cNvSpPr>
                <a:spLocks noChangeArrowheads="1"/>
              </p:cNvSpPr>
              <p:nvPr/>
            </p:nvSpPr>
            <p:spPr bwMode="auto">
              <a:xfrm>
                <a:off x="3224" y="1369"/>
                <a:ext cx="43" cy="4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7"/>
              <p:cNvSpPr/>
              <p:nvPr/>
            </p:nvSpPr>
            <p:spPr bwMode="auto">
              <a:xfrm>
                <a:off x="3325" y="1566"/>
                <a:ext cx="53" cy="105"/>
              </a:xfrm>
              <a:custGeom>
                <a:avLst/>
                <a:gdLst>
                  <a:gd name="T0" fmla="*/ 60 w 60"/>
                  <a:gd name="T1" fmla="*/ 30 h 119"/>
                  <a:gd name="T2" fmla="*/ 30 w 60"/>
                  <a:gd name="T3" fmla="*/ 119 h 119"/>
                  <a:gd name="T4" fmla="*/ 0 w 60"/>
                  <a:gd name="T5" fmla="*/ 30 h 119"/>
                  <a:gd name="T6" fmla="*/ 30 w 60"/>
                  <a:gd name="T7" fmla="*/ 0 h 119"/>
                  <a:gd name="T8" fmla="*/ 60 w 60"/>
                  <a:gd name="T9" fmla="*/ 30 h 119"/>
                </a:gdLst>
                <a:ahLst/>
                <a:cxnLst>
                  <a:cxn ang="0">
                    <a:pos x="T0" y="T1"/>
                  </a:cxn>
                  <a:cxn ang="0">
                    <a:pos x="T2" y="T3"/>
                  </a:cxn>
                  <a:cxn ang="0">
                    <a:pos x="T4" y="T5"/>
                  </a:cxn>
                  <a:cxn ang="0">
                    <a:pos x="T6" y="T7"/>
                  </a:cxn>
                  <a:cxn ang="0">
                    <a:pos x="T8" y="T9"/>
                  </a:cxn>
                </a:cxnLst>
                <a:rect l="0" t="0" r="r" b="b"/>
                <a:pathLst>
                  <a:path w="60" h="119">
                    <a:moveTo>
                      <a:pt x="60" y="30"/>
                    </a:moveTo>
                    <a:cubicBezTo>
                      <a:pt x="60" y="46"/>
                      <a:pt x="30" y="119"/>
                      <a:pt x="30" y="119"/>
                    </a:cubicBezTo>
                    <a:cubicBezTo>
                      <a:pt x="30" y="119"/>
                      <a:pt x="0" y="46"/>
                      <a:pt x="0" y="30"/>
                    </a:cubicBezTo>
                    <a:cubicBezTo>
                      <a:pt x="0" y="13"/>
                      <a:pt x="13" y="0"/>
                      <a:pt x="30" y="0"/>
                    </a:cubicBezTo>
                    <a:cubicBezTo>
                      <a:pt x="46" y="0"/>
                      <a:pt x="60" y="13"/>
                      <a:pt x="60" y="30"/>
                    </a:cubicBezTo>
                    <a:close/>
                  </a:path>
                </a:pathLst>
              </a:custGeom>
              <a:solidFill>
                <a:srgbClr val="E36A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Oval 128"/>
              <p:cNvSpPr>
                <a:spLocks noChangeArrowheads="1"/>
              </p:cNvSpPr>
              <p:nvPr/>
            </p:nvSpPr>
            <p:spPr bwMode="auto">
              <a:xfrm>
                <a:off x="3338" y="1579"/>
                <a:ext cx="27" cy="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9"/>
              <p:cNvSpPr/>
              <p:nvPr/>
            </p:nvSpPr>
            <p:spPr bwMode="auto">
              <a:xfrm>
                <a:off x="3114" y="1513"/>
                <a:ext cx="52" cy="106"/>
              </a:xfrm>
              <a:custGeom>
                <a:avLst/>
                <a:gdLst>
                  <a:gd name="T0" fmla="*/ 59 w 59"/>
                  <a:gd name="T1" fmla="*/ 30 h 120"/>
                  <a:gd name="T2" fmla="*/ 29 w 59"/>
                  <a:gd name="T3" fmla="*/ 120 h 120"/>
                  <a:gd name="T4" fmla="*/ 0 w 59"/>
                  <a:gd name="T5" fmla="*/ 30 h 120"/>
                  <a:gd name="T6" fmla="*/ 29 w 59"/>
                  <a:gd name="T7" fmla="*/ 0 h 120"/>
                  <a:gd name="T8" fmla="*/ 59 w 59"/>
                  <a:gd name="T9" fmla="*/ 30 h 120"/>
                </a:gdLst>
                <a:ahLst/>
                <a:cxnLst>
                  <a:cxn ang="0">
                    <a:pos x="T0" y="T1"/>
                  </a:cxn>
                  <a:cxn ang="0">
                    <a:pos x="T2" y="T3"/>
                  </a:cxn>
                  <a:cxn ang="0">
                    <a:pos x="T4" y="T5"/>
                  </a:cxn>
                  <a:cxn ang="0">
                    <a:pos x="T6" y="T7"/>
                  </a:cxn>
                  <a:cxn ang="0">
                    <a:pos x="T8" y="T9"/>
                  </a:cxn>
                </a:cxnLst>
                <a:rect l="0" t="0" r="r" b="b"/>
                <a:pathLst>
                  <a:path w="59" h="120">
                    <a:moveTo>
                      <a:pt x="59" y="30"/>
                    </a:moveTo>
                    <a:cubicBezTo>
                      <a:pt x="59" y="46"/>
                      <a:pt x="29" y="120"/>
                      <a:pt x="29" y="120"/>
                    </a:cubicBezTo>
                    <a:cubicBezTo>
                      <a:pt x="29" y="120"/>
                      <a:pt x="0" y="46"/>
                      <a:pt x="0" y="30"/>
                    </a:cubicBezTo>
                    <a:cubicBezTo>
                      <a:pt x="0" y="13"/>
                      <a:pt x="13" y="0"/>
                      <a:pt x="29" y="0"/>
                    </a:cubicBezTo>
                    <a:cubicBezTo>
                      <a:pt x="46" y="0"/>
                      <a:pt x="59" y="13"/>
                      <a:pt x="59" y="30"/>
                    </a:cubicBezTo>
                    <a:close/>
                  </a:path>
                </a:pathLst>
              </a:custGeom>
              <a:solidFill>
                <a:srgbClr val="242C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Oval 130"/>
              <p:cNvSpPr>
                <a:spLocks noChangeArrowheads="1"/>
              </p:cNvSpPr>
              <p:nvPr/>
            </p:nvSpPr>
            <p:spPr bwMode="auto">
              <a:xfrm>
                <a:off x="3127" y="1526"/>
                <a:ext cx="26" cy="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136" name="直接连接符 135"/>
            <p:cNvCxnSpPr>
              <a:stCxn id="98" idx="2"/>
            </p:cNvCxnSpPr>
            <p:nvPr/>
          </p:nvCxnSpPr>
          <p:spPr>
            <a:xfrm flipH="1">
              <a:off x="1113177" y="2328757"/>
              <a:ext cx="1294185" cy="8166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465614" y="3813708"/>
              <a:ext cx="605347" cy="1523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9" idx="5"/>
              <a:endCxn id="74" idx="1"/>
            </p:cNvCxnSpPr>
            <p:nvPr/>
          </p:nvCxnSpPr>
          <p:spPr>
            <a:xfrm>
              <a:off x="1698215" y="3799307"/>
              <a:ext cx="2552729" cy="1674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直接连接符 143"/>
            <p:cNvCxnSpPr>
              <a:endCxn id="122" idx="2"/>
            </p:cNvCxnSpPr>
            <p:nvPr/>
          </p:nvCxnSpPr>
          <p:spPr>
            <a:xfrm>
              <a:off x="1768287" y="3671797"/>
              <a:ext cx="3282689" cy="7118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9" idx="6"/>
              <a:endCxn id="56" idx="3"/>
            </p:cNvCxnSpPr>
            <p:nvPr/>
          </p:nvCxnSpPr>
          <p:spPr>
            <a:xfrm flipV="1">
              <a:off x="1825423" y="2986868"/>
              <a:ext cx="3158900" cy="505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直接连接符 148"/>
            <p:cNvCxnSpPr>
              <a:stCxn id="85" idx="8"/>
              <a:endCxn id="122" idx="3"/>
            </p:cNvCxnSpPr>
            <p:nvPr/>
          </p:nvCxnSpPr>
          <p:spPr>
            <a:xfrm flipV="1">
              <a:off x="2725485" y="4704772"/>
              <a:ext cx="2458516" cy="8643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1" name="直接连接符 150"/>
            <p:cNvCxnSpPr>
              <a:stCxn id="84" idx="5"/>
              <a:endCxn id="74" idx="2"/>
            </p:cNvCxnSpPr>
            <p:nvPr/>
          </p:nvCxnSpPr>
          <p:spPr>
            <a:xfrm flipV="1">
              <a:off x="2607157" y="5774708"/>
              <a:ext cx="1518986" cy="108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直接连接符 152"/>
            <p:cNvCxnSpPr>
              <a:endCxn id="98" idx="4"/>
            </p:cNvCxnSpPr>
            <p:nvPr/>
          </p:nvCxnSpPr>
          <p:spPr>
            <a:xfrm flipV="1">
              <a:off x="1967655" y="2794090"/>
              <a:ext cx="905040" cy="2265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直接连接符 155"/>
            <p:cNvCxnSpPr>
              <a:stCxn id="99" idx="3"/>
              <a:endCxn id="56" idx="2"/>
            </p:cNvCxnSpPr>
            <p:nvPr/>
          </p:nvCxnSpPr>
          <p:spPr>
            <a:xfrm>
              <a:off x="3350189" y="2328887"/>
              <a:ext cx="1497753" cy="3287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56" idx="5"/>
              <a:endCxn id="122" idx="7"/>
            </p:cNvCxnSpPr>
            <p:nvPr/>
          </p:nvCxnSpPr>
          <p:spPr>
            <a:xfrm>
              <a:off x="5642827" y="2986868"/>
              <a:ext cx="183477" cy="10756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 name="直接连接符 159"/>
            <p:cNvCxnSpPr>
              <a:stCxn id="122" idx="4"/>
              <a:endCxn id="74" idx="7"/>
            </p:cNvCxnSpPr>
            <p:nvPr/>
          </p:nvCxnSpPr>
          <p:spPr>
            <a:xfrm flipH="1">
              <a:off x="4853537" y="4837797"/>
              <a:ext cx="651616" cy="6356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98" idx="5"/>
              <a:endCxn id="122" idx="1"/>
            </p:cNvCxnSpPr>
            <p:nvPr/>
          </p:nvCxnSpPr>
          <p:spPr>
            <a:xfrm>
              <a:off x="3201735" y="2657797"/>
              <a:ext cx="1982266" cy="1404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直接连接符 163"/>
            <p:cNvCxnSpPr>
              <a:stCxn id="74" idx="0"/>
            </p:cNvCxnSpPr>
            <p:nvPr/>
          </p:nvCxnSpPr>
          <p:spPr>
            <a:xfrm flipH="1" flipV="1">
              <a:off x="3059577" y="2709647"/>
              <a:ext cx="1492664" cy="2638963"/>
            </a:xfrm>
            <a:prstGeom prst="line">
              <a:avLst/>
            </a:prstGeom>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2703375" y="3233425"/>
              <a:ext cx="1293628" cy="1112837"/>
              <a:chOff x="2617972" y="3177594"/>
              <a:chExt cx="1350889" cy="1162096"/>
            </a:xfrm>
          </p:grpSpPr>
          <p:sp>
            <p:nvSpPr>
              <p:cNvPr id="53" name="矩形 52"/>
              <p:cNvSpPr/>
              <p:nvPr/>
            </p:nvSpPr>
            <p:spPr>
              <a:xfrm>
                <a:off x="2617972" y="3177594"/>
                <a:ext cx="1350889" cy="1155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7" name="Group 133"/>
              <p:cNvGrpSpPr>
                <a:grpSpLocks noChangeAspect="1"/>
              </p:cNvGrpSpPr>
              <p:nvPr/>
            </p:nvGrpSpPr>
            <p:grpSpPr bwMode="auto">
              <a:xfrm>
                <a:off x="2627495" y="3188703"/>
                <a:ext cx="1341366" cy="1150987"/>
                <a:chOff x="4070" y="2358"/>
                <a:chExt cx="1078" cy="925"/>
              </a:xfrm>
              <a:solidFill>
                <a:schemeClr val="accent1">
                  <a:lumMod val="50000"/>
                </a:schemeClr>
              </a:solidFill>
            </p:grpSpPr>
            <p:sp>
              <p:nvSpPr>
                <p:cNvPr id="169" name="Freeform 134"/>
                <p:cNvSpPr/>
                <p:nvPr/>
              </p:nvSpPr>
              <p:spPr bwMode="auto">
                <a:xfrm>
                  <a:off x="4289" y="2358"/>
                  <a:ext cx="636" cy="401"/>
                </a:xfrm>
                <a:custGeom>
                  <a:avLst/>
                  <a:gdLst>
                    <a:gd name="T0" fmla="*/ 53 w 290"/>
                    <a:gd name="T1" fmla="*/ 183 h 183"/>
                    <a:gd name="T2" fmla="*/ 130 w 290"/>
                    <a:gd name="T3" fmla="*/ 96 h 183"/>
                    <a:gd name="T4" fmla="*/ 145 w 290"/>
                    <a:gd name="T5" fmla="*/ 99 h 183"/>
                    <a:gd name="T6" fmla="*/ 161 w 290"/>
                    <a:gd name="T7" fmla="*/ 96 h 183"/>
                    <a:gd name="T8" fmla="*/ 238 w 290"/>
                    <a:gd name="T9" fmla="*/ 183 h 183"/>
                    <a:gd name="T10" fmla="*/ 290 w 290"/>
                    <a:gd name="T11" fmla="*/ 183 h 183"/>
                    <a:gd name="T12" fmla="*/ 190 w 290"/>
                    <a:gd name="T13" fmla="*/ 70 h 183"/>
                    <a:gd name="T14" fmla="*/ 195 w 290"/>
                    <a:gd name="T15" fmla="*/ 49 h 183"/>
                    <a:gd name="T16" fmla="*/ 145 w 290"/>
                    <a:gd name="T17" fmla="*/ 0 h 183"/>
                    <a:gd name="T18" fmla="*/ 96 w 290"/>
                    <a:gd name="T19" fmla="*/ 49 h 183"/>
                    <a:gd name="T20" fmla="*/ 100 w 290"/>
                    <a:gd name="T21" fmla="*/ 70 h 183"/>
                    <a:gd name="T22" fmla="*/ 0 w 290"/>
                    <a:gd name="T23" fmla="*/ 183 h 183"/>
                    <a:gd name="T24" fmla="*/ 53 w 290"/>
                    <a:gd name="T25"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183">
                      <a:moveTo>
                        <a:pt x="53" y="183"/>
                      </a:moveTo>
                      <a:cubicBezTo>
                        <a:pt x="130" y="96"/>
                        <a:pt x="130" y="96"/>
                        <a:pt x="130" y="96"/>
                      </a:cubicBezTo>
                      <a:cubicBezTo>
                        <a:pt x="135" y="97"/>
                        <a:pt x="140" y="99"/>
                        <a:pt x="145" y="99"/>
                      </a:cubicBezTo>
                      <a:cubicBezTo>
                        <a:pt x="151" y="99"/>
                        <a:pt x="156" y="97"/>
                        <a:pt x="161" y="96"/>
                      </a:cubicBezTo>
                      <a:cubicBezTo>
                        <a:pt x="238" y="183"/>
                        <a:pt x="238" y="183"/>
                        <a:pt x="238" y="183"/>
                      </a:cubicBezTo>
                      <a:cubicBezTo>
                        <a:pt x="290" y="183"/>
                        <a:pt x="290" y="183"/>
                        <a:pt x="290" y="183"/>
                      </a:cubicBezTo>
                      <a:cubicBezTo>
                        <a:pt x="190" y="70"/>
                        <a:pt x="190" y="70"/>
                        <a:pt x="190" y="70"/>
                      </a:cubicBezTo>
                      <a:cubicBezTo>
                        <a:pt x="193" y="63"/>
                        <a:pt x="195" y="56"/>
                        <a:pt x="195" y="49"/>
                      </a:cubicBezTo>
                      <a:cubicBezTo>
                        <a:pt x="195" y="22"/>
                        <a:pt x="173" y="0"/>
                        <a:pt x="145" y="0"/>
                      </a:cubicBezTo>
                      <a:cubicBezTo>
                        <a:pt x="118" y="0"/>
                        <a:pt x="96" y="22"/>
                        <a:pt x="96" y="49"/>
                      </a:cubicBezTo>
                      <a:cubicBezTo>
                        <a:pt x="96" y="56"/>
                        <a:pt x="98" y="63"/>
                        <a:pt x="100" y="70"/>
                      </a:cubicBezTo>
                      <a:cubicBezTo>
                        <a:pt x="0" y="183"/>
                        <a:pt x="0" y="183"/>
                        <a:pt x="0" y="183"/>
                      </a:cubicBezTo>
                      <a:lnTo>
                        <a:pt x="53"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35"/>
                <p:cNvSpPr/>
                <p:nvPr/>
              </p:nvSpPr>
              <p:spPr bwMode="auto">
                <a:xfrm>
                  <a:off x="4570" y="2981"/>
                  <a:ext cx="52" cy="94"/>
                </a:xfrm>
                <a:custGeom>
                  <a:avLst/>
                  <a:gdLst>
                    <a:gd name="T0" fmla="*/ 0 w 24"/>
                    <a:gd name="T1" fmla="*/ 43 h 43"/>
                    <a:gd name="T2" fmla="*/ 0 w 24"/>
                    <a:gd name="T3" fmla="*/ 43 h 43"/>
                    <a:gd name="T4" fmla="*/ 23 w 24"/>
                    <a:gd name="T5" fmla="*/ 43 h 43"/>
                    <a:gd name="T6" fmla="*/ 24 w 24"/>
                    <a:gd name="T7" fmla="*/ 2 h 43"/>
                    <a:gd name="T8" fmla="*/ 23 w 24"/>
                    <a:gd name="T9" fmla="*/ 2 h 43"/>
                    <a:gd name="T10" fmla="*/ 0 w 24"/>
                    <a:gd name="T11" fmla="*/ 43 h 43"/>
                  </a:gdLst>
                  <a:ahLst/>
                  <a:cxnLst>
                    <a:cxn ang="0">
                      <a:pos x="T0" y="T1"/>
                    </a:cxn>
                    <a:cxn ang="0">
                      <a:pos x="T2" y="T3"/>
                    </a:cxn>
                    <a:cxn ang="0">
                      <a:pos x="T4" y="T5"/>
                    </a:cxn>
                    <a:cxn ang="0">
                      <a:pos x="T6" y="T7"/>
                    </a:cxn>
                    <a:cxn ang="0">
                      <a:pos x="T8" y="T9"/>
                    </a:cxn>
                    <a:cxn ang="0">
                      <a:pos x="T10" y="T11"/>
                    </a:cxn>
                  </a:cxnLst>
                  <a:rect l="0" t="0" r="r" b="b"/>
                  <a:pathLst>
                    <a:path w="24" h="43">
                      <a:moveTo>
                        <a:pt x="0" y="43"/>
                      </a:moveTo>
                      <a:cubicBezTo>
                        <a:pt x="0" y="43"/>
                        <a:pt x="0" y="43"/>
                        <a:pt x="0" y="43"/>
                      </a:cubicBezTo>
                      <a:cubicBezTo>
                        <a:pt x="23" y="43"/>
                        <a:pt x="23" y="43"/>
                        <a:pt x="23" y="43"/>
                      </a:cubicBezTo>
                      <a:cubicBezTo>
                        <a:pt x="23" y="43"/>
                        <a:pt x="24" y="0"/>
                        <a:pt x="24" y="2"/>
                      </a:cubicBezTo>
                      <a:cubicBezTo>
                        <a:pt x="23" y="2"/>
                        <a:pt x="23" y="2"/>
                        <a:pt x="23" y="2"/>
                      </a:cubicBezTo>
                      <a:cubicBezTo>
                        <a:pt x="20" y="9"/>
                        <a:pt x="0" y="43"/>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36"/>
                <p:cNvSpPr>
                  <a:spLocks noEditPoints="1"/>
                </p:cNvSpPr>
                <p:nvPr/>
              </p:nvSpPr>
              <p:spPr bwMode="auto">
                <a:xfrm>
                  <a:off x="4070" y="2810"/>
                  <a:ext cx="1078" cy="473"/>
                </a:xfrm>
                <a:custGeom>
                  <a:avLst/>
                  <a:gdLst>
                    <a:gd name="T0" fmla="*/ 43 w 492"/>
                    <a:gd name="T1" fmla="*/ 0 h 216"/>
                    <a:gd name="T2" fmla="*/ 0 w 492"/>
                    <a:gd name="T3" fmla="*/ 43 h 216"/>
                    <a:gd name="T4" fmla="*/ 0 w 492"/>
                    <a:gd name="T5" fmla="*/ 173 h 216"/>
                    <a:gd name="T6" fmla="*/ 43 w 492"/>
                    <a:gd name="T7" fmla="*/ 216 h 216"/>
                    <a:gd name="T8" fmla="*/ 449 w 492"/>
                    <a:gd name="T9" fmla="*/ 216 h 216"/>
                    <a:gd name="T10" fmla="*/ 492 w 492"/>
                    <a:gd name="T11" fmla="*/ 173 h 216"/>
                    <a:gd name="T12" fmla="*/ 492 w 492"/>
                    <a:gd name="T13" fmla="*/ 43 h 216"/>
                    <a:gd name="T14" fmla="*/ 449 w 492"/>
                    <a:gd name="T15" fmla="*/ 0 h 216"/>
                    <a:gd name="T16" fmla="*/ 43 w 492"/>
                    <a:gd name="T17" fmla="*/ 0 h 216"/>
                    <a:gd name="T18" fmla="*/ 206 w 492"/>
                    <a:gd name="T19" fmla="*/ 163 h 216"/>
                    <a:gd name="T20" fmla="*/ 136 w 492"/>
                    <a:gd name="T21" fmla="*/ 163 h 216"/>
                    <a:gd name="T22" fmla="*/ 136 w 492"/>
                    <a:gd name="T23" fmla="*/ 149 h 216"/>
                    <a:gd name="T24" fmla="*/ 149 w 492"/>
                    <a:gd name="T25" fmla="*/ 137 h 216"/>
                    <a:gd name="T26" fmla="*/ 181 w 492"/>
                    <a:gd name="T27" fmla="*/ 94 h 216"/>
                    <a:gd name="T28" fmla="*/ 165 w 492"/>
                    <a:gd name="T29" fmla="*/ 79 h 216"/>
                    <a:gd name="T30" fmla="*/ 144 w 492"/>
                    <a:gd name="T31" fmla="*/ 88 h 216"/>
                    <a:gd name="T32" fmla="*/ 137 w 492"/>
                    <a:gd name="T33" fmla="*/ 71 h 216"/>
                    <a:gd name="T34" fmla="*/ 170 w 492"/>
                    <a:gd name="T35" fmla="*/ 60 h 216"/>
                    <a:gd name="T36" fmla="*/ 204 w 492"/>
                    <a:gd name="T37" fmla="*/ 92 h 216"/>
                    <a:gd name="T38" fmla="*/ 178 w 492"/>
                    <a:gd name="T39" fmla="*/ 136 h 216"/>
                    <a:gd name="T40" fmla="*/ 169 w 492"/>
                    <a:gd name="T41" fmla="*/ 144 h 216"/>
                    <a:gd name="T42" fmla="*/ 169 w 492"/>
                    <a:gd name="T43" fmla="*/ 144 h 216"/>
                    <a:gd name="T44" fmla="*/ 206 w 492"/>
                    <a:gd name="T45" fmla="*/ 144 h 216"/>
                    <a:gd name="T46" fmla="*/ 206 w 492"/>
                    <a:gd name="T47" fmla="*/ 163 h 216"/>
                    <a:gd name="T48" fmla="*/ 276 w 492"/>
                    <a:gd name="T49" fmla="*/ 139 h 216"/>
                    <a:gd name="T50" fmla="*/ 272 w 492"/>
                    <a:gd name="T51" fmla="*/ 139 h 216"/>
                    <a:gd name="T52" fmla="*/ 272 w 492"/>
                    <a:gd name="T53" fmla="*/ 163 h 216"/>
                    <a:gd name="T54" fmla="*/ 250 w 492"/>
                    <a:gd name="T55" fmla="*/ 163 h 216"/>
                    <a:gd name="T56" fmla="*/ 250 w 492"/>
                    <a:gd name="T57" fmla="*/ 139 h 216"/>
                    <a:gd name="T58" fmla="*/ 206 w 492"/>
                    <a:gd name="T59" fmla="*/ 139 h 216"/>
                    <a:gd name="T60" fmla="*/ 206 w 492"/>
                    <a:gd name="T61" fmla="*/ 124 h 216"/>
                    <a:gd name="T62" fmla="*/ 244 w 492"/>
                    <a:gd name="T63" fmla="*/ 62 h 216"/>
                    <a:gd name="T64" fmla="*/ 272 w 492"/>
                    <a:gd name="T65" fmla="*/ 62 h 216"/>
                    <a:gd name="T66" fmla="*/ 272 w 492"/>
                    <a:gd name="T67" fmla="*/ 121 h 216"/>
                    <a:gd name="T68" fmla="*/ 276 w 492"/>
                    <a:gd name="T69" fmla="*/ 121 h 216"/>
                    <a:gd name="T70" fmla="*/ 276 w 492"/>
                    <a:gd name="T71" fmla="*/ 139 h 216"/>
                    <a:gd name="T72" fmla="*/ 356 w 492"/>
                    <a:gd name="T73" fmla="*/ 163 h 216"/>
                    <a:gd name="T74" fmla="*/ 333 w 492"/>
                    <a:gd name="T75" fmla="*/ 163 h 216"/>
                    <a:gd name="T76" fmla="*/ 333 w 492"/>
                    <a:gd name="T77" fmla="*/ 121 h 216"/>
                    <a:gd name="T78" fmla="*/ 321 w 492"/>
                    <a:gd name="T79" fmla="*/ 105 h 216"/>
                    <a:gd name="T80" fmla="*/ 309 w 492"/>
                    <a:gd name="T81" fmla="*/ 113 h 216"/>
                    <a:gd name="T82" fmla="*/ 309 w 492"/>
                    <a:gd name="T83" fmla="*/ 118 h 216"/>
                    <a:gd name="T84" fmla="*/ 309 w 492"/>
                    <a:gd name="T85" fmla="*/ 163 h 216"/>
                    <a:gd name="T86" fmla="*/ 285 w 492"/>
                    <a:gd name="T87" fmla="*/ 163 h 216"/>
                    <a:gd name="T88" fmla="*/ 285 w 492"/>
                    <a:gd name="T89" fmla="*/ 52 h 216"/>
                    <a:gd name="T90" fmla="*/ 309 w 492"/>
                    <a:gd name="T91" fmla="*/ 52 h 216"/>
                    <a:gd name="T92" fmla="*/ 309 w 492"/>
                    <a:gd name="T93" fmla="*/ 96 h 216"/>
                    <a:gd name="T94" fmla="*/ 309 w 492"/>
                    <a:gd name="T95" fmla="*/ 96 h 216"/>
                    <a:gd name="T96" fmla="*/ 318 w 492"/>
                    <a:gd name="T97" fmla="*/ 88 h 216"/>
                    <a:gd name="T98" fmla="*/ 330 w 492"/>
                    <a:gd name="T99" fmla="*/ 85 h 216"/>
                    <a:gd name="T100" fmla="*/ 356 w 492"/>
                    <a:gd name="T101" fmla="*/ 119 h 216"/>
                    <a:gd name="T102" fmla="*/ 356 w 492"/>
                    <a:gd name="T103" fmla="*/ 16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2" h="216">
                      <a:moveTo>
                        <a:pt x="43" y="0"/>
                      </a:moveTo>
                      <a:cubicBezTo>
                        <a:pt x="20" y="0"/>
                        <a:pt x="0" y="19"/>
                        <a:pt x="0" y="43"/>
                      </a:cubicBezTo>
                      <a:cubicBezTo>
                        <a:pt x="0" y="173"/>
                        <a:pt x="0" y="173"/>
                        <a:pt x="0" y="173"/>
                      </a:cubicBezTo>
                      <a:cubicBezTo>
                        <a:pt x="0" y="197"/>
                        <a:pt x="20" y="216"/>
                        <a:pt x="43" y="216"/>
                      </a:cubicBezTo>
                      <a:cubicBezTo>
                        <a:pt x="449" y="216"/>
                        <a:pt x="449" y="216"/>
                        <a:pt x="449" y="216"/>
                      </a:cubicBezTo>
                      <a:cubicBezTo>
                        <a:pt x="473" y="216"/>
                        <a:pt x="492" y="197"/>
                        <a:pt x="492" y="173"/>
                      </a:cubicBezTo>
                      <a:cubicBezTo>
                        <a:pt x="492" y="43"/>
                        <a:pt x="492" y="43"/>
                        <a:pt x="492" y="43"/>
                      </a:cubicBezTo>
                      <a:cubicBezTo>
                        <a:pt x="492" y="19"/>
                        <a:pt x="473" y="0"/>
                        <a:pt x="449" y="0"/>
                      </a:cubicBezTo>
                      <a:lnTo>
                        <a:pt x="43" y="0"/>
                      </a:lnTo>
                      <a:close/>
                      <a:moveTo>
                        <a:pt x="206" y="163"/>
                      </a:moveTo>
                      <a:cubicBezTo>
                        <a:pt x="136" y="163"/>
                        <a:pt x="136" y="163"/>
                        <a:pt x="136" y="163"/>
                      </a:cubicBezTo>
                      <a:cubicBezTo>
                        <a:pt x="136" y="149"/>
                        <a:pt x="136" y="149"/>
                        <a:pt x="136" y="149"/>
                      </a:cubicBezTo>
                      <a:cubicBezTo>
                        <a:pt x="149" y="137"/>
                        <a:pt x="149" y="137"/>
                        <a:pt x="149" y="137"/>
                      </a:cubicBezTo>
                      <a:cubicBezTo>
                        <a:pt x="170" y="117"/>
                        <a:pt x="181" y="106"/>
                        <a:pt x="181" y="94"/>
                      </a:cubicBezTo>
                      <a:cubicBezTo>
                        <a:pt x="181" y="86"/>
                        <a:pt x="176" y="79"/>
                        <a:pt x="165" y="79"/>
                      </a:cubicBezTo>
                      <a:cubicBezTo>
                        <a:pt x="156" y="79"/>
                        <a:pt x="149" y="84"/>
                        <a:pt x="144" y="88"/>
                      </a:cubicBezTo>
                      <a:cubicBezTo>
                        <a:pt x="137" y="71"/>
                        <a:pt x="137" y="71"/>
                        <a:pt x="137" y="71"/>
                      </a:cubicBezTo>
                      <a:cubicBezTo>
                        <a:pt x="145" y="65"/>
                        <a:pt x="156" y="60"/>
                        <a:pt x="170" y="60"/>
                      </a:cubicBezTo>
                      <a:cubicBezTo>
                        <a:pt x="192" y="60"/>
                        <a:pt x="204" y="74"/>
                        <a:pt x="204" y="92"/>
                      </a:cubicBezTo>
                      <a:cubicBezTo>
                        <a:pt x="204" y="109"/>
                        <a:pt x="192" y="123"/>
                        <a:pt x="178" y="136"/>
                      </a:cubicBezTo>
                      <a:cubicBezTo>
                        <a:pt x="169" y="144"/>
                        <a:pt x="169" y="144"/>
                        <a:pt x="169" y="144"/>
                      </a:cubicBezTo>
                      <a:cubicBezTo>
                        <a:pt x="169" y="144"/>
                        <a:pt x="169" y="144"/>
                        <a:pt x="169" y="144"/>
                      </a:cubicBezTo>
                      <a:cubicBezTo>
                        <a:pt x="206" y="144"/>
                        <a:pt x="206" y="144"/>
                        <a:pt x="206" y="144"/>
                      </a:cubicBezTo>
                      <a:lnTo>
                        <a:pt x="206" y="163"/>
                      </a:lnTo>
                      <a:close/>
                      <a:moveTo>
                        <a:pt x="276" y="139"/>
                      </a:moveTo>
                      <a:cubicBezTo>
                        <a:pt x="272" y="139"/>
                        <a:pt x="272" y="139"/>
                        <a:pt x="272" y="139"/>
                      </a:cubicBezTo>
                      <a:cubicBezTo>
                        <a:pt x="272" y="163"/>
                        <a:pt x="272" y="163"/>
                        <a:pt x="272" y="163"/>
                      </a:cubicBezTo>
                      <a:cubicBezTo>
                        <a:pt x="250" y="163"/>
                        <a:pt x="250" y="163"/>
                        <a:pt x="250" y="163"/>
                      </a:cubicBezTo>
                      <a:cubicBezTo>
                        <a:pt x="250" y="139"/>
                        <a:pt x="250" y="139"/>
                        <a:pt x="250" y="139"/>
                      </a:cubicBezTo>
                      <a:cubicBezTo>
                        <a:pt x="206" y="139"/>
                        <a:pt x="206" y="139"/>
                        <a:pt x="206" y="139"/>
                      </a:cubicBezTo>
                      <a:cubicBezTo>
                        <a:pt x="206" y="124"/>
                        <a:pt x="206" y="124"/>
                        <a:pt x="206" y="124"/>
                      </a:cubicBezTo>
                      <a:cubicBezTo>
                        <a:pt x="244" y="62"/>
                        <a:pt x="244" y="62"/>
                        <a:pt x="244" y="62"/>
                      </a:cubicBezTo>
                      <a:cubicBezTo>
                        <a:pt x="272" y="62"/>
                        <a:pt x="272" y="62"/>
                        <a:pt x="272" y="62"/>
                      </a:cubicBezTo>
                      <a:cubicBezTo>
                        <a:pt x="272" y="121"/>
                        <a:pt x="272" y="121"/>
                        <a:pt x="272" y="121"/>
                      </a:cubicBezTo>
                      <a:cubicBezTo>
                        <a:pt x="276" y="121"/>
                        <a:pt x="276" y="121"/>
                        <a:pt x="276" y="121"/>
                      </a:cubicBezTo>
                      <a:lnTo>
                        <a:pt x="276" y="139"/>
                      </a:lnTo>
                      <a:close/>
                      <a:moveTo>
                        <a:pt x="356" y="163"/>
                      </a:moveTo>
                      <a:cubicBezTo>
                        <a:pt x="333" y="163"/>
                        <a:pt x="333" y="163"/>
                        <a:pt x="333" y="163"/>
                      </a:cubicBezTo>
                      <a:cubicBezTo>
                        <a:pt x="333" y="121"/>
                        <a:pt x="333" y="121"/>
                        <a:pt x="333" y="121"/>
                      </a:cubicBezTo>
                      <a:cubicBezTo>
                        <a:pt x="333" y="111"/>
                        <a:pt x="330" y="105"/>
                        <a:pt x="321" y="105"/>
                      </a:cubicBezTo>
                      <a:cubicBezTo>
                        <a:pt x="315" y="105"/>
                        <a:pt x="311" y="109"/>
                        <a:pt x="309" y="113"/>
                      </a:cubicBezTo>
                      <a:cubicBezTo>
                        <a:pt x="309" y="114"/>
                        <a:pt x="309" y="116"/>
                        <a:pt x="309" y="118"/>
                      </a:cubicBezTo>
                      <a:cubicBezTo>
                        <a:pt x="309" y="163"/>
                        <a:pt x="309" y="163"/>
                        <a:pt x="309" y="163"/>
                      </a:cubicBezTo>
                      <a:cubicBezTo>
                        <a:pt x="285" y="163"/>
                        <a:pt x="285" y="163"/>
                        <a:pt x="285" y="163"/>
                      </a:cubicBezTo>
                      <a:cubicBezTo>
                        <a:pt x="285" y="52"/>
                        <a:pt x="285" y="52"/>
                        <a:pt x="285" y="52"/>
                      </a:cubicBezTo>
                      <a:cubicBezTo>
                        <a:pt x="309" y="52"/>
                        <a:pt x="309" y="52"/>
                        <a:pt x="309" y="52"/>
                      </a:cubicBezTo>
                      <a:cubicBezTo>
                        <a:pt x="309" y="96"/>
                        <a:pt x="309" y="96"/>
                        <a:pt x="309" y="96"/>
                      </a:cubicBezTo>
                      <a:cubicBezTo>
                        <a:pt x="309" y="96"/>
                        <a:pt x="309" y="96"/>
                        <a:pt x="309" y="96"/>
                      </a:cubicBezTo>
                      <a:cubicBezTo>
                        <a:pt x="311" y="93"/>
                        <a:pt x="314" y="90"/>
                        <a:pt x="318" y="88"/>
                      </a:cubicBezTo>
                      <a:cubicBezTo>
                        <a:pt x="321" y="86"/>
                        <a:pt x="326" y="85"/>
                        <a:pt x="330" y="85"/>
                      </a:cubicBezTo>
                      <a:cubicBezTo>
                        <a:pt x="345" y="85"/>
                        <a:pt x="356" y="96"/>
                        <a:pt x="356" y="119"/>
                      </a:cubicBezTo>
                      <a:lnTo>
                        <a:pt x="356"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37"/>
                <p:cNvSpPr/>
                <p:nvPr/>
              </p:nvSpPr>
              <p:spPr bwMode="auto">
                <a:xfrm>
                  <a:off x="4289" y="2358"/>
                  <a:ext cx="636" cy="401"/>
                </a:xfrm>
                <a:custGeom>
                  <a:avLst/>
                  <a:gdLst>
                    <a:gd name="T0" fmla="*/ 53 w 290"/>
                    <a:gd name="T1" fmla="*/ 183 h 183"/>
                    <a:gd name="T2" fmla="*/ 130 w 290"/>
                    <a:gd name="T3" fmla="*/ 96 h 183"/>
                    <a:gd name="T4" fmla="*/ 145 w 290"/>
                    <a:gd name="T5" fmla="*/ 99 h 183"/>
                    <a:gd name="T6" fmla="*/ 161 w 290"/>
                    <a:gd name="T7" fmla="*/ 96 h 183"/>
                    <a:gd name="T8" fmla="*/ 238 w 290"/>
                    <a:gd name="T9" fmla="*/ 183 h 183"/>
                    <a:gd name="T10" fmla="*/ 290 w 290"/>
                    <a:gd name="T11" fmla="*/ 183 h 183"/>
                    <a:gd name="T12" fmla="*/ 190 w 290"/>
                    <a:gd name="T13" fmla="*/ 70 h 183"/>
                    <a:gd name="T14" fmla="*/ 195 w 290"/>
                    <a:gd name="T15" fmla="*/ 49 h 183"/>
                    <a:gd name="T16" fmla="*/ 145 w 290"/>
                    <a:gd name="T17" fmla="*/ 0 h 183"/>
                    <a:gd name="T18" fmla="*/ 96 w 290"/>
                    <a:gd name="T19" fmla="*/ 49 h 183"/>
                    <a:gd name="T20" fmla="*/ 100 w 290"/>
                    <a:gd name="T21" fmla="*/ 70 h 183"/>
                    <a:gd name="T22" fmla="*/ 0 w 290"/>
                    <a:gd name="T23" fmla="*/ 183 h 183"/>
                    <a:gd name="T24" fmla="*/ 53 w 290"/>
                    <a:gd name="T25"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183">
                      <a:moveTo>
                        <a:pt x="53" y="183"/>
                      </a:moveTo>
                      <a:cubicBezTo>
                        <a:pt x="130" y="96"/>
                        <a:pt x="130" y="96"/>
                        <a:pt x="130" y="96"/>
                      </a:cubicBezTo>
                      <a:cubicBezTo>
                        <a:pt x="135" y="97"/>
                        <a:pt x="140" y="99"/>
                        <a:pt x="145" y="99"/>
                      </a:cubicBezTo>
                      <a:cubicBezTo>
                        <a:pt x="151" y="99"/>
                        <a:pt x="156" y="97"/>
                        <a:pt x="161" y="96"/>
                      </a:cubicBezTo>
                      <a:cubicBezTo>
                        <a:pt x="238" y="183"/>
                        <a:pt x="238" y="183"/>
                        <a:pt x="238" y="183"/>
                      </a:cubicBezTo>
                      <a:cubicBezTo>
                        <a:pt x="290" y="183"/>
                        <a:pt x="290" y="183"/>
                        <a:pt x="290" y="183"/>
                      </a:cubicBezTo>
                      <a:cubicBezTo>
                        <a:pt x="190" y="70"/>
                        <a:pt x="190" y="70"/>
                        <a:pt x="190" y="70"/>
                      </a:cubicBezTo>
                      <a:cubicBezTo>
                        <a:pt x="193" y="63"/>
                        <a:pt x="195" y="56"/>
                        <a:pt x="195" y="49"/>
                      </a:cubicBezTo>
                      <a:cubicBezTo>
                        <a:pt x="195" y="22"/>
                        <a:pt x="173" y="0"/>
                        <a:pt x="145" y="0"/>
                      </a:cubicBezTo>
                      <a:cubicBezTo>
                        <a:pt x="118" y="0"/>
                        <a:pt x="96" y="22"/>
                        <a:pt x="96" y="49"/>
                      </a:cubicBezTo>
                      <a:cubicBezTo>
                        <a:pt x="96" y="56"/>
                        <a:pt x="98" y="63"/>
                        <a:pt x="100" y="70"/>
                      </a:cubicBezTo>
                      <a:cubicBezTo>
                        <a:pt x="0" y="183"/>
                        <a:pt x="0" y="183"/>
                        <a:pt x="0" y="183"/>
                      </a:cubicBezTo>
                      <a:lnTo>
                        <a:pt x="53"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sp>
        <p:nvSpPr>
          <p:cNvPr id="8" name="文本框 7"/>
          <p:cNvSpPr txBox="1"/>
          <p:nvPr/>
        </p:nvSpPr>
        <p:spPr>
          <a:xfrm>
            <a:off x="4978400" y="5883275"/>
            <a:ext cx="6158230" cy="706755"/>
          </a:xfrm>
          <a:prstGeom prst="rect">
            <a:avLst/>
          </a:prstGeom>
          <a:noFill/>
          <a:ln>
            <a:solidFill>
              <a:srgbClr val="C00000"/>
            </a:solidFill>
          </a:ln>
        </p:spPr>
        <p:txBody>
          <a:bodyPr wrap="square" rtlCol="0" anchor="t">
            <a:spAutoFit/>
          </a:bodyPr>
          <a:lstStyle/>
          <a:p>
            <a:r>
              <a:rPr lang="zh-CN" altLang="en-US" sz="2000" b="1">
                <a:solidFill>
                  <a:srgbClr val="00B050"/>
                </a:solidFill>
                <a:latin typeface="黑体" panose="02010609060101010101" charset="-122"/>
                <a:ea typeface="黑体" panose="02010609060101010101" charset="-122"/>
              </a:rPr>
              <a:t>扩展阅读：</a:t>
            </a:r>
            <a:r>
              <a:rPr lang="zh-CN" altLang="en-US" sz="2000">
                <a:latin typeface="Times New Roman" panose="02020603050405020304" pitchFamily="18" charset="0"/>
                <a:ea typeface="楷体" panose="02010609060101010101" charset="-122"/>
                <a:cs typeface="Times New Roman" panose="02020603050405020304" pitchFamily="18" charset="0"/>
              </a:rPr>
              <a:t>托克维尔：《论美国的民主》；Milton Esman， Norman Uphoff：《第三世界的案例研究》</a:t>
            </a:r>
            <a:endParaRPr lang="zh-CN" altLang="en-US" sz="2000">
              <a:latin typeface="Times New Roman" panose="02020603050405020304" pitchFamily="18" charset="0"/>
              <a:ea typeface="楷体" panose="02010609060101010101"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76"/>
                                        </p:tgtEl>
                                        <p:attrNameLst>
                                          <p:attrName>style.visibility</p:attrName>
                                        </p:attrNameLst>
                                      </p:cBhvr>
                                      <p:to>
                                        <p:strVal val="visible"/>
                                      </p:to>
                                    </p:set>
                                    <p:animEffect transition="in" filter="wipe(up)">
                                      <p:cBhvr>
                                        <p:cTn id="20" dur="500"/>
                                        <p:tgtEl>
                                          <p:spTgt spid="176"/>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80"/>
                                        </p:tgtEl>
                                        <p:attrNameLst>
                                          <p:attrName>style.visibility</p:attrName>
                                        </p:attrNameLst>
                                      </p:cBhvr>
                                      <p:to>
                                        <p:strVal val="visible"/>
                                      </p:to>
                                    </p:set>
                                    <p:animEffect transition="in" filter="wipe(up)">
                                      <p:cBhvr>
                                        <p:cTn id="24" dur="500"/>
                                        <p:tgtEl>
                                          <p:spTgt spid="180"/>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179"/>
                                        </p:tgtEl>
                                        <p:attrNameLst>
                                          <p:attrName>style.visibility</p:attrName>
                                        </p:attrNameLst>
                                      </p:cBhvr>
                                      <p:to>
                                        <p:strVal val="visible"/>
                                      </p:to>
                                    </p:set>
                                    <p:animEffect transition="in" filter="wipe(up)">
                                      <p:cBhvr>
                                        <p:cTn id="28" dur="500"/>
                                        <p:tgtEl>
                                          <p:spTgt spid="179"/>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178"/>
                                        </p:tgtEl>
                                        <p:attrNameLst>
                                          <p:attrName>style.visibility</p:attrName>
                                        </p:attrNameLst>
                                      </p:cBhvr>
                                      <p:to>
                                        <p:strVal val="visible"/>
                                      </p:to>
                                    </p:set>
                                    <p:animEffect transition="in" filter="wipe(up)">
                                      <p:cBhvr>
                                        <p:cTn id="32" dur="500"/>
                                        <p:tgtEl>
                                          <p:spTgt spid="17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xit" presetSubtype="8" fill="hold" nodeType="clickEffect">
                                  <p:stCondLst>
                                    <p:cond delay="0"/>
                                  </p:stCondLst>
                                  <p:childTnLst>
                                    <p:animEffect transition="out" filter="wipe(left)">
                                      <p:cBhvr>
                                        <p:cTn id="36" dur="500"/>
                                        <p:tgtEl>
                                          <p:spTgt spid="2"/>
                                        </p:tgtEl>
                                      </p:cBhvr>
                                    </p:animEffect>
                                    <p:set>
                                      <p:cBhvr>
                                        <p:cTn id="37" dur="1" fill="hold">
                                          <p:stCondLst>
                                            <p:cond delay="499"/>
                                          </p:stCondLst>
                                        </p:cTn>
                                        <p:tgtEl>
                                          <p:spTgt spid="2"/>
                                        </p:tgtEl>
                                        <p:attrNameLst>
                                          <p:attrName>style.visibility</p:attrName>
                                        </p:attrNameLst>
                                      </p:cBhvr>
                                      <p:to>
                                        <p:strVal val="hidden"/>
                                      </p:to>
                                    </p:set>
                                  </p:childTnLst>
                                </p:cTn>
                              </p:par>
                              <p:par>
                                <p:cTn id="38" presetID="22" presetClass="exit" presetSubtype="8" fill="hold" grpId="1" nodeType="withEffect">
                                  <p:stCondLst>
                                    <p:cond delay="0"/>
                                  </p:stCondLst>
                                  <p:childTnLst>
                                    <p:animEffect transition="out" filter="wipe(left)">
                                      <p:cBhvr>
                                        <p:cTn id="39" dur="500"/>
                                        <p:tgtEl>
                                          <p:spTgt spid="5"/>
                                        </p:tgtEl>
                                      </p:cBhvr>
                                    </p:animEffect>
                                    <p:set>
                                      <p:cBhvr>
                                        <p:cTn id="40" dur="1" fill="hold">
                                          <p:stCondLst>
                                            <p:cond delay="499"/>
                                          </p:stCondLst>
                                        </p:cTn>
                                        <p:tgtEl>
                                          <p:spTgt spid="5"/>
                                        </p:tgtEl>
                                        <p:attrNameLst>
                                          <p:attrName>style.visibility</p:attrName>
                                        </p:attrNameLst>
                                      </p:cBhvr>
                                      <p:to>
                                        <p:strVal val="hidden"/>
                                      </p:to>
                                    </p:set>
                                  </p:childTnLst>
                                </p:cTn>
                              </p:par>
                            </p:childTnLst>
                          </p:cTn>
                        </p:par>
                        <p:par>
                          <p:cTn id="41" fill="hold">
                            <p:stCondLst>
                              <p:cond delay="500"/>
                            </p:stCondLst>
                            <p:childTnLst>
                              <p:par>
                                <p:cTn id="42" presetID="22" presetClass="exit" presetSubtype="8" fill="hold" nodeType="afterEffect">
                                  <p:stCondLst>
                                    <p:cond delay="0"/>
                                  </p:stCondLst>
                                  <p:childTnLst>
                                    <p:animEffect transition="out" filter="wipe(left)">
                                      <p:cBhvr>
                                        <p:cTn id="43" dur="500"/>
                                        <p:tgtEl>
                                          <p:spTgt spid="6"/>
                                        </p:tgtEl>
                                      </p:cBhvr>
                                    </p:animEffect>
                                    <p:set>
                                      <p:cBhvr>
                                        <p:cTn id="44" dur="1" fill="hold">
                                          <p:stCondLst>
                                            <p:cond delay="499"/>
                                          </p:stCondLst>
                                        </p:cTn>
                                        <p:tgtEl>
                                          <p:spTgt spid="6"/>
                                        </p:tgtEl>
                                        <p:attrNameLst>
                                          <p:attrName>style.visibility</p:attrName>
                                        </p:attrNameLst>
                                      </p:cBhvr>
                                      <p:to>
                                        <p:strVal val="hidden"/>
                                      </p:to>
                                    </p:set>
                                  </p:childTnLst>
                                </p:cTn>
                              </p:par>
                            </p:childTnLst>
                          </p:cTn>
                        </p:par>
                        <p:par>
                          <p:cTn id="45" fill="hold">
                            <p:stCondLst>
                              <p:cond delay="1000"/>
                            </p:stCondLst>
                            <p:childTnLst>
                              <p:par>
                                <p:cTn id="46" presetID="22" presetClass="exit" presetSubtype="8" fill="hold" grpId="1" nodeType="afterEffect">
                                  <p:stCondLst>
                                    <p:cond delay="0"/>
                                  </p:stCondLst>
                                  <p:childTnLst>
                                    <p:animEffect transition="out" filter="wipe(left)">
                                      <p:cBhvr>
                                        <p:cTn id="47" dur="500"/>
                                        <p:tgtEl>
                                          <p:spTgt spid="176"/>
                                        </p:tgtEl>
                                      </p:cBhvr>
                                    </p:animEffect>
                                    <p:set>
                                      <p:cBhvr>
                                        <p:cTn id="48" dur="1" fill="hold">
                                          <p:stCondLst>
                                            <p:cond delay="499"/>
                                          </p:stCondLst>
                                        </p:cTn>
                                        <p:tgtEl>
                                          <p:spTgt spid="176"/>
                                        </p:tgtEl>
                                        <p:attrNameLst>
                                          <p:attrName>style.visibility</p:attrName>
                                        </p:attrNameLst>
                                      </p:cBhvr>
                                      <p:to>
                                        <p:strVal val="hidden"/>
                                      </p:to>
                                    </p:set>
                                  </p:childTnLst>
                                </p:cTn>
                              </p:par>
                              <p:par>
                                <p:cTn id="49" presetID="22" presetClass="exit" presetSubtype="8" fill="hold" grpId="1" nodeType="withEffect">
                                  <p:stCondLst>
                                    <p:cond delay="0"/>
                                  </p:stCondLst>
                                  <p:childTnLst>
                                    <p:animEffect transition="out" filter="wipe(left)">
                                      <p:cBhvr>
                                        <p:cTn id="50" dur="500"/>
                                        <p:tgtEl>
                                          <p:spTgt spid="180"/>
                                        </p:tgtEl>
                                      </p:cBhvr>
                                    </p:animEffect>
                                    <p:set>
                                      <p:cBhvr>
                                        <p:cTn id="51" dur="1" fill="hold">
                                          <p:stCondLst>
                                            <p:cond delay="499"/>
                                          </p:stCondLst>
                                        </p:cTn>
                                        <p:tgtEl>
                                          <p:spTgt spid="180"/>
                                        </p:tgtEl>
                                        <p:attrNameLst>
                                          <p:attrName>style.visibility</p:attrName>
                                        </p:attrNameLst>
                                      </p:cBhvr>
                                      <p:to>
                                        <p:strVal val="hidden"/>
                                      </p:to>
                                    </p:set>
                                  </p:childTnLst>
                                </p:cTn>
                              </p:par>
                              <p:par>
                                <p:cTn id="52" presetID="22" presetClass="exit" presetSubtype="8" fill="hold" grpId="1" nodeType="withEffect">
                                  <p:stCondLst>
                                    <p:cond delay="0"/>
                                  </p:stCondLst>
                                  <p:childTnLst>
                                    <p:animEffect transition="out" filter="wipe(left)">
                                      <p:cBhvr>
                                        <p:cTn id="53" dur="500"/>
                                        <p:tgtEl>
                                          <p:spTgt spid="179"/>
                                        </p:tgtEl>
                                      </p:cBhvr>
                                    </p:animEffect>
                                    <p:set>
                                      <p:cBhvr>
                                        <p:cTn id="54" dur="1" fill="hold">
                                          <p:stCondLst>
                                            <p:cond delay="499"/>
                                          </p:stCondLst>
                                        </p:cTn>
                                        <p:tgtEl>
                                          <p:spTgt spid="179"/>
                                        </p:tgtEl>
                                        <p:attrNameLst>
                                          <p:attrName>style.visibility</p:attrName>
                                        </p:attrNameLst>
                                      </p:cBhvr>
                                      <p:to>
                                        <p:strVal val="hidden"/>
                                      </p:to>
                                    </p:set>
                                  </p:childTnLst>
                                </p:cTn>
                              </p:par>
                              <p:par>
                                <p:cTn id="55" presetID="22" presetClass="exit" presetSubtype="8" fill="hold" grpId="1" nodeType="withEffect">
                                  <p:stCondLst>
                                    <p:cond delay="0"/>
                                  </p:stCondLst>
                                  <p:childTnLst>
                                    <p:animEffect transition="out" filter="wipe(left)">
                                      <p:cBhvr>
                                        <p:cTn id="56" dur="500"/>
                                        <p:tgtEl>
                                          <p:spTgt spid="178"/>
                                        </p:tgtEl>
                                      </p:cBhvr>
                                    </p:animEffect>
                                    <p:set>
                                      <p:cBhvr>
                                        <p:cTn id="57" dur="1" fill="hold">
                                          <p:stCondLst>
                                            <p:cond delay="499"/>
                                          </p:stCondLst>
                                        </p:cTn>
                                        <p:tgtEl>
                                          <p:spTgt spid="1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76" grpId="0"/>
      <p:bldP spid="176" grpId="1"/>
      <p:bldP spid="178" grpId="0"/>
      <p:bldP spid="178" grpId="1"/>
      <p:bldP spid="179" grpId="0"/>
      <p:bldP spid="179" grpId="1"/>
      <p:bldP spid="180" grpId="0"/>
      <p:bldP spid="180"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screen"/>
          <a:srcRect/>
          <a:stretch>
            <a:fillRect/>
          </a:stretch>
        </p:blipFill>
        <p:spPr>
          <a:xfrm>
            <a:off x="1055688" y="1281890"/>
            <a:ext cx="10080625" cy="2764701"/>
          </a:xfrm>
          <a:custGeom>
            <a:avLst/>
            <a:gdLst>
              <a:gd name="connsiteX0" fmla="*/ 0 w 10080625"/>
              <a:gd name="connsiteY0" fmla="*/ 0 h 2764701"/>
              <a:gd name="connsiteX1" fmla="*/ 10080625 w 10080625"/>
              <a:gd name="connsiteY1" fmla="*/ 0 h 2764701"/>
              <a:gd name="connsiteX2" fmla="*/ 10080625 w 10080625"/>
              <a:gd name="connsiteY2" fmla="*/ 2764701 h 2764701"/>
              <a:gd name="connsiteX3" fmla="*/ 0 w 10080625"/>
              <a:gd name="connsiteY3" fmla="*/ 2764701 h 2764701"/>
            </a:gdLst>
            <a:ahLst/>
            <a:cxnLst>
              <a:cxn ang="0">
                <a:pos x="connsiteX0" y="connsiteY0"/>
              </a:cxn>
              <a:cxn ang="0">
                <a:pos x="connsiteX1" y="connsiteY1"/>
              </a:cxn>
              <a:cxn ang="0">
                <a:pos x="connsiteX2" y="connsiteY2"/>
              </a:cxn>
              <a:cxn ang="0">
                <a:pos x="connsiteX3" y="connsiteY3"/>
              </a:cxn>
            </a:cxnLst>
            <a:rect l="l" t="t" r="r" b="b"/>
            <a:pathLst>
              <a:path w="10080625" h="2764701">
                <a:moveTo>
                  <a:pt x="0" y="0"/>
                </a:moveTo>
                <a:lnTo>
                  <a:pt x="10080625" y="0"/>
                </a:lnTo>
                <a:lnTo>
                  <a:pt x="10080625" y="2764701"/>
                </a:lnTo>
                <a:lnTo>
                  <a:pt x="0" y="2764701"/>
                </a:lnTo>
                <a:close/>
              </a:path>
            </a:pathLst>
          </a:custGeom>
        </p:spPr>
      </p:pic>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8361680" cy="521970"/>
          </a:xfrm>
          <a:prstGeom prst="rect">
            <a:avLst/>
          </a:prstGeom>
          <a:noFill/>
        </p:spPr>
        <p:txBody>
          <a:bodyPr wrap="none" rtlCol="0">
            <a:spAutoFit/>
          </a:bodyPr>
          <a:lstStyle/>
          <a:p>
            <a:pPr algn="l"/>
            <a:r>
              <a:rPr lang="zh-CN" altLang="en-US" sz="2800" dirty="0">
                <a:latin typeface="方正正中黑简体" panose="02000000000000000000" pitchFamily="2" charset="-122"/>
                <a:ea typeface="方正正中黑简体" panose="02000000000000000000" pitchFamily="2" charset="-122"/>
              </a:rPr>
              <a:t>公民共同体：</a:t>
            </a:r>
            <a:r>
              <a:rPr lang="zh-CN" altLang="en-US" sz="2800" dirty="0">
                <a:latin typeface="楷体" panose="02010609060101010101" charset="-122"/>
                <a:ea typeface="楷体" panose="02010609060101010101" charset="-122"/>
                <a:cs typeface="楷体" panose="02010609060101010101" charset="-122"/>
              </a:rPr>
              <a:t>衡量地区生活“公共精神”的四项指标</a:t>
            </a:r>
            <a:endParaRPr lang="zh-CN" altLang="en-US" sz="2800" dirty="0">
              <a:latin typeface="楷体" panose="02010609060101010101" charset="-122"/>
              <a:ea typeface="楷体" panose="02010609060101010101" charset="-122"/>
              <a:cs typeface="楷体" panose="02010609060101010101" charset="-122"/>
            </a:endParaRPr>
          </a:p>
        </p:txBody>
      </p:sp>
      <p:grpSp>
        <p:nvGrpSpPr>
          <p:cNvPr id="18" name="组合 17"/>
          <p:cNvGrpSpPr/>
          <p:nvPr/>
        </p:nvGrpSpPr>
        <p:grpSpPr>
          <a:xfrm>
            <a:off x="1166279" y="4445355"/>
            <a:ext cx="2324099" cy="1515117"/>
            <a:chOff x="6096000" y="1622703"/>
            <a:chExt cx="2324099" cy="1515117"/>
          </a:xfrm>
        </p:grpSpPr>
        <p:sp>
          <p:nvSpPr>
            <p:cNvPr id="19" name="矩形 18"/>
            <p:cNvSpPr/>
            <p:nvPr/>
          </p:nvSpPr>
          <p:spPr>
            <a:xfrm>
              <a:off x="6096000" y="1622703"/>
              <a:ext cx="2268669" cy="1515117"/>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106626" y="1622704"/>
              <a:ext cx="2313473" cy="1511660"/>
              <a:chOff x="6106626" y="1622704"/>
              <a:chExt cx="2313473" cy="1511660"/>
            </a:xfrm>
          </p:grpSpPr>
          <p:sp>
            <p:nvSpPr>
              <p:cNvPr id="21"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24" name="矩形 23"/>
              <p:cNvSpPr/>
              <p:nvPr/>
            </p:nvSpPr>
            <p:spPr>
              <a:xfrm>
                <a:off x="6199982" y="2304419"/>
                <a:ext cx="2220117" cy="829945"/>
              </a:xfrm>
              <a:prstGeom prst="rect">
                <a:avLst/>
              </a:prstGeom>
            </p:spPr>
            <p:txBody>
              <a:bodyPr wrap="square">
                <a:spAutoFit/>
              </a:bodyPr>
              <a:lstStyle/>
              <a:p>
                <a:pPr algn="ct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社团生活的活跃程度</a:t>
                </a:r>
                <a:endParaRPr lang="zh-CN" altLang="zh-CN" sz="2000" kern="100" dirty="0">
                  <a:latin typeface="楷体" panose="02010609060101010101" charset="-122"/>
                  <a:ea typeface="楷体" panose="02010609060101010101" charset="-122"/>
                  <a:cs typeface="Times New Roman" panose="02020603050405020304" pitchFamily="18" charset="0"/>
                </a:endParaRPr>
              </a:p>
            </p:txBody>
          </p:sp>
        </p:grpSp>
      </p:grpSp>
      <p:grpSp>
        <p:nvGrpSpPr>
          <p:cNvPr id="25" name="组合 24"/>
          <p:cNvGrpSpPr/>
          <p:nvPr/>
        </p:nvGrpSpPr>
        <p:grpSpPr>
          <a:xfrm>
            <a:off x="3682845" y="4456991"/>
            <a:ext cx="2324100" cy="1515116"/>
            <a:chOff x="8788947" y="1622704"/>
            <a:chExt cx="2324100" cy="1515116"/>
          </a:xfrm>
        </p:grpSpPr>
        <p:sp>
          <p:nvSpPr>
            <p:cNvPr id="26" name="矩形 25"/>
            <p:cNvSpPr/>
            <p:nvPr/>
          </p:nvSpPr>
          <p:spPr>
            <a:xfrm>
              <a:off x="8788947" y="1622704"/>
              <a:ext cx="2324100" cy="1515116"/>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Group 35"/>
            <p:cNvGrpSpPr>
              <a:grpSpLocks noChangeAspect="1"/>
            </p:cNvGrpSpPr>
            <p:nvPr/>
          </p:nvGrpSpPr>
          <p:grpSpPr bwMode="auto">
            <a:xfrm>
              <a:off x="8861222" y="1686337"/>
              <a:ext cx="253663" cy="296489"/>
              <a:chOff x="3379" y="1619"/>
              <a:chExt cx="924" cy="1080"/>
            </a:xfrm>
            <a:solidFill>
              <a:schemeClr val="accent1">
                <a:lumMod val="75000"/>
              </a:schemeClr>
            </a:solidFill>
          </p:grpSpPr>
          <p:sp>
            <p:nvSpPr>
              <p:cNvPr id="31" name="Freeform 36"/>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7"/>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8"/>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9"/>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0"/>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1"/>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矩形 29"/>
            <p:cNvSpPr/>
            <p:nvPr/>
          </p:nvSpPr>
          <p:spPr>
            <a:xfrm>
              <a:off x="8892930" y="2282851"/>
              <a:ext cx="2220117" cy="460375"/>
            </a:xfrm>
            <a:prstGeom prst="rect">
              <a:avLst/>
            </a:prstGeom>
          </p:spPr>
          <p:txBody>
            <a:bodyPr wrap="square">
              <a:spAutoFit/>
            </a:bodyPr>
            <a:lstStyle/>
            <a:p>
              <a:pPr algn="ct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读报率</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37" name="组合 36"/>
          <p:cNvGrpSpPr/>
          <p:nvPr/>
        </p:nvGrpSpPr>
        <p:grpSpPr>
          <a:xfrm>
            <a:off x="8735665" y="4457923"/>
            <a:ext cx="2295375" cy="1514184"/>
            <a:chOff x="8840938" y="3979264"/>
            <a:chExt cx="2295375" cy="1612066"/>
          </a:xfrm>
        </p:grpSpPr>
        <p:sp>
          <p:nvSpPr>
            <p:cNvPr id="38" name="矩形 37"/>
            <p:cNvSpPr/>
            <p:nvPr/>
          </p:nvSpPr>
          <p:spPr>
            <a:xfrm>
              <a:off x="8840938" y="3979264"/>
              <a:ext cx="2295375" cy="1612066"/>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848770" y="4055803"/>
              <a:ext cx="292180" cy="301859"/>
              <a:chOff x="5321300" y="2636838"/>
              <a:chExt cx="1533526" cy="1584326"/>
            </a:xfrm>
            <a:solidFill>
              <a:schemeClr val="accent1">
                <a:lumMod val="75000"/>
              </a:schemeClr>
            </a:solidFill>
          </p:grpSpPr>
          <p:sp>
            <p:nvSpPr>
              <p:cNvPr id="43" name="Freeform 13"/>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4" name="Freeform 14"/>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5" name="Freeform 15"/>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6" name="Freeform 16"/>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7" name="Freeform 17"/>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8" name="Freeform 18"/>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9" name="Freeform 19"/>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0" name="Freeform 20"/>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1" name="Freeform 21"/>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2" name="Freeform 22"/>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42" name="矩形 41"/>
            <p:cNvSpPr/>
            <p:nvPr/>
          </p:nvSpPr>
          <p:spPr>
            <a:xfrm>
              <a:off x="8892930" y="4699855"/>
              <a:ext cx="2220117" cy="490135"/>
            </a:xfrm>
            <a:prstGeom prst="rect">
              <a:avLst/>
            </a:prstGeom>
          </p:spPr>
          <p:txBody>
            <a:bodyPr wrap="square">
              <a:spAutoFit/>
            </a:bodyPr>
            <a:lstStyle/>
            <a:p>
              <a:pPr algn="ct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特别支持票率</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endParaRPr>
            </a:p>
          </p:txBody>
        </p:sp>
      </p:grpSp>
      <p:grpSp>
        <p:nvGrpSpPr>
          <p:cNvPr id="53" name="组合 52"/>
          <p:cNvGrpSpPr/>
          <p:nvPr/>
        </p:nvGrpSpPr>
        <p:grpSpPr>
          <a:xfrm>
            <a:off x="6207163" y="4456991"/>
            <a:ext cx="2297142" cy="1997279"/>
            <a:chOff x="6131168" y="4007273"/>
            <a:chExt cx="2297142" cy="2104319"/>
          </a:xfrm>
        </p:grpSpPr>
        <p:sp>
          <p:nvSpPr>
            <p:cNvPr id="54" name="矩形 53"/>
            <p:cNvSpPr/>
            <p:nvPr/>
          </p:nvSpPr>
          <p:spPr>
            <a:xfrm>
              <a:off x="6131168" y="4007273"/>
              <a:ext cx="2272108" cy="1584057"/>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6199983" y="4039708"/>
              <a:ext cx="213517" cy="334050"/>
              <a:chOff x="5157561" y="560292"/>
              <a:chExt cx="393701" cy="615950"/>
            </a:xfrm>
            <a:solidFill>
              <a:schemeClr val="accent1">
                <a:lumMod val="75000"/>
              </a:schemeClr>
            </a:solidFill>
          </p:grpSpPr>
          <p:sp>
            <p:nvSpPr>
              <p:cNvPr id="59" name="Freeform 26"/>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7"/>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6208193" y="4039708"/>
              <a:ext cx="2220117" cy="2071884"/>
              <a:chOff x="869805" y="4213596"/>
              <a:chExt cx="2220117" cy="2071884"/>
            </a:xfrm>
          </p:grpSpPr>
          <p:sp>
            <p:nvSpPr>
              <p:cNvPr id="57" name="文本框 56"/>
              <p:cNvSpPr txBox="1"/>
              <p:nvPr/>
            </p:nvSpPr>
            <p:spPr>
              <a:xfrm>
                <a:off x="1382781" y="4213596"/>
                <a:ext cx="944880" cy="420152"/>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投票率</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endParaRPr>
              </a:p>
            </p:txBody>
          </p:sp>
          <p:sp>
            <p:nvSpPr>
              <p:cNvPr id="58" name="矩形 57"/>
              <p:cNvSpPr/>
              <p:nvPr/>
            </p:nvSpPr>
            <p:spPr>
              <a:xfrm>
                <a:off x="869805" y="4873743"/>
                <a:ext cx="2220117" cy="1411737"/>
              </a:xfrm>
              <a:prstGeom prst="rect">
                <a:avLst/>
              </a:prstGeom>
            </p:spPr>
            <p:txBody>
              <a:bodyPr wrap="square">
                <a:spAutoFit/>
              </a:bodyPr>
              <a:lstStyle/>
              <a:p>
                <a:pPr algn="ct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全民公决的参与率</a:t>
                </a:r>
                <a:endPar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
        <p:nvSpPr>
          <p:cNvPr id="7" name="文本框 6"/>
          <p:cNvSpPr txBox="1"/>
          <p:nvPr/>
        </p:nvSpPr>
        <p:spPr>
          <a:xfrm>
            <a:off x="1677159" y="4447136"/>
            <a:ext cx="1198880" cy="398780"/>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rPr>
              <a:t>社团数量</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anim calcmode="lin" valueType="num">
                                      <p:cBhvr>
                                        <p:cTn id="23" dur="500" fill="hold"/>
                                        <p:tgtEl>
                                          <p:spTgt spid="18"/>
                                        </p:tgtEl>
                                        <p:attrNameLst>
                                          <p:attrName>ppt_x</p:attrName>
                                        </p:attrNameLst>
                                      </p:cBhvr>
                                      <p:tavLst>
                                        <p:tav tm="0">
                                          <p:val>
                                            <p:strVal val="#ppt_x"/>
                                          </p:val>
                                        </p:tav>
                                        <p:tav tm="100000">
                                          <p:val>
                                            <p:strVal val="#ppt_x"/>
                                          </p:val>
                                        </p:tav>
                                      </p:tavLst>
                                    </p:anim>
                                    <p:anim calcmode="lin" valueType="num">
                                      <p:cBhvr>
                                        <p:cTn id="24" dur="500" fill="hold"/>
                                        <p:tgtEl>
                                          <p:spTgt spid="1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anim calcmode="lin" valueType="num">
                                      <p:cBhvr>
                                        <p:cTn id="29" dur="500" fill="hold"/>
                                        <p:tgtEl>
                                          <p:spTgt spid="25"/>
                                        </p:tgtEl>
                                        <p:attrNameLst>
                                          <p:attrName>ppt_x</p:attrName>
                                        </p:attrNameLst>
                                      </p:cBhvr>
                                      <p:tavLst>
                                        <p:tav tm="0">
                                          <p:val>
                                            <p:strVal val="#ppt_x"/>
                                          </p:val>
                                        </p:tav>
                                        <p:tav tm="100000">
                                          <p:val>
                                            <p:strVal val="#ppt_x"/>
                                          </p:val>
                                        </p:tav>
                                      </p:tavLst>
                                    </p:anim>
                                    <p:anim calcmode="lin" valueType="num">
                                      <p:cBhvr>
                                        <p:cTn id="30" dur="500" fill="hold"/>
                                        <p:tgtEl>
                                          <p:spTgt spid="25"/>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anim calcmode="lin" valueType="num">
                                      <p:cBhvr>
                                        <p:cTn id="35" dur="500" fill="hold"/>
                                        <p:tgtEl>
                                          <p:spTgt spid="53"/>
                                        </p:tgtEl>
                                        <p:attrNameLst>
                                          <p:attrName>ppt_x</p:attrName>
                                        </p:attrNameLst>
                                      </p:cBhvr>
                                      <p:tavLst>
                                        <p:tav tm="0">
                                          <p:val>
                                            <p:strVal val="#ppt_x"/>
                                          </p:val>
                                        </p:tav>
                                        <p:tav tm="100000">
                                          <p:val>
                                            <p:strVal val="#ppt_x"/>
                                          </p:val>
                                        </p:tav>
                                      </p:tavLst>
                                    </p:anim>
                                    <p:anim calcmode="lin" valueType="num">
                                      <p:cBhvr>
                                        <p:cTn id="36" dur="500" fill="hold"/>
                                        <p:tgtEl>
                                          <p:spTgt spid="53"/>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42" presetClass="entr" presetSubtype="0"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xit" presetSubtype="4" fill="hold" nodeType="clickEffect">
                                  <p:stCondLst>
                                    <p:cond delay="0"/>
                                  </p:stCondLst>
                                  <p:childTnLst>
                                    <p:anim calcmode="lin" valueType="num">
                                      <p:cBhvr additive="base">
                                        <p:cTn id="46" dur="500"/>
                                        <p:tgtEl>
                                          <p:spTgt spid="18"/>
                                        </p:tgtEl>
                                        <p:attrNameLst>
                                          <p:attrName>ppt_x</p:attrName>
                                        </p:attrNameLst>
                                      </p:cBhvr>
                                      <p:tavLst>
                                        <p:tav tm="0">
                                          <p:val>
                                            <p:strVal val="ppt_x"/>
                                          </p:val>
                                        </p:tav>
                                        <p:tav tm="100000">
                                          <p:val>
                                            <p:strVal val="ppt_x"/>
                                          </p:val>
                                        </p:tav>
                                      </p:tavLst>
                                    </p:anim>
                                    <p:anim calcmode="lin" valueType="num">
                                      <p:cBhvr additive="base">
                                        <p:cTn id="47" dur="500"/>
                                        <p:tgtEl>
                                          <p:spTgt spid="18"/>
                                        </p:tgtEl>
                                        <p:attrNameLst>
                                          <p:attrName>ppt_y</p:attrName>
                                        </p:attrNameLst>
                                      </p:cBhvr>
                                      <p:tavLst>
                                        <p:tav tm="0">
                                          <p:val>
                                            <p:strVal val="ppt_y"/>
                                          </p:val>
                                        </p:tav>
                                        <p:tav tm="100000">
                                          <p:val>
                                            <p:strVal val="1+ppt_h/2"/>
                                          </p:val>
                                        </p:tav>
                                      </p:tavLst>
                                    </p:anim>
                                    <p:set>
                                      <p:cBhvr>
                                        <p:cTn id="48" dur="1" fill="hold">
                                          <p:stCondLst>
                                            <p:cond delay="499"/>
                                          </p:stCondLst>
                                        </p:cTn>
                                        <p:tgtEl>
                                          <p:spTgt spid="18"/>
                                        </p:tgtEl>
                                        <p:attrNameLst>
                                          <p:attrName>style.visibility</p:attrName>
                                        </p:attrNameLst>
                                      </p:cBhvr>
                                      <p:to>
                                        <p:strVal val="hidden"/>
                                      </p:to>
                                    </p:set>
                                  </p:childTnLst>
                                </p:cTn>
                              </p:par>
                            </p:childTnLst>
                          </p:cTn>
                        </p:par>
                        <p:par>
                          <p:cTn id="49" fill="hold">
                            <p:stCondLst>
                              <p:cond delay="500"/>
                            </p:stCondLst>
                            <p:childTnLst>
                              <p:par>
                                <p:cTn id="50" presetID="2" presetClass="exit" presetSubtype="4" fill="hold" nodeType="afterEffect">
                                  <p:stCondLst>
                                    <p:cond delay="0"/>
                                  </p:stCondLst>
                                  <p:childTnLst>
                                    <p:anim calcmode="lin" valueType="num">
                                      <p:cBhvr additive="base">
                                        <p:cTn id="51" dur="500"/>
                                        <p:tgtEl>
                                          <p:spTgt spid="25"/>
                                        </p:tgtEl>
                                        <p:attrNameLst>
                                          <p:attrName>ppt_x</p:attrName>
                                        </p:attrNameLst>
                                      </p:cBhvr>
                                      <p:tavLst>
                                        <p:tav tm="0">
                                          <p:val>
                                            <p:strVal val="ppt_x"/>
                                          </p:val>
                                        </p:tav>
                                        <p:tav tm="100000">
                                          <p:val>
                                            <p:strVal val="ppt_x"/>
                                          </p:val>
                                        </p:tav>
                                      </p:tavLst>
                                    </p:anim>
                                    <p:anim calcmode="lin" valueType="num">
                                      <p:cBhvr additive="base">
                                        <p:cTn id="52" dur="500"/>
                                        <p:tgtEl>
                                          <p:spTgt spid="25"/>
                                        </p:tgtEl>
                                        <p:attrNameLst>
                                          <p:attrName>ppt_y</p:attrName>
                                        </p:attrNameLst>
                                      </p:cBhvr>
                                      <p:tavLst>
                                        <p:tav tm="0">
                                          <p:val>
                                            <p:strVal val="ppt_y"/>
                                          </p:val>
                                        </p:tav>
                                        <p:tav tm="100000">
                                          <p:val>
                                            <p:strVal val="1+ppt_h/2"/>
                                          </p:val>
                                        </p:tav>
                                      </p:tavLst>
                                    </p:anim>
                                    <p:set>
                                      <p:cBhvr>
                                        <p:cTn id="53" dur="1" fill="hold">
                                          <p:stCondLst>
                                            <p:cond delay="499"/>
                                          </p:stCondLst>
                                        </p:cTn>
                                        <p:tgtEl>
                                          <p:spTgt spid="25"/>
                                        </p:tgtEl>
                                        <p:attrNameLst>
                                          <p:attrName>style.visibility</p:attrName>
                                        </p:attrNameLst>
                                      </p:cBhvr>
                                      <p:to>
                                        <p:strVal val="hidden"/>
                                      </p:to>
                                    </p:set>
                                  </p:childTnLst>
                                </p:cTn>
                              </p:par>
                            </p:childTnLst>
                          </p:cTn>
                        </p:par>
                        <p:par>
                          <p:cTn id="54" fill="hold">
                            <p:stCondLst>
                              <p:cond delay="1000"/>
                            </p:stCondLst>
                            <p:childTnLst>
                              <p:par>
                                <p:cTn id="55" presetID="2" presetClass="exit" presetSubtype="4" fill="hold" nodeType="afterEffect">
                                  <p:stCondLst>
                                    <p:cond delay="0"/>
                                  </p:stCondLst>
                                  <p:childTnLst>
                                    <p:anim calcmode="lin" valueType="num">
                                      <p:cBhvr additive="base">
                                        <p:cTn id="56" dur="500"/>
                                        <p:tgtEl>
                                          <p:spTgt spid="53"/>
                                        </p:tgtEl>
                                        <p:attrNameLst>
                                          <p:attrName>ppt_x</p:attrName>
                                        </p:attrNameLst>
                                      </p:cBhvr>
                                      <p:tavLst>
                                        <p:tav tm="0">
                                          <p:val>
                                            <p:strVal val="ppt_x"/>
                                          </p:val>
                                        </p:tav>
                                        <p:tav tm="100000">
                                          <p:val>
                                            <p:strVal val="ppt_x"/>
                                          </p:val>
                                        </p:tav>
                                      </p:tavLst>
                                    </p:anim>
                                    <p:anim calcmode="lin" valueType="num">
                                      <p:cBhvr additive="base">
                                        <p:cTn id="57" dur="500"/>
                                        <p:tgtEl>
                                          <p:spTgt spid="53"/>
                                        </p:tgtEl>
                                        <p:attrNameLst>
                                          <p:attrName>ppt_y</p:attrName>
                                        </p:attrNameLst>
                                      </p:cBhvr>
                                      <p:tavLst>
                                        <p:tav tm="0">
                                          <p:val>
                                            <p:strVal val="ppt_y"/>
                                          </p:val>
                                        </p:tav>
                                        <p:tav tm="100000">
                                          <p:val>
                                            <p:strVal val="1+ppt_h/2"/>
                                          </p:val>
                                        </p:tav>
                                      </p:tavLst>
                                    </p:anim>
                                    <p:set>
                                      <p:cBhvr>
                                        <p:cTn id="58" dur="1" fill="hold">
                                          <p:stCondLst>
                                            <p:cond delay="499"/>
                                          </p:stCondLst>
                                        </p:cTn>
                                        <p:tgtEl>
                                          <p:spTgt spid="53"/>
                                        </p:tgtEl>
                                        <p:attrNameLst>
                                          <p:attrName>style.visibility</p:attrName>
                                        </p:attrNameLst>
                                      </p:cBhvr>
                                      <p:to>
                                        <p:strVal val="hidden"/>
                                      </p:to>
                                    </p:set>
                                  </p:childTnLst>
                                </p:cTn>
                              </p:par>
                            </p:childTnLst>
                          </p:cTn>
                        </p:par>
                        <p:par>
                          <p:cTn id="59" fill="hold">
                            <p:stCondLst>
                              <p:cond delay="1500"/>
                            </p:stCondLst>
                            <p:childTnLst>
                              <p:par>
                                <p:cTn id="60" presetID="2" presetClass="exit" presetSubtype="4" fill="hold" nodeType="afterEffect">
                                  <p:stCondLst>
                                    <p:cond delay="0"/>
                                  </p:stCondLst>
                                  <p:childTnLst>
                                    <p:anim calcmode="lin" valueType="num">
                                      <p:cBhvr additive="base">
                                        <p:cTn id="61" dur="500"/>
                                        <p:tgtEl>
                                          <p:spTgt spid="37"/>
                                        </p:tgtEl>
                                        <p:attrNameLst>
                                          <p:attrName>ppt_x</p:attrName>
                                        </p:attrNameLst>
                                      </p:cBhvr>
                                      <p:tavLst>
                                        <p:tav tm="0">
                                          <p:val>
                                            <p:strVal val="ppt_x"/>
                                          </p:val>
                                        </p:tav>
                                        <p:tav tm="100000">
                                          <p:val>
                                            <p:strVal val="ppt_x"/>
                                          </p:val>
                                        </p:tav>
                                      </p:tavLst>
                                    </p:anim>
                                    <p:anim calcmode="lin" valueType="num">
                                      <p:cBhvr additive="base">
                                        <p:cTn id="62" dur="500"/>
                                        <p:tgtEl>
                                          <p:spTgt spid="37"/>
                                        </p:tgtEl>
                                        <p:attrNameLst>
                                          <p:attrName>ppt_y</p:attrName>
                                        </p:attrNameLst>
                                      </p:cBhvr>
                                      <p:tavLst>
                                        <p:tav tm="0">
                                          <p:val>
                                            <p:strVal val="ppt_y"/>
                                          </p:val>
                                        </p:tav>
                                        <p:tav tm="100000">
                                          <p:val>
                                            <p:strVal val="1+ppt_h/2"/>
                                          </p:val>
                                        </p:tav>
                                      </p:tavLst>
                                    </p:anim>
                                    <p:set>
                                      <p:cBhvr>
                                        <p:cTn id="63" dur="1" fill="hold">
                                          <p:stCondLst>
                                            <p:cond delay="499"/>
                                          </p:stCondLst>
                                        </p:cTn>
                                        <p:tgtEl>
                                          <p:spTgt spid="37"/>
                                        </p:tgtEl>
                                        <p:attrNameLst>
                                          <p:attrName>style.visibility</p:attrName>
                                        </p:attrNameLst>
                                      </p:cBhvr>
                                      <p:to>
                                        <p:strVal val="hidden"/>
                                      </p:to>
                                    </p:set>
                                  </p:childTnLst>
                                </p:cTn>
                              </p:par>
                            </p:childTnLst>
                          </p:cTn>
                        </p:par>
                        <p:par>
                          <p:cTn id="64" fill="hold">
                            <p:stCondLst>
                              <p:cond delay="2000"/>
                            </p:stCondLst>
                            <p:childTnLst>
                              <p:par>
                                <p:cTn id="65" presetID="2" presetClass="exit" presetSubtype="8" fill="hold" nodeType="afterEffect">
                                  <p:stCondLst>
                                    <p:cond delay="0"/>
                                  </p:stCondLst>
                                  <p:childTnLst>
                                    <p:anim calcmode="lin" valueType="num">
                                      <p:cBhvr additive="base">
                                        <p:cTn id="66" dur="500"/>
                                        <p:tgtEl>
                                          <p:spTgt spid="2"/>
                                        </p:tgtEl>
                                        <p:attrNameLst>
                                          <p:attrName>ppt_x</p:attrName>
                                        </p:attrNameLst>
                                      </p:cBhvr>
                                      <p:tavLst>
                                        <p:tav tm="0">
                                          <p:val>
                                            <p:strVal val="ppt_x"/>
                                          </p:val>
                                        </p:tav>
                                        <p:tav tm="100000">
                                          <p:val>
                                            <p:strVal val="0-ppt_w/2"/>
                                          </p:val>
                                        </p:tav>
                                      </p:tavLst>
                                    </p:anim>
                                    <p:anim calcmode="lin" valueType="num">
                                      <p:cBhvr additive="base">
                                        <p:cTn id="67" dur="500"/>
                                        <p:tgtEl>
                                          <p:spTgt spid="2"/>
                                        </p:tgtEl>
                                        <p:attrNameLst>
                                          <p:attrName>ppt_y</p:attrName>
                                        </p:attrNameLst>
                                      </p:cBhvr>
                                      <p:tavLst>
                                        <p:tav tm="0">
                                          <p:val>
                                            <p:strVal val="ppt_y"/>
                                          </p:val>
                                        </p:tav>
                                        <p:tav tm="100000">
                                          <p:val>
                                            <p:strVal val="ppt_y"/>
                                          </p:val>
                                        </p:tav>
                                      </p:tavLst>
                                    </p:anim>
                                    <p:set>
                                      <p:cBhvr>
                                        <p:cTn id="68" dur="1" fill="hold">
                                          <p:stCondLst>
                                            <p:cond delay="499"/>
                                          </p:stCondLst>
                                        </p:cTn>
                                        <p:tgtEl>
                                          <p:spTgt spid="2"/>
                                        </p:tgtEl>
                                        <p:attrNameLst>
                                          <p:attrName>style.visibility</p:attrName>
                                        </p:attrNameLst>
                                      </p:cBhvr>
                                      <p:to>
                                        <p:strVal val="hidden"/>
                                      </p:to>
                                    </p:set>
                                  </p:childTnLst>
                                </p:cTn>
                              </p:par>
                              <p:par>
                                <p:cTn id="69" presetID="2" presetClass="exit" presetSubtype="8" fill="hold" grpId="1" nodeType="withEffect">
                                  <p:stCondLst>
                                    <p:cond delay="0"/>
                                  </p:stCondLst>
                                  <p:childTnLst>
                                    <p:anim calcmode="lin" valueType="num">
                                      <p:cBhvr additive="base">
                                        <p:cTn id="70" dur="500"/>
                                        <p:tgtEl>
                                          <p:spTgt spid="5"/>
                                        </p:tgtEl>
                                        <p:attrNameLst>
                                          <p:attrName>ppt_x</p:attrName>
                                        </p:attrNameLst>
                                      </p:cBhvr>
                                      <p:tavLst>
                                        <p:tav tm="0">
                                          <p:val>
                                            <p:strVal val="ppt_x"/>
                                          </p:val>
                                        </p:tav>
                                        <p:tav tm="100000">
                                          <p:val>
                                            <p:strVal val="0-ppt_w/2"/>
                                          </p:val>
                                        </p:tav>
                                      </p:tavLst>
                                    </p:anim>
                                    <p:anim calcmode="lin" valueType="num">
                                      <p:cBhvr additive="base">
                                        <p:cTn id="71" dur="500"/>
                                        <p:tgtEl>
                                          <p:spTgt spid="5"/>
                                        </p:tgtEl>
                                        <p:attrNameLst>
                                          <p:attrName>ppt_y</p:attrName>
                                        </p:attrNameLst>
                                      </p:cBhvr>
                                      <p:tavLst>
                                        <p:tav tm="0">
                                          <p:val>
                                            <p:strVal val="ppt_y"/>
                                          </p:val>
                                        </p:tav>
                                        <p:tav tm="100000">
                                          <p:val>
                                            <p:strVal val="ppt_y"/>
                                          </p:val>
                                        </p:tav>
                                      </p:tavLst>
                                    </p:anim>
                                    <p:set>
                                      <p:cBhvr>
                                        <p:cTn id="72" dur="1" fill="hold">
                                          <p:stCondLst>
                                            <p:cond delay="499"/>
                                          </p:stCondLst>
                                        </p:cTn>
                                        <p:tgtEl>
                                          <p:spTgt spid="5"/>
                                        </p:tgtEl>
                                        <p:attrNameLst>
                                          <p:attrName>style.visibility</p:attrName>
                                        </p:attrNameLst>
                                      </p:cBhvr>
                                      <p:to>
                                        <p:strVal val="hidden"/>
                                      </p:to>
                                    </p:set>
                                  </p:childTnLst>
                                </p:cTn>
                              </p:par>
                              <p:par>
                                <p:cTn id="73" presetID="2" presetClass="exit" presetSubtype="8" fill="hold" nodeType="withEffect">
                                  <p:stCondLst>
                                    <p:cond delay="0"/>
                                  </p:stCondLst>
                                  <p:childTnLst>
                                    <p:anim calcmode="lin" valueType="num">
                                      <p:cBhvr additive="base">
                                        <p:cTn id="74" dur="500"/>
                                        <p:tgtEl>
                                          <p:spTgt spid="14"/>
                                        </p:tgtEl>
                                        <p:attrNameLst>
                                          <p:attrName>ppt_x</p:attrName>
                                        </p:attrNameLst>
                                      </p:cBhvr>
                                      <p:tavLst>
                                        <p:tav tm="0">
                                          <p:val>
                                            <p:strVal val="ppt_x"/>
                                          </p:val>
                                        </p:tav>
                                        <p:tav tm="100000">
                                          <p:val>
                                            <p:strVal val="0-ppt_w/2"/>
                                          </p:val>
                                        </p:tav>
                                      </p:tavLst>
                                    </p:anim>
                                    <p:anim calcmode="lin" valueType="num">
                                      <p:cBhvr additive="base">
                                        <p:cTn id="75" dur="500"/>
                                        <p:tgtEl>
                                          <p:spTgt spid="14"/>
                                        </p:tgtEl>
                                        <p:attrNameLst>
                                          <p:attrName>ppt_y</p:attrName>
                                        </p:attrNameLst>
                                      </p:cBhvr>
                                      <p:tavLst>
                                        <p:tav tm="0">
                                          <p:val>
                                            <p:strVal val="ppt_y"/>
                                          </p:val>
                                        </p:tav>
                                        <p:tav tm="100000">
                                          <p:val>
                                            <p:strVal val="ppt_y"/>
                                          </p:val>
                                        </p:tav>
                                      </p:tavLst>
                                    </p:anim>
                                    <p:set>
                                      <p:cBhvr>
                                        <p:cTn id="7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1605280" cy="521970"/>
          </a:xfrm>
          <a:prstGeom prst="rect">
            <a:avLst/>
          </a:prstGeom>
          <a:noFill/>
        </p:spPr>
        <p:txBody>
          <a:bodyPr wrap="none" rtlCol="0">
            <a:spAutoFit/>
          </a:bodyPr>
          <a:lstStyle/>
          <a:p>
            <a:r>
              <a:rPr lang="zh-CN" altLang="en-US" sz="2800" dirty="0">
                <a:latin typeface="方正正中黑简体" panose="02000000000000000000" pitchFamily="2" charset="-122"/>
                <a:ea typeface="方正正中黑简体" panose="02000000000000000000" pitchFamily="2" charset="-122"/>
              </a:rPr>
              <a:t>检验结果</a:t>
            </a:r>
            <a:endParaRPr lang="zh-CN" altLang="en-US" sz="2800" dirty="0">
              <a:latin typeface="方正正中黑简体" panose="02000000000000000000" pitchFamily="2" charset="-122"/>
              <a:ea typeface="方正正中黑简体" panose="02000000000000000000" pitchFamily="2" charset="-122"/>
            </a:endParaRPr>
          </a:p>
        </p:txBody>
      </p:sp>
      <p:sp>
        <p:nvSpPr>
          <p:cNvPr id="178" name="矩形 177"/>
          <p:cNvSpPr/>
          <p:nvPr/>
        </p:nvSpPr>
        <p:spPr>
          <a:xfrm>
            <a:off x="2533015" y="3381375"/>
            <a:ext cx="4945380" cy="1938020"/>
          </a:xfrm>
          <a:prstGeom prst="rect">
            <a:avLst/>
          </a:prstGeom>
          <a:ln>
            <a:solidFill>
              <a:srgbClr val="FF0000"/>
            </a:solidFill>
          </a:ln>
        </p:spPr>
        <p:txBody>
          <a:bodyPr wrap="square">
            <a:spAutoFit/>
          </a:bodyPr>
          <a:lstStyle/>
          <a:p>
            <a:pPr marL="342900" indent="-342900" fontAlgn="auto">
              <a:lnSpc>
                <a:spcPct val="150000"/>
              </a:lnSpc>
              <a:spcAft>
                <a:spcPts val="0"/>
              </a:spcAft>
              <a:buClr>
                <a:srgbClr val="00B0F0"/>
              </a:buClr>
              <a:buFont typeface="Wingdings" panose="05000000000000000000" charset="0"/>
              <a:buChar char="q"/>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南方公共精神弱，呈现高度的政治附庸化的选举，并呈现一个循环网络；</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fontAlgn="auto">
              <a:lnSpc>
                <a:spcPct val="150000"/>
              </a:lnSpc>
              <a:spcAft>
                <a:spcPts val="0"/>
              </a:spcAft>
              <a:buClr>
                <a:srgbClr val="00B0F0"/>
              </a:buClr>
              <a:buFont typeface="Wingdings" panose="05000000000000000000" charset="0"/>
              <a:buChar char="q"/>
            </a:pPr>
            <a:r>
              <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rPr>
              <a:t>北方公民参与度高，社团活跃程度高，关心社区事务，呈现良好的治理效果。</a:t>
            </a:r>
            <a:endParaRPr lang="zh-CN" altLang="zh-CN" sz="2000" kern="100" dirty="0">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180" name="矩形 179"/>
          <p:cNvSpPr/>
          <p:nvPr/>
        </p:nvSpPr>
        <p:spPr>
          <a:xfrm>
            <a:off x="1059180" y="1242695"/>
            <a:ext cx="4892040" cy="1753235"/>
          </a:xfrm>
          <a:prstGeom prst="rect">
            <a:avLst/>
          </a:prstGeom>
          <a:solidFill>
            <a:schemeClr val="accent5">
              <a:lumMod val="20000"/>
              <a:lumOff val="80000"/>
            </a:schemeClr>
          </a:solidFill>
          <a:ln>
            <a:solidFill>
              <a:schemeClr val="accent3">
                <a:lumMod val="40000"/>
                <a:lumOff val="60000"/>
              </a:schemeClr>
            </a:solidFill>
          </a:ln>
        </p:spPr>
        <p:txBody>
          <a:bodyPr wrap="square">
            <a:spAutoFit/>
          </a:bodyPr>
          <a:lstStyle/>
          <a:p>
            <a:pPr fontAlgn="auto">
              <a:lnSpc>
                <a:spcPct val="150000"/>
              </a:lnSpc>
              <a:spcAft>
                <a:spcPts val="0"/>
              </a:spcAft>
            </a:pPr>
            <a:r>
              <a:rPr lang="zh-CN" altLang="zh-CN" sz="2400" kern="100" dirty="0">
                <a:latin typeface="方正兰亭细黑_GBK" panose="02000000000000000000" pitchFamily="2" charset="-122"/>
                <a:ea typeface="方正兰亭细黑_GBK" panose="02000000000000000000" pitchFamily="2" charset="-122"/>
                <a:cs typeface="Times New Roman" panose="02020603050405020304" pitchFamily="18" charset="0"/>
              </a:rPr>
              <a:t>结果：</a:t>
            </a:r>
            <a:r>
              <a:rPr lang="zh-CN" altLang="zh-CN" sz="2400" b="1" kern="100" dirty="0">
                <a:latin typeface="仿宋" panose="02010609060101010101" charset="-122"/>
                <a:ea typeface="仿宋" panose="02010609060101010101" charset="-122"/>
                <a:cs typeface="Times New Roman" panose="02020603050405020304" pitchFamily="18" charset="0"/>
              </a:rPr>
              <a:t>公民共同体和制度绩效是高度相关的：北部地区公共精神最强，向南方递减，呈现过渡带。</a:t>
            </a:r>
            <a:endParaRPr lang="zh-CN" altLang="zh-CN" sz="2400" b="1" kern="100" dirty="0">
              <a:latin typeface="仿宋" panose="02010609060101010101" charset="-122"/>
              <a:ea typeface="仿宋" panose="02010609060101010101" charset="-122"/>
              <a:cs typeface="Times New Roman" panose="02020603050405020304" pitchFamily="18" charset="0"/>
            </a:endParaRPr>
          </a:p>
        </p:txBody>
      </p:sp>
      <p:pic>
        <p:nvPicPr>
          <p:cNvPr id="8" name="内容占位符 3"/>
          <p:cNvPicPr>
            <a:picLocks noGrp="1" noChangeAspect="1"/>
          </p:cNvPicPr>
          <p:nvPr/>
        </p:nvPicPr>
        <p:blipFill>
          <a:blip r:embed="rId1" cstate="print">
            <a:extLst>
              <a:ext uri="{28A0092B-C50C-407E-A947-70E740481C1C}">
                <a14:useLocalDpi xmlns:a14="http://schemas.microsoft.com/office/drawing/2010/main" val="0"/>
              </a:ext>
            </a:extLst>
          </a:blip>
          <a:srcRect r="17349"/>
          <a:stretch>
            <a:fillRect/>
          </a:stretch>
        </p:blipFill>
        <p:spPr>
          <a:xfrm>
            <a:off x="7503795" y="18415"/>
            <a:ext cx="3625215" cy="3290570"/>
          </a:xfrm>
          <a:prstGeom prst="rect">
            <a:avLst/>
          </a:prstGeom>
        </p:spPr>
      </p:pic>
      <p:pic>
        <p:nvPicPr>
          <p:cNvPr id="71" name="图片 70"/>
          <p:cNvPicPr>
            <a:picLocks noChangeAspect="1"/>
          </p:cNvPicPr>
          <p:nvPr/>
        </p:nvPicPr>
        <p:blipFill>
          <a:blip r:embed="rId2" cstate="print">
            <a:extLst>
              <a:ext uri="{28A0092B-C50C-407E-A947-70E740481C1C}">
                <a14:useLocalDpi xmlns:a14="http://schemas.microsoft.com/office/drawing/2010/main" val="0"/>
              </a:ext>
            </a:extLst>
          </a:blip>
          <a:srcRect r="10743"/>
          <a:stretch>
            <a:fillRect/>
          </a:stretch>
        </p:blipFill>
        <p:spPr>
          <a:xfrm>
            <a:off x="7503795" y="3361055"/>
            <a:ext cx="3625215" cy="34442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80"/>
                                        </p:tgtEl>
                                        <p:attrNameLst>
                                          <p:attrName>style.visibility</p:attrName>
                                        </p:attrNameLst>
                                      </p:cBhvr>
                                      <p:to>
                                        <p:strVal val="visible"/>
                                      </p:to>
                                    </p:set>
                                    <p:animEffect transition="in" filter="wipe(up)">
                                      <p:cBhvr>
                                        <p:cTn id="16" dur="500"/>
                                        <p:tgtEl>
                                          <p:spTgt spid="18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78"/>
                                        </p:tgtEl>
                                        <p:attrNameLst>
                                          <p:attrName>style.visibility</p:attrName>
                                        </p:attrNameLst>
                                      </p:cBhvr>
                                      <p:to>
                                        <p:strVal val="visible"/>
                                      </p:to>
                                    </p:set>
                                    <p:animEffect transition="in" filter="wipe(up)">
                                      <p:cBhvr>
                                        <p:cTn id="20" dur="500"/>
                                        <p:tgtEl>
                                          <p:spTgt spid="17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8" fill="hold" nodeType="clickEffect">
                                  <p:stCondLst>
                                    <p:cond delay="0"/>
                                  </p:stCondLst>
                                  <p:childTnLst>
                                    <p:animEffect transition="out" filter="wipe(left)">
                                      <p:cBhvr>
                                        <p:cTn id="24" dur="500"/>
                                        <p:tgtEl>
                                          <p:spTgt spid="2"/>
                                        </p:tgtEl>
                                      </p:cBhvr>
                                    </p:animEffect>
                                    <p:set>
                                      <p:cBhvr>
                                        <p:cTn id="25" dur="1" fill="hold">
                                          <p:stCondLst>
                                            <p:cond delay="499"/>
                                          </p:stCondLst>
                                        </p:cTn>
                                        <p:tgtEl>
                                          <p:spTgt spid="2"/>
                                        </p:tgtEl>
                                        <p:attrNameLst>
                                          <p:attrName>style.visibility</p:attrName>
                                        </p:attrNameLst>
                                      </p:cBhvr>
                                      <p:to>
                                        <p:strVal val="hidden"/>
                                      </p:to>
                                    </p:set>
                                  </p:childTnLst>
                                </p:cTn>
                              </p:par>
                              <p:par>
                                <p:cTn id="26" presetID="22" presetClass="exit" presetSubtype="8" fill="hold" grpId="1" nodeType="withEffect">
                                  <p:stCondLst>
                                    <p:cond delay="0"/>
                                  </p:stCondLst>
                                  <p:childTnLst>
                                    <p:animEffect transition="out" filter="wipe(left)">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par>
                                <p:cTn id="29" presetID="22" presetClass="exit" presetSubtype="8" fill="hold" grpId="1" nodeType="withEffect">
                                  <p:stCondLst>
                                    <p:cond delay="0"/>
                                  </p:stCondLst>
                                  <p:childTnLst>
                                    <p:animEffect transition="out" filter="wipe(left)">
                                      <p:cBhvr>
                                        <p:cTn id="30" dur="500"/>
                                        <p:tgtEl>
                                          <p:spTgt spid="180"/>
                                        </p:tgtEl>
                                      </p:cBhvr>
                                    </p:animEffect>
                                    <p:set>
                                      <p:cBhvr>
                                        <p:cTn id="31" dur="1" fill="hold">
                                          <p:stCondLst>
                                            <p:cond delay="499"/>
                                          </p:stCondLst>
                                        </p:cTn>
                                        <p:tgtEl>
                                          <p:spTgt spid="180"/>
                                        </p:tgtEl>
                                        <p:attrNameLst>
                                          <p:attrName>style.visibility</p:attrName>
                                        </p:attrNameLst>
                                      </p:cBhvr>
                                      <p:to>
                                        <p:strVal val="hidden"/>
                                      </p:to>
                                    </p:set>
                                  </p:childTnLst>
                                </p:cTn>
                              </p:par>
                              <p:par>
                                <p:cTn id="32" presetID="22" presetClass="exit" presetSubtype="8" fill="hold" grpId="1" nodeType="withEffect">
                                  <p:stCondLst>
                                    <p:cond delay="0"/>
                                  </p:stCondLst>
                                  <p:childTnLst>
                                    <p:animEffect transition="out" filter="wipe(left)">
                                      <p:cBhvr>
                                        <p:cTn id="33" dur="500"/>
                                        <p:tgtEl>
                                          <p:spTgt spid="178"/>
                                        </p:tgtEl>
                                      </p:cBhvr>
                                    </p:animEffect>
                                    <p:set>
                                      <p:cBhvr>
                                        <p:cTn id="34" dur="1" fill="hold">
                                          <p:stCondLst>
                                            <p:cond delay="499"/>
                                          </p:stCondLst>
                                        </p:cTn>
                                        <p:tgtEl>
                                          <p:spTgt spid="1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78" grpId="0" bldLvl="0" animBg="1"/>
      <p:bldP spid="178" grpId="1" bldLvl="0" animBg="1"/>
      <p:bldP spid="180" grpId="0" bldLvl="0" animBg="1"/>
      <p:bldP spid="180" grpId="1"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821670" cy="840740"/>
          </a:xfrm>
        </p:spPr>
        <p:txBody>
          <a:bodyPr>
            <a:normAutofit/>
          </a:bodyPr>
          <a:lstStyle/>
          <a:p>
            <a:r>
              <a:rPr lang="zh-CN" altLang="en-US" sz="2800" u="sng" dirty="0" smtClean="0">
                <a:latin typeface="黑体" panose="02010609060101010101" charset="-122"/>
                <a:ea typeface="黑体" panose="02010609060101010101" charset="-122"/>
              </a:rPr>
              <a:t>进一步地，公民共同体内的社会与政治生活</a:t>
            </a:r>
            <a:endParaRPr lang="zh-CN" altLang="en-US" sz="2800" u="sng" dirty="0" smtClean="0">
              <a:solidFill>
                <a:srgbClr val="FF0000"/>
              </a:solidFill>
              <a:latin typeface="楷体" panose="02010609060101010101" charset="-122"/>
              <a:ea typeface="楷体" panose="02010609060101010101" charset="-122"/>
              <a:sym typeface="+mn-ea"/>
            </a:endParaRPr>
          </a:p>
        </p:txBody>
      </p:sp>
      <p:sp>
        <p:nvSpPr>
          <p:cNvPr id="3" name="内容占位符 2"/>
          <p:cNvSpPr>
            <a:spLocks noGrp="1"/>
          </p:cNvSpPr>
          <p:nvPr>
            <p:ph idx="1"/>
          </p:nvPr>
        </p:nvSpPr>
        <p:spPr>
          <a:xfrm>
            <a:off x="838200" y="1205865"/>
            <a:ext cx="11052175" cy="4791710"/>
          </a:xfrm>
        </p:spPr>
        <p:txBody>
          <a:bodyPr>
            <a:normAutofit fontScale="82500" lnSpcReduction="10000"/>
          </a:bodyPr>
          <a:lstStyle/>
          <a:p>
            <a:pPr fontAlgn="auto">
              <a:lnSpc>
                <a:spcPct val="150000"/>
              </a:lnSpc>
            </a:pPr>
            <a:r>
              <a:rPr lang="zh-CN" altLang="en-US" sz="2400" b="1" dirty="0" smtClean="0">
                <a:solidFill>
                  <a:srgbClr val="C00000"/>
                </a:solidFill>
              </a:rPr>
              <a:t>根据调查地区政治家、社区领导人以及对公众的调查：</a:t>
            </a:r>
            <a:endParaRPr lang="en-US" altLang="zh-CN" sz="2400" dirty="0" smtClean="0"/>
          </a:p>
          <a:p>
            <a:pPr fontAlgn="auto">
              <a:lnSpc>
                <a:spcPct val="150000"/>
              </a:lnSpc>
              <a:spcBef>
                <a:spcPts val="0"/>
              </a:spcBef>
              <a:buClr>
                <a:srgbClr val="7030A0"/>
              </a:buClr>
              <a:buFont typeface="BatangChe" panose="02030609000101010101" charset="-127"/>
              <a:buChar char="☞"/>
            </a:pPr>
            <a:r>
              <a:rPr lang="zh-CN" altLang="en-US" sz="2400" dirty="0"/>
              <a:t>（</a:t>
            </a:r>
            <a:r>
              <a:rPr lang="en-US" altLang="zh-CN" sz="2400" dirty="0"/>
              <a:t>1</a:t>
            </a:r>
            <a:r>
              <a:rPr lang="zh-CN" altLang="en-US" sz="2400" dirty="0"/>
              <a:t>）面见的公民数量和事务，公共精神的弱的地区人数多，且都是寻求庇护；</a:t>
            </a:r>
            <a:endParaRPr lang="zh-CN" altLang="en-US" sz="2400" dirty="0"/>
          </a:p>
          <a:p>
            <a:pPr fontAlgn="auto">
              <a:lnSpc>
                <a:spcPct val="150000"/>
              </a:lnSpc>
              <a:spcBef>
                <a:spcPts val="0"/>
              </a:spcBef>
              <a:buClr>
                <a:srgbClr val="7030A0"/>
              </a:buClr>
              <a:buFont typeface="BatangChe" panose="02030609000101010101" charset="-127"/>
              <a:buChar char="☞"/>
            </a:pPr>
            <a:r>
              <a:rPr lang="zh-CN" altLang="en-US" sz="2400" dirty="0"/>
              <a:t>（</a:t>
            </a:r>
            <a:r>
              <a:rPr lang="en-US" altLang="zh-CN" sz="2400" dirty="0"/>
              <a:t>2</a:t>
            </a:r>
            <a:r>
              <a:rPr lang="zh-CN" altLang="en-US" sz="2400" dirty="0"/>
              <a:t>）地区领导人更愿意妥协，且精英来自不同的阶层，开放的伙伴关系，更推崇民主；</a:t>
            </a:r>
            <a:endParaRPr lang="zh-CN" altLang="en-US" sz="2400" dirty="0"/>
          </a:p>
          <a:p>
            <a:pPr algn="l">
              <a:lnSpc>
                <a:spcPct val="150000"/>
              </a:lnSpc>
            </a:pPr>
            <a:r>
              <a:rPr lang="zh-CN" altLang="en-US" sz="2400" b="1" dirty="0" smtClean="0">
                <a:solidFill>
                  <a:srgbClr val="C00000"/>
                </a:solidFill>
              </a:rPr>
              <a:t>公共精神强弱地区的对比：</a:t>
            </a:r>
            <a:endParaRPr lang="zh-CN" altLang="en-US" sz="2400" b="1" dirty="0" smtClean="0">
              <a:solidFill>
                <a:srgbClr val="C00000"/>
              </a:solidFill>
            </a:endParaRPr>
          </a:p>
          <a:p>
            <a:pPr fontAlgn="auto">
              <a:lnSpc>
                <a:spcPct val="150000"/>
              </a:lnSpc>
              <a:spcBef>
                <a:spcPts val="0"/>
              </a:spcBef>
              <a:buClr>
                <a:srgbClr val="7030A0"/>
              </a:buClr>
              <a:buFont typeface="BatangChe" panose="02030609000101010101" charset="-127"/>
              <a:buChar char="☞"/>
            </a:pPr>
            <a:r>
              <a:rPr lang="zh-CN" altLang="en-US" sz="2400" b="1" dirty="0" smtClean="0">
                <a:solidFill>
                  <a:srgbClr val="7030A0"/>
                </a:solidFill>
              </a:rPr>
              <a:t>公共精神强的地区：</a:t>
            </a:r>
            <a:r>
              <a:rPr lang="zh-CN" altLang="en-US" sz="2400" dirty="0" smtClean="0"/>
              <a:t>公民热切关心公共事务，居民之间相互信任，遵纪守法，地区领导人较为诚实并且愿意和对手妥协，平等，社区网络和政治网络的组织方式是水平的，社区鼓励团结、公民参与和合作诚实的品质，政府是有效的。</a:t>
            </a:r>
            <a:endParaRPr lang="en-US" altLang="zh-CN" sz="2400" dirty="0" smtClean="0"/>
          </a:p>
          <a:p>
            <a:pPr fontAlgn="auto">
              <a:lnSpc>
                <a:spcPct val="150000"/>
              </a:lnSpc>
              <a:spcBef>
                <a:spcPts val="0"/>
              </a:spcBef>
              <a:buClr>
                <a:srgbClr val="7030A0"/>
              </a:buClr>
              <a:buFont typeface="BatangChe" panose="02030609000101010101" charset="-127"/>
              <a:buChar char="☞"/>
            </a:pPr>
            <a:r>
              <a:rPr lang="zh-CN" altLang="en-US" sz="2400" b="1" dirty="0" smtClean="0">
                <a:solidFill>
                  <a:srgbClr val="7030A0"/>
                </a:solidFill>
              </a:rPr>
              <a:t>公民精神较弱的地区：</a:t>
            </a:r>
            <a:r>
              <a:rPr lang="zh-CN" altLang="en-US" sz="2400" dirty="0" smtClean="0"/>
              <a:t>等级制的公共生活组织方式，不关心集体事务，对社会文化参与较少，</a:t>
            </a:r>
            <a:r>
              <a:rPr lang="zh-CN" altLang="en-US" sz="2400" b="1" dirty="0" smtClean="0">
                <a:solidFill>
                  <a:srgbClr val="C00000"/>
                </a:solidFill>
              </a:rPr>
              <a:t>自己违法但不让别人违法</a:t>
            </a:r>
            <a:r>
              <a:rPr lang="zh-CN" altLang="en-US" sz="2400" dirty="0" smtClean="0"/>
              <a:t>，</a:t>
            </a:r>
            <a:r>
              <a:rPr lang="zh-CN" altLang="en-US" sz="2400" dirty="0" smtClean="0">
                <a:sym typeface="+mn-ea"/>
              </a:rPr>
              <a:t>更严格纪律</a:t>
            </a:r>
            <a:r>
              <a:rPr lang="zh-CN" altLang="en-US" sz="2400" dirty="0" smtClean="0"/>
              <a:t>要求，公民生活无力、受剥削和不幸福。</a:t>
            </a:r>
            <a:endParaRPr lang="zh-CN" altLang="en-US" sz="2400" dirty="0"/>
          </a:p>
        </p:txBody>
      </p:sp>
      <p:sp>
        <p:nvSpPr>
          <p:cNvPr id="4" name="文本框 3"/>
          <p:cNvSpPr txBox="1"/>
          <p:nvPr/>
        </p:nvSpPr>
        <p:spPr>
          <a:xfrm>
            <a:off x="838200" y="6156325"/>
            <a:ext cx="8717280" cy="521970"/>
          </a:xfrm>
          <a:prstGeom prst="rect">
            <a:avLst/>
          </a:prstGeom>
          <a:noFill/>
        </p:spPr>
        <p:txBody>
          <a:bodyPr wrap="none" rtlCol="0" anchor="t">
            <a:spAutoFit/>
          </a:bodyPr>
          <a:p>
            <a:r>
              <a:rPr lang="en-US" altLang="zh-CN" sz="2800" dirty="0" smtClean="0">
                <a:latin typeface="黑体" panose="02010609060101010101" charset="-122"/>
                <a:ea typeface="黑体" panose="02010609060101010101" charset="-122"/>
                <a:sym typeface="+mn-ea"/>
              </a:rPr>
              <a:t>——</a:t>
            </a:r>
            <a:r>
              <a:rPr lang="zh-CN" altLang="en-US" sz="2800" dirty="0" smtClean="0">
                <a:latin typeface="黑体" panose="02010609060101010101" charset="-122"/>
                <a:ea typeface="黑体" panose="02010609060101010101" charset="-122"/>
                <a:sym typeface="+mn-ea"/>
              </a:rPr>
              <a:t>但是，</a:t>
            </a:r>
            <a:r>
              <a:rPr lang="zh-CN" altLang="en-US" sz="2800" dirty="0" smtClean="0">
                <a:solidFill>
                  <a:srgbClr val="FF0000"/>
                </a:solidFill>
                <a:latin typeface="楷体" panose="02010609060101010101" charset="-122"/>
                <a:ea typeface="楷体" panose="02010609060101010101" charset="-122"/>
                <a:sym typeface="+mn-ea"/>
              </a:rPr>
              <a:t>意大利南北地区</a:t>
            </a:r>
            <a:r>
              <a:rPr lang="zh-CN" altLang="en-US" sz="2800" dirty="0" smtClean="0">
                <a:solidFill>
                  <a:srgbClr val="FF0000"/>
                </a:solidFill>
                <a:latin typeface="楷体" panose="02010609060101010101" charset="-122"/>
                <a:ea typeface="楷体" panose="02010609060101010101" charset="-122"/>
                <a:sym typeface="+mn-ea"/>
              </a:rPr>
              <a:t>这样的差异是怎样产生的？</a:t>
            </a:r>
            <a:endParaRPr lang="zh-CN" altLang="en-US" sz="2800"/>
          </a:p>
        </p:txBody>
      </p:sp>
      <p:sp>
        <p:nvSpPr>
          <p:cNvPr id="5" name="文本框 4"/>
          <p:cNvSpPr txBox="1"/>
          <p:nvPr/>
        </p:nvSpPr>
        <p:spPr>
          <a:xfrm>
            <a:off x="954405" y="5356860"/>
            <a:ext cx="10589260" cy="460375"/>
          </a:xfrm>
          <a:prstGeom prst="rect">
            <a:avLst/>
          </a:prstGeom>
          <a:noFill/>
        </p:spPr>
        <p:txBody>
          <a:bodyPr wrap="none" rtlCol="0" anchor="t">
            <a:spAutoFit/>
          </a:bodyPr>
          <a:p>
            <a:r>
              <a:rPr lang="zh-CN" altLang="en-US" sz="2400" b="1" dirty="0" smtClean="0">
                <a:latin typeface="仿宋" panose="02010609060101010101" charset="-122"/>
                <a:ea typeface="仿宋" panose="02010609060101010101" charset="-122"/>
                <a:sym typeface="+mn-ea"/>
              </a:rPr>
              <a:t>公共精神，或者说良好的公民素质和结社会产生有利于</a:t>
            </a:r>
            <a:r>
              <a:rPr lang="zh-CN" altLang="en-US" sz="2400" b="1" dirty="0">
                <a:latin typeface="仿宋" panose="02010609060101010101" charset="-122"/>
                <a:ea typeface="仿宋" panose="02010609060101010101" charset="-122"/>
                <a:sym typeface="+mn-ea"/>
              </a:rPr>
              <a:t>社会</a:t>
            </a:r>
            <a:r>
              <a:rPr lang="zh-CN" altLang="en-US" sz="2400" b="1" dirty="0" smtClean="0">
                <a:latin typeface="仿宋" panose="02010609060101010101" charset="-122"/>
                <a:ea typeface="仿宋" panose="02010609060101010101" charset="-122"/>
                <a:sym typeface="+mn-ea"/>
              </a:rPr>
              <a:t>发展的社会资本。</a:t>
            </a:r>
            <a:endParaRPr lang="zh-CN" altLang="en-US" sz="2400" b="1">
              <a:latin typeface="仿宋" panose="02010609060101010101" charset="-122"/>
              <a:ea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4830445" cy="521970"/>
          </a:xfrm>
          <a:prstGeom prst="rect">
            <a:avLst/>
          </a:prstGeom>
          <a:noFill/>
        </p:spPr>
        <p:txBody>
          <a:bodyPr wrap="none" rtlCol="0">
            <a:spAutoFit/>
          </a:bodyPr>
          <a:lstStyle/>
          <a:p>
            <a:pPr algn="l"/>
            <a:r>
              <a:rPr lang="zh-CN" altLang="en-US" sz="2800" b="1" dirty="0" smtClean="0">
                <a:latin typeface="黑体" panose="02010609060101010101" charset="-122"/>
                <a:ea typeface="黑体" panose="02010609060101010101" charset="-122"/>
                <a:sym typeface="+mn-ea"/>
              </a:rPr>
              <a:t>追随公民共同体之源</a:t>
            </a:r>
            <a:r>
              <a:rPr lang="zh-CN" altLang="en-US" sz="2800" b="1" dirty="0" smtClean="0">
                <a:solidFill>
                  <a:srgbClr val="C00000"/>
                </a:solidFill>
                <a:latin typeface="楷体" panose="02010609060101010101" charset="-122"/>
                <a:ea typeface="楷体" panose="02010609060101010101" charset="-122"/>
                <a:sym typeface="+mn-ea"/>
              </a:rPr>
              <a:t>（历史）</a:t>
            </a:r>
            <a:endParaRPr lang="zh-CN" altLang="en-US" sz="2800" b="1" dirty="0" smtClean="0">
              <a:solidFill>
                <a:srgbClr val="C00000"/>
              </a:solidFill>
              <a:latin typeface="楷体" panose="02010609060101010101" charset="-122"/>
              <a:ea typeface="楷体" panose="02010609060101010101" charset="-122"/>
              <a:sym typeface="+mn-ea"/>
            </a:endParaRPr>
          </a:p>
        </p:txBody>
      </p:sp>
      <p:sp>
        <p:nvSpPr>
          <p:cNvPr id="176" name="文本框 175"/>
          <p:cNvSpPr txBox="1"/>
          <p:nvPr/>
        </p:nvSpPr>
        <p:spPr>
          <a:xfrm>
            <a:off x="6427470" y="1229995"/>
            <a:ext cx="5709285" cy="1938020"/>
          </a:xfrm>
          <a:prstGeom prst="rect">
            <a:avLst/>
          </a:prstGeom>
          <a:noFill/>
        </p:spPr>
        <p:txBody>
          <a:bodyPr wrap="square" rtlCol="0">
            <a:spAutoFit/>
          </a:bodyPr>
          <a:lstStyle/>
          <a:p>
            <a:r>
              <a:rPr lang="zh-CN" altLang="en-US" sz="2000" dirty="0" smtClean="0">
                <a:solidFill>
                  <a:schemeClr val="accent1">
                    <a:lumMod val="75000"/>
                  </a:schemeClr>
                </a:solidFill>
                <a:latin typeface="方正正中黑简体" panose="02000000000000000000" pitchFamily="2" charset="-122"/>
                <a:ea typeface="方正正中黑简体" panose="02000000000000000000" pitchFamily="2" charset="-122"/>
              </a:rPr>
              <a:t>历史演变：</a:t>
            </a:r>
            <a:endParaRPr lang="zh-CN" altLang="en-US" sz="2000" dirty="0" smtClean="0">
              <a:solidFill>
                <a:schemeClr val="accent1">
                  <a:lumMod val="75000"/>
                </a:schemeClr>
              </a:solidFill>
              <a:latin typeface="方正正中黑简体" panose="02000000000000000000" pitchFamily="2" charset="-122"/>
              <a:ea typeface="方正正中黑简体" panose="02000000000000000000" pitchFamily="2" charset="-122"/>
            </a:endParaRPr>
          </a:p>
          <a:p>
            <a:pPr marL="342900" indent="-342900">
              <a:buClr>
                <a:srgbClr val="0070C0"/>
              </a:buClr>
              <a:buFont typeface="Wingdings" panose="05000000000000000000" charset="0"/>
              <a:buChar char="l"/>
            </a:pPr>
            <a:r>
              <a:rPr lang="zh-CN" altLang="en-US" sz="2000" dirty="0" smtClean="0">
                <a:solidFill>
                  <a:schemeClr val="tx1"/>
                </a:solidFill>
                <a:latin typeface="Times New Roman" panose="02020603050405020304" pitchFamily="18" charset="0"/>
                <a:ea typeface="楷体" panose="02010609060101010101" charset="-122"/>
                <a:cs typeface="Times New Roman" panose="02020603050405020304" pitchFamily="18" charset="0"/>
              </a:rPr>
              <a:t>公元1100两个截然不同的帝国政治体系：北方德意志，南方拜占庭；后来衰落。</a:t>
            </a:r>
            <a:endParaRPr lang="zh-CN" altLang="en-US" sz="2000" dirty="0" smtClean="0">
              <a:solidFill>
                <a:schemeClr val="tx1"/>
              </a:solidFill>
              <a:latin typeface="Times New Roman" panose="02020603050405020304" pitchFamily="18" charset="0"/>
              <a:ea typeface="楷体" panose="02010609060101010101" charset="-122"/>
              <a:cs typeface="Times New Roman" panose="02020603050405020304" pitchFamily="18" charset="0"/>
            </a:endParaRPr>
          </a:p>
          <a:p>
            <a:pPr marL="342900" indent="-342900">
              <a:buClr>
                <a:srgbClr val="0070C0"/>
              </a:buClr>
              <a:buFont typeface="Wingdings" panose="05000000000000000000" charset="0"/>
              <a:buChar char="l"/>
            </a:pPr>
            <a:r>
              <a:rPr lang="zh-CN" altLang="en-US" sz="2000" dirty="0" smtClean="0">
                <a:solidFill>
                  <a:schemeClr val="tx1"/>
                </a:solidFill>
                <a:latin typeface="Times New Roman" panose="02020603050405020304" pitchFamily="18" charset="0"/>
                <a:ea typeface="楷体" panose="02010609060101010101" charset="-122"/>
                <a:cs typeface="Times New Roman" panose="02020603050405020304" pitchFamily="18" charset="0"/>
              </a:rPr>
              <a:t>南方衰落过快，罗曼王国成立；</a:t>
            </a:r>
            <a:endParaRPr lang="zh-CN" altLang="en-US" sz="2000" dirty="0" smtClean="0">
              <a:solidFill>
                <a:schemeClr val="tx1"/>
              </a:solidFill>
              <a:latin typeface="Times New Roman" panose="02020603050405020304" pitchFamily="18" charset="0"/>
              <a:ea typeface="楷体" panose="02010609060101010101" charset="-122"/>
              <a:cs typeface="Times New Roman" panose="02020603050405020304" pitchFamily="18" charset="0"/>
            </a:endParaRPr>
          </a:p>
          <a:p>
            <a:pPr marL="342900" indent="-342900">
              <a:buClr>
                <a:srgbClr val="0070C0"/>
              </a:buClr>
              <a:buFont typeface="Wingdings" panose="05000000000000000000" charset="0"/>
              <a:buChar char="l"/>
            </a:pPr>
            <a:r>
              <a:rPr lang="zh-CN" altLang="en-US" sz="2000" dirty="0" smtClean="0">
                <a:solidFill>
                  <a:schemeClr val="tx1"/>
                </a:solidFill>
                <a:latin typeface="Times New Roman" panose="02020603050405020304" pitchFamily="18" charset="0"/>
                <a:ea typeface="楷体" panose="02010609060101010101" charset="-122"/>
                <a:cs typeface="Times New Roman" panose="02020603050405020304" pitchFamily="18" charset="0"/>
              </a:rPr>
              <a:t>北方复兴王权失败；地方独立自治的原则大获全胜，自治城镇实际上成了城市国家。</a:t>
            </a:r>
            <a:endParaRPr lang="zh-CN" altLang="en-US" sz="2000" dirty="0" smtClean="0">
              <a:solidFill>
                <a:schemeClr val="tx1"/>
              </a:solidFill>
              <a:latin typeface="Times New Roman" panose="02020603050405020304" pitchFamily="18" charset="0"/>
              <a:ea typeface="楷体" panose="02010609060101010101" charset="-122"/>
              <a:cs typeface="Times New Roman" panose="02020603050405020304" pitchFamily="18" charset="0"/>
            </a:endParaRPr>
          </a:p>
        </p:txBody>
      </p:sp>
      <p:sp>
        <p:nvSpPr>
          <p:cNvPr id="178" name="矩形 177"/>
          <p:cNvSpPr/>
          <p:nvPr/>
        </p:nvSpPr>
        <p:spPr>
          <a:xfrm>
            <a:off x="6494145" y="5754370"/>
            <a:ext cx="5641975" cy="768350"/>
          </a:xfrm>
          <a:prstGeom prst="rect">
            <a:avLst/>
          </a:prstGeom>
          <a:solidFill>
            <a:schemeClr val="accent2">
              <a:lumMod val="20000"/>
              <a:lumOff val="80000"/>
            </a:schemeClr>
          </a:solidFill>
          <a:ln>
            <a:solidFill>
              <a:srgbClr val="7030A0"/>
            </a:solidFill>
          </a:ln>
        </p:spPr>
        <p:txBody>
          <a:bodyPr wrap="square">
            <a:spAutoFit/>
          </a:bodyPr>
          <a:lstStyle/>
          <a:p>
            <a:pPr>
              <a:spcAft>
                <a:spcPts val="0"/>
              </a:spcAft>
            </a:pPr>
            <a:r>
              <a:rPr lang="zh-CN" altLang="zh-CN" sz="2200" b="1" kern="100" dirty="0">
                <a:latin typeface="Times New Roman" panose="02020603050405020304" pitchFamily="18" charset="0"/>
                <a:ea typeface="仿宋" panose="02010609060101010101" charset="-122"/>
                <a:cs typeface="Times New Roman" panose="02020603050405020304" pitchFamily="18" charset="0"/>
              </a:rPr>
              <a:t>后来北方共和制湮灭之后，但历史的结社传统和自</a:t>
            </a:r>
            <a:r>
              <a:rPr lang="zh-CN" altLang="zh-CN" sz="2200" b="1" kern="100" dirty="0" smtClean="0">
                <a:latin typeface="Times New Roman" panose="02020603050405020304" pitchFamily="18" charset="0"/>
                <a:ea typeface="仿宋" panose="02010609060101010101" charset="-122"/>
                <a:cs typeface="Times New Roman" panose="02020603050405020304" pitchFamily="18" charset="0"/>
              </a:rPr>
              <a:t>助互助</a:t>
            </a:r>
            <a:r>
              <a:rPr lang="zh-CN" altLang="zh-CN" sz="2200" b="1" kern="100" dirty="0">
                <a:latin typeface="Times New Roman" panose="02020603050405020304" pitchFamily="18" charset="0"/>
                <a:ea typeface="仿宋" panose="02010609060101010101" charset="-122"/>
                <a:cs typeface="Times New Roman" panose="02020603050405020304" pitchFamily="18" charset="0"/>
              </a:rPr>
              <a:t>的传统很快在北方快速兴起。</a:t>
            </a:r>
            <a:endParaRPr lang="zh-CN" altLang="zh-CN" sz="2200" b="1" kern="100" dirty="0">
              <a:latin typeface="Times New Roman" panose="02020603050405020304" pitchFamily="18" charset="0"/>
              <a:ea typeface="仿宋" panose="02010609060101010101" charset="-122"/>
              <a:cs typeface="Times New Roman" panose="02020603050405020304" pitchFamily="18" charset="0"/>
            </a:endParaRPr>
          </a:p>
        </p:txBody>
      </p:sp>
      <p:sp>
        <p:nvSpPr>
          <p:cNvPr id="180" name="矩形 179"/>
          <p:cNvSpPr/>
          <p:nvPr/>
        </p:nvSpPr>
        <p:spPr>
          <a:xfrm>
            <a:off x="6494780" y="3147060"/>
            <a:ext cx="5641975" cy="255333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342900" indent="-342900">
              <a:spcAft>
                <a:spcPts val="0"/>
              </a:spcAft>
              <a:buClr>
                <a:srgbClr val="7030A0"/>
              </a:buClr>
              <a:buFont typeface="Wingdings" panose="05000000000000000000" charset="0"/>
              <a:buChar char="m"/>
            </a:pPr>
            <a:r>
              <a:rPr lang="zh-CN" altLang="zh-CN" sz="2000" kern="100" dirty="0">
                <a:solidFill>
                  <a:schemeClr val="accent1">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南方的君主权威模式</a:t>
            </a:r>
            <a:r>
              <a:rPr lang="zh-CN" altLang="zh-CN" sz="2000" kern="100" dirty="0">
                <a:latin typeface="楷体" panose="02010609060101010101" charset="-122"/>
                <a:ea typeface="楷体" panose="02010609060101010101" charset="-122"/>
                <a:cs typeface="Times New Roman" panose="02020603050405020304" pitchFamily="18" charset="0"/>
              </a:rPr>
              <a:t>，禁止自治，且有宪法约束，经济和宗教上一度的繁荣，但腓特烈国王去世之后开始衰落，王权落入贵族手中，中产阶级（行政专业人士）弱小无力受到牵制。</a:t>
            </a:r>
            <a:endParaRPr lang="zh-CN" altLang="zh-CN" sz="2000" kern="100" dirty="0">
              <a:latin typeface="楷体" panose="02010609060101010101" charset="-122"/>
              <a:ea typeface="楷体" panose="02010609060101010101" charset="-122"/>
              <a:cs typeface="Times New Roman" panose="02020603050405020304" pitchFamily="18" charset="0"/>
            </a:endParaRPr>
          </a:p>
          <a:p>
            <a:pPr marL="342900" indent="-342900">
              <a:spcAft>
                <a:spcPts val="0"/>
              </a:spcAft>
              <a:buClr>
                <a:srgbClr val="7030A0"/>
              </a:buClr>
              <a:buFont typeface="Wingdings" panose="05000000000000000000" charset="0"/>
              <a:buChar char="m"/>
            </a:pPr>
            <a:r>
              <a:rPr lang="zh-CN" altLang="zh-CN" sz="2000" kern="100" dirty="0">
                <a:solidFill>
                  <a:schemeClr val="accent1">
                    <a:lumMod val="75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北方实行的共和制</a:t>
            </a:r>
            <a:r>
              <a:rPr lang="zh-CN" altLang="zh-CN" sz="2000" kern="100" dirty="0">
                <a:solidFill>
                  <a:schemeClr val="accent1">
                    <a:lumMod val="75000"/>
                  </a:schemeClr>
                </a:solidFill>
                <a:latin typeface="楷体" panose="02010609060101010101" charset="-122"/>
                <a:ea typeface="楷体" panose="02010609060101010101" charset="-122"/>
                <a:cs typeface="Times New Roman" panose="02020603050405020304" pitchFamily="18" charset="0"/>
              </a:rPr>
              <a:t>，</a:t>
            </a:r>
            <a:r>
              <a:rPr lang="zh-CN" altLang="zh-CN" sz="2000" kern="100" dirty="0">
                <a:latin typeface="楷体" panose="02010609060101010101" charset="-122"/>
                <a:ea typeface="楷体" panose="02010609060101010101" charset="-122"/>
                <a:cs typeface="Times New Roman" panose="02020603050405020304" pitchFamily="18" charset="0"/>
              </a:rPr>
              <a:t>实现了横向合作，公民联合维护共同利益，农村的贵族被城市贵族接纳开始形成新的社会精英，并且组建了同业公会，自组和互助的社会组织发达。</a:t>
            </a:r>
            <a:endParaRPr lang="zh-CN" altLang="zh-CN" sz="2000" kern="100" dirty="0">
              <a:latin typeface="楷体" panose="02010609060101010101" charset="-122"/>
              <a:ea typeface="楷体" panose="02010609060101010101" charset="-122"/>
              <a:cs typeface="Times New Roman" panose="02020603050405020304" pitchFamily="18" charset="0"/>
            </a:endParaRPr>
          </a:p>
        </p:txBody>
      </p:sp>
      <p:pic>
        <p:nvPicPr>
          <p:cNvPr id="8" name="内容占位符 5"/>
          <p:cNvPicPr>
            <a:picLocks noGrp="1"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590" y="1229995"/>
            <a:ext cx="6405880" cy="4850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76"/>
                                        </p:tgtEl>
                                        <p:attrNameLst>
                                          <p:attrName>style.visibility</p:attrName>
                                        </p:attrNameLst>
                                      </p:cBhvr>
                                      <p:to>
                                        <p:strVal val="visible"/>
                                      </p:to>
                                    </p:set>
                                    <p:animEffect transition="in" filter="wipe(up)">
                                      <p:cBhvr>
                                        <p:cTn id="16" dur="500"/>
                                        <p:tgtEl>
                                          <p:spTgt spid="176"/>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0"/>
                                        </p:tgtEl>
                                        <p:attrNameLst>
                                          <p:attrName>style.visibility</p:attrName>
                                        </p:attrNameLst>
                                      </p:cBhvr>
                                      <p:to>
                                        <p:strVal val="visible"/>
                                      </p:to>
                                    </p:set>
                                    <p:animEffect transition="in" filter="wipe(up)">
                                      <p:cBhvr>
                                        <p:cTn id="20" dur="500"/>
                                        <p:tgtEl>
                                          <p:spTgt spid="180"/>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wipe(up)">
                                      <p:cBhvr>
                                        <p:cTn id="24" dur="500"/>
                                        <p:tgtEl>
                                          <p:spTgt spid="17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xit" presetSubtype="8" fill="hold" nodeType="clickEffect">
                                  <p:stCondLst>
                                    <p:cond delay="0"/>
                                  </p:stCondLst>
                                  <p:childTnLst>
                                    <p:animEffect transition="out" filter="wipe(left)">
                                      <p:cBhvr>
                                        <p:cTn id="28" dur="500"/>
                                        <p:tgtEl>
                                          <p:spTgt spid="2"/>
                                        </p:tgtEl>
                                      </p:cBhvr>
                                    </p:animEffect>
                                    <p:set>
                                      <p:cBhvr>
                                        <p:cTn id="29" dur="1" fill="hold">
                                          <p:stCondLst>
                                            <p:cond delay="499"/>
                                          </p:stCondLst>
                                        </p:cTn>
                                        <p:tgtEl>
                                          <p:spTgt spid="2"/>
                                        </p:tgtEl>
                                        <p:attrNameLst>
                                          <p:attrName>style.visibility</p:attrName>
                                        </p:attrNameLst>
                                      </p:cBhvr>
                                      <p:to>
                                        <p:strVal val="hidden"/>
                                      </p:to>
                                    </p:set>
                                  </p:childTnLst>
                                </p:cTn>
                              </p:par>
                              <p:par>
                                <p:cTn id="30" presetID="22" presetClass="exit" presetSubtype="8" fill="hold" grpId="1" nodeType="withEffect">
                                  <p:stCondLst>
                                    <p:cond delay="0"/>
                                  </p:stCondLst>
                                  <p:childTnLst>
                                    <p:animEffect transition="out" filter="wipe(left)">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par>
                          <p:cTn id="33" fill="hold">
                            <p:stCondLst>
                              <p:cond delay="500"/>
                            </p:stCondLst>
                            <p:childTnLst>
                              <p:par>
                                <p:cTn id="34" presetID="22" presetClass="exit" presetSubtype="8" fill="hold" grpId="1" nodeType="afterEffect">
                                  <p:stCondLst>
                                    <p:cond delay="0"/>
                                  </p:stCondLst>
                                  <p:childTnLst>
                                    <p:animEffect transition="out" filter="wipe(left)">
                                      <p:cBhvr>
                                        <p:cTn id="35" dur="500"/>
                                        <p:tgtEl>
                                          <p:spTgt spid="176"/>
                                        </p:tgtEl>
                                      </p:cBhvr>
                                    </p:animEffect>
                                    <p:set>
                                      <p:cBhvr>
                                        <p:cTn id="36" dur="1" fill="hold">
                                          <p:stCondLst>
                                            <p:cond delay="499"/>
                                          </p:stCondLst>
                                        </p:cTn>
                                        <p:tgtEl>
                                          <p:spTgt spid="176"/>
                                        </p:tgtEl>
                                        <p:attrNameLst>
                                          <p:attrName>style.visibility</p:attrName>
                                        </p:attrNameLst>
                                      </p:cBhvr>
                                      <p:to>
                                        <p:strVal val="hidden"/>
                                      </p:to>
                                    </p:set>
                                  </p:childTnLst>
                                </p:cTn>
                              </p:par>
                              <p:par>
                                <p:cTn id="37" presetID="22" presetClass="exit" presetSubtype="8" fill="hold" grpId="1" nodeType="withEffect">
                                  <p:stCondLst>
                                    <p:cond delay="0"/>
                                  </p:stCondLst>
                                  <p:childTnLst>
                                    <p:animEffect transition="out" filter="wipe(left)">
                                      <p:cBhvr>
                                        <p:cTn id="38" dur="500"/>
                                        <p:tgtEl>
                                          <p:spTgt spid="180"/>
                                        </p:tgtEl>
                                      </p:cBhvr>
                                    </p:animEffect>
                                    <p:set>
                                      <p:cBhvr>
                                        <p:cTn id="39" dur="1" fill="hold">
                                          <p:stCondLst>
                                            <p:cond delay="499"/>
                                          </p:stCondLst>
                                        </p:cTn>
                                        <p:tgtEl>
                                          <p:spTgt spid="180"/>
                                        </p:tgtEl>
                                        <p:attrNameLst>
                                          <p:attrName>style.visibility</p:attrName>
                                        </p:attrNameLst>
                                      </p:cBhvr>
                                      <p:to>
                                        <p:strVal val="hidden"/>
                                      </p:to>
                                    </p:set>
                                  </p:childTnLst>
                                </p:cTn>
                              </p:par>
                              <p:par>
                                <p:cTn id="40" presetID="22" presetClass="exit" presetSubtype="8" fill="hold" grpId="1" nodeType="withEffect">
                                  <p:stCondLst>
                                    <p:cond delay="0"/>
                                  </p:stCondLst>
                                  <p:childTnLst>
                                    <p:animEffect transition="out" filter="wipe(left)">
                                      <p:cBhvr>
                                        <p:cTn id="41" dur="500"/>
                                        <p:tgtEl>
                                          <p:spTgt spid="178"/>
                                        </p:tgtEl>
                                      </p:cBhvr>
                                    </p:animEffect>
                                    <p:set>
                                      <p:cBhvr>
                                        <p:cTn id="42" dur="1" fill="hold">
                                          <p:stCondLst>
                                            <p:cond delay="499"/>
                                          </p:stCondLst>
                                        </p:cTn>
                                        <p:tgtEl>
                                          <p:spTgt spid="1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76" grpId="0"/>
      <p:bldP spid="176" grpId="1"/>
      <p:bldP spid="178" grpId="0" bldLvl="0" animBg="1"/>
      <p:bldP spid="178" grpId="1" bldLvl="0" animBg="1"/>
      <p:bldP spid="180" grpId="0" bldLvl="0" animBg="1"/>
      <p:bldP spid="180" grpId="1"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右箭头 17"/>
          <p:cNvSpPr/>
          <p:nvPr/>
        </p:nvSpPr>
        <p:spPr>
          <a:xfrm>
            <a:off x="0" y="3429000"/>
            <a:ext cx="12191999" cy="1443038"/>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906145" y="549275"/>
            <a:ext cx="10230485" cy="6178550"/>
            <a:chOff x="1427" y="865"/>
            <a:chExt cx="16111" cy="9730"/>
          </a:xfrm>
        </p:grpSpPr>
        <p:grpSp>
          <p:nvGrpSpPr>
            <p:cNvPr id="2" name="组合 1"/>
            <p:cNvGrpSpPr/>
            <p:nvPr/>
          </p:nvGrpSpPr>
          <p:grpSpPr>
            <a:xfrm>
              <a:off x="1663" y="1774"/>
              <a:ext cx="15875" cy="163"/>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668" y="865"/>
              <a:ext cx="8453" cy="822"/>
            </a:xfrm>
            <a:prstGeom prst="rect">
              <a:avLst/>
            </a:prstGeom>
            <a:noFill/>
          </p:spPr>
          <p:txBody>
            <a:bodyPr wrap="none" rtlCol="0">
              <a:spAutoFit/>
            </a:bodyPr>
            <a:lstStyle/>
            <a:p>
              <a:pPr algn="l"/>
              <a:r>
                <a:rPr lang="zh-CN" altLang="en-US" sz="2800" b="1" dirty="0">
                  <a:latin typeface="方正正中黑简体" panose="02000000000000000000" pitchFamily="2" charset="-122"/>
                  <a:ea typeface="方正正中黑简体" panose="02000000000000000000" pitchFamily="2" charset="-122"/>
                </a:rPr>
                <a:t>（</a:t>
              </a:r>
              <a:r>
                <a:rPr lang="en-US" altLang="zh-CN" sz="2800" b="1" dirty="0">
                  <a:latin typeface="方正正中黑简体" panose="02000000000000000000" pitchFamily="2" charset="-122"/>
                  <a:ea typeface="方正正中黑简体" panose="02000000000000000000" pitchFamily="2" charset="-122"/>
                </a:rPr>
                <a:t>4</a:t>
              </a:r>
              <a:r>
                <a:rPr lang="zh-CN" altLang="en-US" sz="2800" b="1" dirty="0">
                  <a:latin typeface="方正正中黑简体" panose="02000000000000000000" pitchFamily="2" charset="-122"/>
                  <a:ea typeface="方正正中黑简体" panose="02000000000000000000" pitchFamily="2" charset="-122"/>
                </a:rPr>
                <a:t>）关于战</a:t>
              </a:r>
              <a:r>
                <a:rPr lang="en-US" altLang="zh-CN" sz="2800" b="1" dirty="0">
                  <a:latin typeface="方正正中黑简体" panose="02000000000000000000" pitchFamily="2" charset="-122"/>
                  <a:ea typeface="方正正中黑简体" panose="02000000000000000000" pitchFamily="2" charset="-122"/>
                </a:rPr>
                <a:t>“</a:t>
              </a:r>
              <a:r>
                <a:rPr lang="zh-CN" altLang="en-US" sz="2800" b="1" dirty="0">
                  <a:latin typeface="方正正中黑简体" panose="02000000000000000000" pitchFamily="2" charset="-122"/>
                  <a:ea typeface="方正正中黑简体" panose="02000000000000000000" pitchFamily="2" charset="-122"/>
                </a:rPr>
                <a:t>疫</a:t>
              </a:r>
              <a:r>
                <a:rPr lang="en-US" altLang="zh-CN" sz="2800" b="1" dirty="0">
                  <a:latin typeface="方正正中黑简体" panose="02000000000000000000" pitchFamily="2" charset="-122"/>
                  <a:ea typeface="方正正中黑简体" panose="02000000000000000000" pitchFamily="2" charset="-122"/>
                </a:rPr>
                <a:t>”</a:t>
              </a:r>
              <a:r>
                <a:rPr lang="zh-CN" altLang="en-US" sz="2800" b="1" dirty="0">
                  <a:latin typeface="方正正中黑简体" panose="02000000000000000000" pitchFamily="2" charset="-122"/>
                  <a:ea typeface="方正正中黑简体" panose="02000000000000000000" pitchFamily="2" charset="-122"/>
                </a:rPr>
                <a:t>的决策建议：</a:t>
              </a:r>
              <a:endParaRPr lang="zh-CN" altLang="en-US" sz="2800" b="1" dirty="0">
                <a:latin typeface="方正正中黑简体" panose="02000000000000000000" pitchFamily="2" charset="-122"/>
                <a:ea typeface="方正正中黑简体" panose="02000000000000000000" pitchFamily="2" charset="-122"/>
              </a:endParaRPr>
            </a:p>
          </p:txBody>
        </p:sp>
        <p:grpSp>
          <p:nvGrpSpPr>
            <p:cNvPr id="6" name="组合 5"/>
            <p:cNvGrpSpPr/>
            <p:nvPr/>
          </p:nvGrpSpPr>
          <p:grpSpPr>
            <a:xfrm>
              <a:off x="1427" y="2403"/>
              <a:ext cx="4011" cy="8142"/>
              <a:chOff x="1237101" y="1914526"/>
              <a:chExt cx="2216150" cy="4983455"/>
            </a:xfrm>
          </p:grpSpPr>
          <p:sp>
            <p:nvSpPr>
              <p:cNvPr id="7" name="矩形 6"/>
              <p:cNvSpPr/>
              <p:nvPr/>
            </p:nvSpPr>
            <p:spPr>
              <a:xfrm>
                <a:off x="1237183" y="2953386"/>
                <a:ext cx="2214492" cy="3886835"/>
              </a:xfrm>
              <a:prstGeom prst="rect">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237183" y="1914526"/>
                <a:ext cx="2214563" cy="927001"/>
              </a:xfrm>
              <a:prstGeom prst="ellipse">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237101" y="2117111"/>
                <a:ext cx="2148743" cy="443729"/>
              </a:xfrm>
              <a:prstGeom prst="rect">
                <a:avLst/>
              </a:prstGeom>
            </p:spPr>
            <p:txBody>
              <a:bodyPr wrap="square">
                <a:spAutoFit/>
              </a:bodyPr>
              <a:lstStyle/>
              <a:p>
                <a:pPr algn="ctr"/>
                <a:r>
                  <a:rPr lang="en-US" altLang="zh-CN" sz="2400" dirty="0">
                    <a:solidFill>
                      <a:schemeClr val="bg1"/>
                    </a:solidFill>
                    <a:latin typeface="方正正中黑简体" panose="02000000000000000000" pitchFamily="2" charset="-122"/>
                    <a:ea typeface="方正正中黑简体" panose="02000000000000000000" pitchFamily="2" charset="-122"/>
                  </a:rPr>
                  <a:t>1</a:t>
                </a:r>
                <a:r>
                  <a:rPr lang="zh-CN" altLang="en-US" sz="2400" dirty="0">
                    <a:solidFill>
                      <a:schemeClr val="bg1"/>
                    </a:solidFill>
                    <a:latin typeface="方正正中黑简体" panose="02000000000000000000" pitchFamily="2" charset="-122"/>
                    <a:ea typeface="方正正中黑简体" panose="02000000000000000000" pitchFamily="2" charset="-122"/>
                  </a:rPr>
                  <a:t>）培养社区领袖</a:t>
                </a:r>
                <a:endParaRPr lang="zh-CN" altLang="en-US" sz="2400" dirty="0">
                  <a:solidFill>
                    <a:schemeClr val="bg1"/>
                  </a:solidFill>
                  <a:latin typeface="方正正中黑简体" panose="02000000000000000000" pitchFamily="2" charset="-122"/>
                  <a:ea typeface="方正正中黑简体" panose="02000000000000000000" pitchFamily="2" charset="-122"/>
                </a:endParaRPr>
              </a:p>
            </p:txBody>
          </p:sp>
          <p:sp>
            <p:nvSpPr>
              <p:cNvPr id="25" name="矩形 24"/>
              <p:cNvSpPr/>
              <p:nvPr/>
            </p:nvSpPr>
            <p:spPr>
              <a:xfrm>
                <a:off x="1237101" y="2953386"/>
                <a:ext cx="2216150" cy="3944595"/>
              </a:xfrm>
              <a:prstGeom prst="rect">
                <a:avLst/>
              </a:prstGeom>
            </p:spPr>
            <p:txBody>
              <a:bodyPr wrap="square">
                <a:spAutoFit/>
              </a:bodyPr>
              <a:lstStyle/>
              <a:p>
                <a:pPr marL="285750" indent="-285750" algn="ctr">
                  <a:spcAft>
                    <a:spcPts val="0"/>
                  </a:spcAft>
                  <a:buClr>
                    <a:srgbClr val="C00000"/>
                  </a:buClr>
                  <a:buFont typeface="BatangChe" panose="02030609000101010101" charset="-127"/>
                  <a:buChar char="☞"/>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社区领袖在社区担当着重要的责任，在“承接利益诉求”、“调停社会冲突”、“维护社群利益”等方面扮演着重要角色，受社会尊重。</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285750" indent="-285750" algn="ctr">
                  <a:spcAft>
                    <a:spcPts val="0"/>
                  </a:spcAft>
                  <a:buClr>
                    <a:srgbClr val="C00000"/>
                  </a:buClr>
                  <a:buFont typeface="BatangChe" panose="02030609000101010101" charset="-127"/>
                  <a:buChar char="☞"/>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中国传统社会没有城市社区领袖，缺乏这种责任担当的人</a:t>
                </a:r>
                <a:r>
                  <a:rPr lang="zh-CN" altLang="zh-CN" sz="2000" kern="100" dirty="0">
                    <a:solidFill>
                      <a:schemeClr val="bg1"/>
                    </a:solidFill>
                    <a:latin typeface="楷体" panose="02010609060101010101" charset="-122"/>
                    <a:ea typeface="楷体" panose="02010609060101010101" charset="-122"/>
                    <a:cs typeface="楷体" panose="02010609060101010101" charset="-122"/>
                  </a:rPr>
                  <a:t>——</a:t>
                </a:r>
                <a:r>
                  <a:rPr lang="zh-CN" altLang="zh-CN" sz="2000" b="1" kern="100" dirty="0">
                    <a:solidFill>
                      <a:srgbClr val="FF0000"/>
                    </a:solidFill>
                    <a:latin typeface="楷体" panose="02010609060101010101" charset="-122"/>
                    <a:ea typeface="楷体" panose="02010609060101010101" charset="-122"/>
                    <a:cs typeface="楷体" panose="02010609060101010101" charset="-122"/>
                  </a:rPr>
                  <a:t>“乡土中国”今天已在崩塌？</a:t>
                </a:r>
                <a:endParaRPr lang="zh-CN" altLang="zh-CN" sz="2000" b="1" kern="100" dirty="0">
                  <a:solidFill>
                    <a:srgbClr val="FF0000"/>
                  </a:solidFill>
                  <a:latin typeface="楷体" panose="02010609060101010101" charset="-122"/>
                  <a:ea typeface="楷体" panose="02010609060101010101" charset="-122"/>
                  <a:cs typeface="楷体" panose="02010609060101010101" charset="-122"/>
                </a:endParaRPr>
              </a:p>
            </p:txBody>
          </p:sp>
        </p:grpSp>
        <p:grpSp>
          <p:nvGrpSpPr>
            <p:cNvPr id="8" name="组合 7"/>
            <p:cNvGrpSpPr/>
            <p:nvPr/>
          </p:nvGrpSpPr>
          <p:grpSpPr>
            <a:xfrm>
              <a:off x="5827" y="2337"/>
              <a:ext cx="3488" cy="7245"/>
              <a:chOff x="4585221" y="1829376"/>
              <a:chExt cx="2214880" cy="4600575"/>
            </a:xfrm>
          </p:grpSpPr>
          <p:sp>
            <p:nvSpPr>
              <p:cNvPr id="19" name="矩形 18"/>
              <p:cNvSpPr/>
              <p:nvPr/>
            </p:nvSpPr>
            <p:spPr>
              <a:xfrm>
                <a:off x="4585221" y="2953326"/>
                <a:ext cx="2214880" cy="3475990"/>
              </a:xfrm>
              <a:prstGeom prst="rect">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585221" y="1829376"/>
                <a:ext cx="2214563" cy="927001"/>
              </a:xfrm>
              <a:prstGeom prst="ellipse">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762862" y="2062490"/>
                <a:ext cx="1859280" cy="460375"/>
              </a:xfrm>
              <a:prstGeom prst="rect">
                <a:avLst/>
              </a:prstGeom>
            </p:spPr>
            <p:txBody>
              <a:bodyPr wrap="square">
                <a:spAutoFit/>
              </a:bodyPr>
              <a:lstStyle/>
              <a:p>
                <a:pPr algn="ctr"/>
                <a:r>
                  <a:rPr lang="en-US" altLang="zh-CN" sz="2400" dirty="0">
                    <a:solidFill>
                      <a:schemeClr val="bg1"/>
                    </a:solidFill>
                    <a:latin typeface="方正正中黑简体" panose="02000000000000000000" pitchFamily="2" charset="-122"/>
                    <a:ea typeface="方正正中黑简体" panose="02000000000000000000" pitchFamily="2" charset="-122"/>
                  </a:rPr>
                  <a:t>2</a:t>
                </a:r>
                <a:r>
                  <a:rPr lang="zh-CN" altLang="en-US" sz="2400" dirty="0">
                    <a:solidFill>
                      <a:schemeClr val="bg1"/>
                    </a:solidFill>
                    <a:latin typeface="方正正中黑简体" panose="02000000000000000000" pitchFamily="2" charset="-122"/>
                    <a:ea typeface="方正正中黑简体" panose="02000000000000000000" pitchFamily="2" charset="-122"/>
                  </a:rPr>
                  <a:t>）平面设计</a:t>
                </a:r>
                <a:endParaRPr lang="zh-CN" altLang="en-US" sz="2400" dirty="0">
                  <a:solidFill>
                    <a:schemeClr val="bg1"/>
                  </a:solidFill>
                  <a:latin typeface="方正正中黑简体" panose="02000000000000000000" pitchFamily="2" charset="-122"/>
                  <a:ea typeface="方正正中黑简体" panose="02000000000000000000" pitchFamily="2" charset="-122"/>
                </a:endParaRPr>
              </a:p>
            </p:txBody>
          </p:sp>
          <p:sp>
            <p:nvSpPr>
              <p:cNvPr id="26" name="矩形 25"/>
              <p:cNvSpPr/>
              <p:nvPr/>
            </p:nvSpPr>
            <p:spPr>
              <a:xfrm>
                <a:off x="4585221" y="2953326"/>
                <a:ext cx="2214880" cy="3476625"/>
              </a:xfrm>
              <a:prstGeom prst="rect">
                <a:avLst/>
              </a:prstGeom>
            </p:spPr>
            <p:txBody>
              <a:bodyPr wrap="square">
                <a:spAutoFit/>
              </a:bodyPr>
              <a:lstStyle/>
              <a:p>
                <a:pPr marL="342900" indent="-342900" algn="l">
                  <a:spcAft>
                    <a:spcPts val="0"/>
                  </a:spcAft>
                  <a:buClr>
                    <a:srgbClr val="C00000"/>
                  </a:buClr>
                  <a:buFont typeface="Wingdings" panose="05000000000000000000" charset="0"/>
                  <a:buChar char="p"/>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少一点顶层设计</a:t>
                </a:r>
                <a:r>
                  <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——历史和现实、古今与中外证明，顶层是靠不住的</a:t>
                </a:r>
                <a:endParaRPr lang="en-US"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indent="0" algn="l">
                  <a:spcAft>
                    <a:spcPts val="0"/>
                  </a:spcAft>
                  <a:buClr>
                    <a:srgbClr val="C00000"/>
                  </a:buClr>
                  <a:buFont typeface="Wingdings" panose="05000000000000000000" charset="0"/>
                  <a:buNone/>
                </a:pP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marL="342900" indent="-342900" algn="l">
                  <a:spcAft>
                    <a:spcPts val="0"/>
                  </a:spcAft>
                  <a:buClr>
                    <a:srgbClr val="C00000"/>
                  </a:buClr>
                  <a:buFont typeface="Wingdings" panose="05000000000000000000" charset="0"/>
                  <a:buChar char="p"/>
                </a:pPr>
                <a:r>
                  <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将“上、中、下”拉到一个平面上来对话、协商、博弈——“平面设计”</a:t>
                </a:r>
                <a:endParaRPr lang="zh-CN" altLang="zh-CN" sz="20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10" name="组合 9"/>
            <p:cNvGrpSpPr/>
            <p:nvPr/>
          </p:nvGrpSpPr>
          <p:grpSpPr>
            <a:xfrm>
              <a:off x="11157" y="2422"/>
              <a:ext cx="3488" cy="6275"/>
              <a:chOff x="7969771" y="1926531"/>
              <a:chExt cx="2214563" cy="3984475"/>
            </a:xfrm>
          </p:grpSpPr>
          <p:sp>
            <p:nvSpPr>
              <p:cNvPr id="22" name="矩形 21"/>
              <p:cNvSpPr/>
              <p:nvPr/>
            </p:nvSpPr>
            <p:spPr>
              <a:xfrm>
                <a:off x="7969771" y="2953494"/>
                <a:ext cx="2214563" cy="2957512"/>
              </a:xfrm>
              <a:prstGeom prst="rect">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969771" y="1926531"/>
                <a:ext cx="2214563" cy="927001"/>
              </a:xfrm>
              <a:prstGeom prst="ellipse">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995012" y="2205365"/>
                <a:ext cx="2164080" cy="460375"/>
              </a:xfrm>
              <a:prstGeom prst="rect">
                <a:avLst/>
              </a:prstGeom>
            </p:spPr>
            <p:txBody>
              <a:bodyPr wrap="none">
                <a:spAutoFit/>
              </a:bodyPr>
              <a:lstStyle/>
              <a:p>
                <a:pPr algn="ctr"/>
                <a:r>
                  <a:rPr lang="en-US" altLang="zh-CN" sz="2400" dirty="0">
                    <a:solidFill>
                      <a:schemeClr val="bg1"/>
                    </a:solidFill>
                    <a:latin typeface="方正正中黑简体" panose="02000000000000000000" pitchFamily="2" charset="-122"/>
                    <a:ea typeface="方正正中黑简体" panose="02000000000000000000" pitchFamily="2" charset="-122"/>
                  </a:rPr>
                  <a:t>3</a:t>
                </a:r>
                <a:r>
                  <a:rPr lang="zh-CN" altLang="en-US" sz="2400" dirty="0">
                    <a:solidFill>
                      <a:schemeClr val="bg1"/>
                    </a:solidFill>
                    <a:latin typeface="方正正中黑简体" panose="02000000000000000000" pitchFamily="2" charset="-122"/>
                    <a:ea typeface="方正正中黑简体" panose="02000000000000000000" pitchFamily="2" charset="-122"/>
                  </a:rPr>
                  <a:t>）清单式治理</a:t>
                </a:r>
                <a:endParaRPr lang="zh-CN" altLang="en-US" sz="2400" dirty="0">
                  <a:solidFill>
                    <a:schemeClr val="bg1"/>
                  </a:solidFill>
                  <a:latin typeface="方正正中黑简体" panose="02000000000000000000" pitchFamily="2" charset="-122"/>
                  <a:ea typeface="方正正中黑简体" panose="02000000000000000000" pitchFamily="2" charset="-122"/>
                </a:endParaRPr>
              </a:p>
            </p:txBody>
          </p:sp>
        </p:grpSp>
        <p:grpSp>
          <p:nvGrpSpPr>
            <p:cNvPr id="12" name="组合 11"/>
            <p:cNvGrpSpPr/>
            <p:nvPr/>
          </p:nvGrpSpPr>
          <p:grpSpPr>
            <a:xfrm>
              <a:off x="10087" y="4039"/>
              <a:ext cx="6102" cy="6556"/>
              <a:chOff x="10087" y="4039"/>
              <a:chExt cx="6102" cy="6556"/>
            </a:xfrm>
          </p:grpSpPr>
          <p:pic>
            <p:nvPicPr>
              <p:cNvPr id="34818" name="图片 9"/>
              <p:cNvPicPr>
                <a:picLocks noChangeAspect="1"/>
              </p:cNvPicPr>
              <p:nvPr/>
            </p:nvPicPr>
            <p:blipFill>
              <a:blip r:embed="rId1"/>
              <a:srcRect l="3401" t="15548" r="51767" b="4265"/>
              <a:stretch>
                <a:fillRect/>
              </a:stretch>
            </p:blipFill>
            <p:spPr>
              <a:xfrm>
                <a:off x="10087" y="4039"/>
                <a:ext cx="6103" cy="2914"/>
              </a:xfrm>
              <a:prstGeom prst="rect">
                <a:avLst/>
              </a:prstGeom>
              <a:noFill/>
              <a:ln w="9525">
                <a:noFill/>
              </a:ln>
            </p:spPr>
          </p:pic>
          <p:pic>
            <p:nvPicPr>
              <p:cNvPr id="11" name="图片 9"/>
              <p:cNvPicPr>
                <a:picLocks noChangeAspect="1"/>
              </p:cNvPicPr>
              <p:nvPr/>
            </p:nvPicPr>
            <p:blipFill>
              <a:blip r:embed="rId1"/>
              <a:srcRect l="48105" t="17447" r="23055" b="4733"/>
              <a:stretch>
                <a:fillRect/>
              </a:stretch>
            </p:blipFill>
            <p:spPr>
              <a:xfrm>
                <a:off x="10087" y="6953"/>
                <a:ext cx="5057" cy="3643"/>
              </a:xfrm>
              <a:prstGeom prst="rect">
                <a:avLst/>
              </a:prstGeom>
              <a:noFill/>
              <a:ln w="9525">
                <a:noFill/>
              </a:ln>
            </p:spPr>
          </p:pic>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xit" presetSubtype="2" fill="hold" grpId="1" nodeType="afterEffect">
                                  <p:stCondLst>
                                    <p:cond delay="0"/>
                                  </p:stCondLst>
                                  <p:childTnLst>
                                    <p:anim calcmode="lin" valueType="num">
                                      <p:cBhvr additive="base">
                                        <p:cTn id="11" dur="500"/>
                                        <p:tgtEl>
                                          <p:spTgt spid="18"/>
                                        </p:tgtEl>
                                        <p:attrNameLst>
                                          <p:attrName>ppt_x</p:attrName>
                                        </p:attrNameLst>
                                      </p:cBhvr>
                                      <p:tavLst>
                                        <p:tav tm="0">
                                          <p:val>
                                            <p:strVal val="ppt_x"/>
                                          </p:val>
                                        </p:tav>
                                        <p:tav tm="100000">
                                          <p:val>
                                            <p:strVal val="1+ppt_w/2"/>
                                          </p:val>
                                        </p:tav>
                                      </p:tavLst>
                                    </p:anim>
                                    <p:anim calcmode="lin" valueType="num">
                                      <p:cBhvr additive="base">
                                        <p:cTn id="12" dur="500"/>
                                        <p:tgtEl>
                                          <p:spTgt spid="18"/>
                                        </p:tgtEl>
                                        <p:attrNameLst>
                                          <p:attrName>ppt_y</p:attrName>
                                        </p:attrNameLst>
                                      </p:cBhvr>
                                      <p:tavLst>
                                        <p:tav tm="0">
                                          <p:val>
                                            <p:strVal val="ppt_y"/>
                                          </p:val>
                                        </p:tav>
                                        <p:tav tm="100000">
                                          <p:val>
                                            <p:strVal val="ppt_y"/>
                                          </p:val>
                                        </p:tav>
                                      </p:tavLst>
                                    </p:anim>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5688" y="1126210"/>
            <a:ext cx="10080625" cy="103239"/>
            <a:chOff x="6618518" y="1126210"/>
            <a:chExt cx="10080625" cy="103239"/>
          </a:xfrm>
        </p:grpSpPr>
        <p:sp>
          <p:nvSpPr>
            <p:cNvPr id="3" name="矩形 2"/>
            <p:cNvSpPr/>
            <p:nvPr/>
          </p:nvSpPr>
          <p:spPr>
            <a:xfrm>
              <a:off x="6618518" y="1126210"/>
              <a:ext cx="1983307" cy="103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8601825" y="1204049"/>
              <a:ext cx="8097318"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058966" y="549275"/>
            <a:ext cx="3916680" cy="521970"/>
          </a:xfrm>
          <a:prstGeom prst="rect">
            <a:avLst/>
          </a:prstGeom>
          <a:noFill/>
        </p:spPr>
        <p:txBody>
          <a:bodyPr wrap="none" rtlCol="0">
            <a:spAutoFit/>
          </a:bodyPr>
          <a:lstStyle/>
          <a:p>
            <a:pPr algn="l"/>
            <a:r>
              <a:rPr lang="en-US" altLang="zh-CN" sz="2800" dirty="0">
                <a:latin typeface="方正正中黑简体" panose="02000000000000000000" pitchFamily="2" charset="-122"/>
                <a:ea typeface="方正正中黑简体" panose="02000000000000000000" pitchFamily="2" charset="-122"/>
              </a:rPr>
              <a:t>4</a:t>
            </a:r>
            <a:r>
              <a:rPr lang="zh-CN" altLang="en-US" sz="2800" dirty="0">
                <a:latin typeface="方正正中黑简体" panose="02000000000000000000" pitchFamily="2" charset="-122"/>
                <a:ea typeface="方正正中黑简体" panose="02000000000000000000" pitchFamily="2" charset="-122"/>
              </a:rPr>
              <a:t>）互惠和公民参与网络</a:t>
            </a:r>
            <a:endParaRPr lang="zh-CN" altLang="en-US" sz="2800" dirty="0">
              <a:latin typeface="方正正中黑简体" panose="02000000000000000000" pitchFamily="2" charset="-122"/>
              <a:ea typeface="方正正中黑简体" panose="02000000000000000000" pitchFamily="2" charset="-122"/>
            </a:endParaRPr>
          </a:p>
        </p:txBody>
      </p:sp>
      <p:grpSp>
        <p:nvGrpSpPr>
          <p:cNvPr id="18" name="组合 17"/>
          <p:cNvGrpSpPr/>
          <p:nvPr/>
        </p:nvGrpSpPr>
        <p:grpSpPr>
          <a:xfrm>
            <a:off x="935355" y="2352675"/>
            <a:ext cx="2595880" cy="4116705"/>
            <a:chOff x="6096000" y="1622703"/>
            <a:chExt cx="2268934" cy="4116034"/>
          </a:xfrm>
        </p:grpSpPr>
        <p:sp>
          <p:nvSpPr>
            <p:cNvPr id="19" name="矩形 18"/>
            <p:cNvSpPr/>
            <p:nvPr/>
          </p:nvSpPr>
          <p:spPr>
            <a:xfrm>
              <a:off x="6096000" y="1622703"/>
              <a:ext cx="2268934" cy="4116034"/>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106626" y="1622704"/>
              <a:ext cx="2258308" cy="4000347"/>
              <a:chOff x="6106626" y="1622704"/>
              <a:chExt cx="2258308" cy="4000347"/>
            </a:xfrm>
          </p:grpSpPr>
          <p:sp>
            <p:nvSpPr>
              <p:cNvPr id="21"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grpSp>
            <p:nvGrpSpPr>
              <p:cNvPr id="22" name="组合 21"/>
              <p:cNvGrpSpPr/>
              <p:nvPr/>
            </p:nvGrpSpPr>
            <p:grpSpPr>
              <a:xfrm>
                <a:off x="6144817" y="1644272"/>
                <a:ext cx="2220117" cy="3978779"/>
                <a:chOff x="814640" y="4213596"/>
                <a:chExt cx="2220117" cy="3978779"/>
              </a:xfrm>
            </p:grpSpPr>
            <p:sp>
              <p:nvSpPr>
                <p:cNvPr id="23" name="文本框 22"/>
                <p:cNvSpPr txBox="1"/>
                <p:nvPr/>
              </p:nvSpPr>
              <p:spPr>
                <a:xfrm>
                  <a:off x="1176510" y="4213596"/>
                  <a:ext cx="1787525" cy="1198685"/>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400" dirty="0">
                      <a:latin typeface="方正正黑简体" panose="02000000000000000000" pitchFamily="2" charset="-122"/>
                      <a:ea typeface="方正正黑简体" panose="02000000000000000000" pitchFamily="2" charset="-122"/>
                    </a:rPr>
                    <a:t>互惠规范与公民参与网络中能产生信任</a:t>
                  </a:r>
                  <a:endParaRPr lang="zh-CN" altLang="en-US" sz="2400" dirty="0">
                    <a:latin typeface="方正正黑简体" panose="02000000000000000000" pitchFamily="2" charset="-122"/>
                    <a:ea typeface="方正正黑简体" panose="02000000000000000000" pitchFamily="2" charset="-122"/>
                  </a:endParaRPr>
                </a:p>
              </p:txBody>
            </p:sp>
            <p:sp>
              <p:nvSpPr>
                <p:cNvPr id="24" name="矩形 23"/>
                <p:cNvSpPr/>
                <p:nvPr/>
              </p:nvSpPr>
              <p:spPr>
                <a:xfrm>
                  <a:off x="814640" y="5516286"/>
                  <a:ext cx="2220117" cy="2676089"/>
                </a:xfrm>
                <a:prstGeom prst="rect">
                  <a:avLst/>
                </a:prstGeom>
              </p:spPr>
              <p:txBody>
                <a:bodyPr wrap="square">
                  <a:spAutoFit/>
                </a:bodyPr>
                <a:lstStyle/>
                <a:p>
                  <a:pPr marL="342900" indent="-342900" algn="l">
                    <a:buClr>
                      <a:srgbClr val="C00000"/>
                    </a:buClr>
                    <a:buFont typeface="Wingdings" panose="05000000000000000000" charset="0"/>
                    <a:buChar char="m"/>
                  </a:pPr>
                  <a:r>
                    <a:rPr lang="zh-CN" altLang="zh-CN" sz="2400" b="1" kern="100" dirty="0">
                      <a:latin typeface="楷体" panose="02010609060101010101" charset="-122"/>
                      <a:ea typeface="楷体" panose="02010609060101010101" charset="-122"/>
                      <a:cs typeface="Times New Roman" panose="02020603050405020304" pitchFamily="18" charset="0"/>
                    </a:rPr>
                    <a:t>社会规范可以减少交易成本，促进合作</a:t>
                  </a:r>
                  <a:endParaRPr lang="zh-CN" altLang="zh-CN" sz="2400" b="1" kern="100" dirty="0">
                    <a:latin typeface="楷体" panose="02010609060101010101" charset="-122"/>
                    <a:ea typeface="楷体" panose="02010609060101010101" charset="-122"/>
                    <a:cs typeface="Times New Roman" panose="02020603050405020304" pitchFamily="18" charset="0"/>
                  </a:endParaRPr>
                </a:p>
                <a:p>
                  <a:pPr marL="342900" indent="-342900" algn="l">
                    <a:buClr>
                      <a:srgbClr val="C00000"/>
                    </a:buClr>
                    <a:buFont typeface="Wingdings" panose="05000000000000000000" charset="0"/>
                    <a:buChar char="m"/>
                  </a:pPr>
                  <a:r>
                    <a:rPr lang="zh-CN" altLang="zh-CN" sz="2400" b="1" kern="100" dirty="0">
                      <a:latin typeface="楷体" panose="02010609060101010101" charset="-122"/>
                      <a:ea typeface="楷体" panose="02010609060101010101" charset="-122"/>
                      <a:cs typeface="Times New Roman" panose="02020603050405020304" pitchFamily="18" charset="0"/>
                    </a:rPr>
                    <a:t>有效的普遍互惠规范，可能与密集的社会交换网络相连</a:t>
                  </a:r>
                  <a:endParaRPr lang="zh-CN" altLang="zh-CN" sz="2400" b="1" kern="100" dirty="0">
                    <a:latin typeface="楷体" panose="02010609060101010101" charset="-122"/>
                    <a:ea typeface="楷体" panose="02010609060101010101" charset="-122"/>
                    <a:cs typeface="Times New Roman" panose="02020603050405020304" pitchFamily="18" charset="0"/>
                  </a:endParaRPr>
                </a:p>
              </p:txBody>
            </p:sp>
          </p:grpSp>
        </p:grpSp>
      </p:grpSp>
      <p:grpSp>
        <p:nvGrpSpPr>
          <p:cNvPr id="25" name="组合 24"/>
          <p:cNvGrpSpPr/>
          <p:nvPr/>
        </p:nvGrpSpPr>
        <p:grpSpPr>
          <a:xfrm>
            <a:off x="3816830" y="2374191"/>
            <a:ext cx="3557113" cy="3979545"/>
            <a:chOff x="8788947" y="1622704"/>
            <a:chExt cx="3557113" cy="3979545"/>
          </a:xfrm>
        </p:grpSpPr>
        <p:sp>
          <p:nvSpPr>
            <p:cNvPr id="26" name="矩形 25"/>
            <p:cNvSpPr/>
            <p:nvPr/>
          </p:nvSpPr>
          <p:spPr>
            <a:xfrm>
              <a:off x="8788947" y="1622704"/>
              <a:ext cx="3556635" cy="3979545"/>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7" name="Group 35"/>
            <p:cNvGrpSpPr>
              <a:grpSpLocks noChangeAspect="1"/>
            </p:cNvGrpSpPr>
            <p:nvPr/>
          </p:nvGrpSpPr>
          <p:grpSpPr bwMode="auto">
            <a:xfrm>
              <a:off x="8861222" y="1686337"/>
              <a:ext cx="253663" cy="296489"/>
              <a:chOff x="3379" y="1619"/>
              <a:chExt cx="924" cy="1080"/>
            </a:xfrm>
            <a:solidFill>
              <a:schemeClr val="accent1">
                <a:lumMod val="75000"/>
              </a:schemeClr>
            </a:solidFill>
          </p:grpSpPr>
          <p:sp>
            <p:nvSpPr>
              <p:cNvPr id="31" name="Freeform 36"/>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2" name="Freeform 37"/>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3" name="Freeform 38"/>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4" name="Freeform 39"/>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5" name="Freeform 40"/>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6" name="Freeform 41"/>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nvGrpSpPr>
            <p:cNvPr id="28" name="组合 27"/>
            <p:cNvGrpSpPr/>
            <p:nvPr/>
          </p:nvGrpSpPr>
          <p:grpSpPr>
            <a:xfrm>
              <a:off x="8861180" y="1622704"/>
              <a:ext cx="3484880" cy="3979545"/>
              <a:chOff x="838055" y="4213596"/>
              <a:chExt cx="3484880" cy="3979545"/>
            </a:xfrm>
          </p:grpSpPr>
          <p:sp>
            <p:nvSpPr>
              <p:cNvPr id="29" name="文本框 28"/>
              <p:cNvSpPr txBox="1"/>
              <p:nvPr/>
            </p:nvSpPr>
            <p:spPr>
              <a:xfrm>
                <a:off x="1382885" y="4213596"/>
                <a:ext cx="2940050" cy="1198880"/>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pPr algn="l"/>
                <a:r>
                  <a:rPr lang="zh-CN" altLang="en-US" sz="2400" dirty="0">
                    <a:latin typeface="方正正黑简体" panose="02000000000000000000" pitchFamily="2" charset="-122"/>
                    <a:ea typeface="方正正黑简体" panose="02000000000000000000" pitchFamily="2" charset="-122"/>
                  </a:rPr>
                  <a:t>公民参与网络和亲属网络在化解集体行动的困境中的作用</a:t>
                </a:r>
                <a:endParaRPr lang="zh-CN" altLang="en-US" sz="2400" dirty="0">
                  <a:latin typeface="方正正黑简体" panose="02000000000000000000" pitchFamily="2" charset="-122"/>
                  <a:ea typeface="方正正黑简体" panose="02000000000000000000" pitchFamily="2" charset="-122"/>
                </a:endParaRPr>
              </a:p>
            </p:txBody>
          </p:sp>
          <p:sp>
            <p:nvSpPr>
              <p:cNvPr id="30" name="矩形 29"/>
              <p:cNvSpPr/>
              <p:nvPr/>
            </p:nvSpPr>
            <p:spPr>
              <a:xfrm>
                <a:off x="838055" y="5516616"/>
                <a:ext cx="3342640" cy="2676525"/>
              </a:xfrm>
              <a:prstGeom prst="rect">
                <a:avLst/>
              </a:prstGeom>
            </p:spPr>
            <p:txBody>
              <a:bodyPr wrap="square">
                <a:spAutoFit/>
              </a:bodyPr>
              <a:lstStyle/>
              <a:p>
                <a:pPr marL="342900" indent="-342900" algn="l">
                  <a:buClr>
                    <a:srgbClr val="FF0000"/>
                  </a:buClr>
                  <a:buFont typeface="Wingdings" panose="05000000000000000000" charset="0"/>
                  <a:buChar char="m"/>
                </a:pPr>
                <a:r>
                  <a:rPr lang="zh-CN" altLang="zh-CN" sz="2400" b="1" kern="100" dirty="0">
                    <a:latin typeface="楷体" panose="02010609060101010101" charset="-122"/>
                    <a:ea typeface="楷体" panose="02010609060101010101" charset="-122"/>
                    <a:cs typeface="Times New Roman" panose="02020603050405020304" pitchFamily="18" charset="0"/>
                  </a:rPr>
                  <a:t>公民参与网络跨越了社会分层，滋养更广阔的合作，有助于解决集体行动的困境，组织越具有横向性就能在更广阔的共同体内获得成功。</a:t>
                </a:r>
                <a:endParaRPr lang="zh-CN" altLang="zh-CN" sz="2400" b="1" kern="100" dirty="0">
                  <a:latin typeface="楷体" panose="02010609060101010101" charset="-122"/>
                  <a:ea typeface="楷体" panose="02010609060101010101" charset="-122"/>
                  <a:cs typeface="Times New Roman" panose="02020603050405020304" pitchFamily="18" charset="0"/>
                </a:endParaRPr>
              </a:p>
            </p:txBody>
          </p:sp>
        </p:grpSp>
      </p:grpSp>
      <p:grpSp>
        <p:nvGrpSpPr>
          <p:cNvPr id="37" name="组合 36"/>
          <p:cNvGrpSpPr/>
          <p:nvPr/>
        </p:nvGrpSpPr>
        <p:grpSpPr>
          <a:xfrm>
            <a:off x="7816215" y="2286635"/>
            <a:ext cx="2908300" cy="677642"/>
            <a:chOff x="8840938" y="3979264"/>
            <a:chExt cx="2724150" cy="1766911"/>
          </a:xfrm>
        </p:grpSpPr>
        <p:sp>
          <p:nvSpPr>
            <p:cNvPr id="38" name="矩形 37"/>
            <p:cNvSpPr/>
            <p:nvPr/>
          </p:nvSpPr>
          <p:spPr>
            <a:xfrm>
              <a:off x="8840938" y="3979264"/>
              <a:ext cx="2724150" cy="1612376"/>
            </a:xfrm>
            <a:prstGeom prst="rect">
              <a:avLst/>
            </a:prstGeom>
            <a:solidFill>
              <a:schemeClr val="accent1">
                <a:lumMod val="20000"/>
                <a:lumOff val="80000"/>
              </a:schemeClr>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nvGrpSpPr>
            <p:cNvPr id="39" name="组合 38"/>
            <p:cNvGrpSpPr/>
            <p:nvPr/>
          </p:nvGrpSpPr>
          <p:grpSpPr>
            <a:xfrm>
              <a:off x="8848770" y="4055803"/>
              <a:ext cx="292180" cy="301859"/>
              <a:chOff x="5321300" y="2636838"/>
              <a:chExt cx="1533526" cy="1584326"/>
            </a:xfrm>
            <a:solidFill>
              <a:schemeClr val="accent1">
                <a:lumMod val="75000"/>
              </a:schemeClr>
            </a:solidFill>
          </p:grpSpPr>
          <p:sp>
            <p:nvSpPr>
              <p:cNvPr id="43" name="Freeform 13"/>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44" name="Freeform 14"/>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45" name="Freeform 15"/>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46" name="Freeform 16"/>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47" name="Freeform 17"/>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48" name="Freeform 18"/>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49" name="Freeform 19"/>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50" name="Freeform 20"/>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51" name="Freeform 21"/>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ln>
            </p:spPr>
            <p:txBody>
              <a:bodyPr vert="horz" wrap="square" lIns="91440" tIns="45720" rIns="91440" bIns="45720" numCol="1" anchor="t" anchorCtr="0" compatLnSpc="1"/>
              <a:lstStyle/>
              <a:p>
                <a:endParaRPr lang="zh-CN" altLang="en-US" sz="2800"/>
              </a:p>
            </p:txBody>
          </p:sp>
          <p:sp>
            <p:nvSpPr>
              <p:cNvPr id="52" name="Freeform 22"/>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ln>
            </p:spPr>
            <p:txBody>
              <a:bodyPr vert="horz" wrap="square" lIns="91440" tIns="45720" rIns="91440" bIns="45720" numCol="1" anchor="t" anchorCtr="0" compatLnSpc="1"/>
              <a:lstStyle/>
              <a:p>
                <a:endParaRPr lang="zh-CN" altLang="en-US" sz="2800"/>
              </a:p>
            </p:txBody>
          </p:sp>
        </p:grpSp>
        <p:sp>
          <p:nvSpPr>
            <p:cNvPr id="41" name="文本框 40"/>
            <p:cNvSpPr txBox="1"/>
            <p:nvPr/>
          </p:nvSpPr>
          <p:spPr>
            <a:xfrm>
              <a:off x="8892826" y="4385169"/>
              <a:ext cx="2672080" cy="1361006"/>
            </a:xfrm>
            <a:prstGeom prst="rect">
              <a:avLst/>
            </a:prstGeom>
            <a:noFill/>
          </p:spPr>
          <p:txBody>
            <a:bodyPr wrap="squar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dirty="0">
                  <a:latin typeface="方正正黑简体" panose="02000000000000000000" pitchFamily="2" charset="-122"/>
                  <a:ea typeface="方正正黑简体" panose="02000000000000000000" pitchFamily="2" charset="-122"/>
                </a:rPr>
                <a:t>强社会、强国家</a:t>
              </a:r>
              <a:endParaRPr lang="zh-CN" altLang="en-US" dirty="0">
                <a:latin typeface="方正正黑简体" panose="02000000000000000000" pitchFamily="2" charset="-122"/>
                <a:ea typeface="方正正黑简体" panose="02000000000000000000" pitchFamily="2" charset="-122"/>
              </a:endParaRPr>
            </a:p>
          </p:txBody>
        </p:sp>
      </p:grpSp>
      <p:sp>
        <p:nvSpPr>
          <p:cNvPr id="10" name="椭圆 9"/>
          <p:cNvSpPr/>
          <p:nvPr/>
        </p:nvSpPr>
        <p:spPr>
          <a:xfrm>
            <a:off x="3755390" y="1229995"/>
            <a:ext cx="4060825" cy="927100"/>
          </a:xfrm>
          <a:prstGeom prst="ellipse">
            <a:avLst/>
          </a:prstGeom>
          <a:solidFill>
            <a:schemeClr val="accent1">
              <a:lumMod val="75000"/>
            </a:schemeClr>
          </a:solid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latin typeface="黑体" panose="02010609060101010101" charset="-122"/>
                <a:ea typeface="黑体" panose="02010609060101010101" charset="-122"/>
                <a:cs typeface="黑体" panose="02010609060101010101" charset="-122"/>
              </a:rPr>
              <a:t>4</a:t>
            </a:r>
            <a:r>
              <a:rPr lang="zh-CN" altLang="en-US" sz="2800" b="1">
                <a:latin typeface="黑体" panose="02010609060101010101" charset="-122"/>
                <a:ea typeface="黑体" panose="02010609060101010101" charset="-122"/>
                <a:cs typeface="黑体" panose="02010609060101010101" charset="-122"/>
              </a:rPr>
              <a:t>）增进社会资本</a:t>
            </a:r>
            <a:endParaRPr lang="zh-CN" altLang="en-US" sz="2800" b="1">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7816215" y="2964180"/>
            <a:ext cx="4199255" cy="3415030"/>
          </a:xfrm>
          <a:prstGeom prst="rect">
            <a:avLst/>
          </a:prstGeom>
          <a:solidFill>
            <a:schemeClr val="accent4">
              <a:lumMod val="20000"/>
              <a:lumOff val="80000"/>
            </a:schemeClr>
          </a:solidFill>
          <a:ln>
            <a:solidFill>
              <a:srgbClr val="002060"/>
            </a:solidFill>
          </a:ln>
        </p:spPr>
        <p:txBody>
          <a:bodyPr wrap="square" rtlCol="0" anchor="t">
            <a:spAutoFit/>
          </a:bodyPr>
          <a:lstStyle/>
          <a:p>
            <a:pPr marL="342900" indent="-342900">
              <a:buClr>
                <a:srgbClr val="C00000"/>
              </a:buClr>
              <a:buFont typeface="Wingdings" panose="05000000000000000000" charset="0"/>
              <a:buChar char="m"/>
            </a:pPr>
            <a:r>
              <a:rPr lang="zh-CN" altLang="en-US" sz="2400" dirty="0" smtClean="0">
                <a:latin typeface="楷体" panose="02010609060101010101" charset="-122"/>
                <a:ea typeface="楷体" panose="02010609060101010101" charset="-122"/>
                <a:cs typeface="楷体" panose="02010609060101010101" charset="-122"/>
                <a:sym typeface="+mn-ea"/>
              </a:rPr>
              <a:t>互惠</a:t>
            </a:r>
            <a:r>
              <a:rPr lang="en-US" altLang="zh-CN" sz="2400" dirty="0" smtClean="0">
                <a:latin typeface="楷体" panose="02010609060101010101" charset="-122"/>
                <a:ea typeface="楷体" panose="02010609060101010101" charset="-122"/>
                <a:cs typeface="楷体" panose="02010609060101010101" charset="-122"/>
                <a:sym typeface="+mn-ea"/>
              </a:rPr>
              <a:t>-</a:t>
            </a:r>
            <a:r>
              <a:rPr lang="zh-CN" altLang="en-US" sz="2400" dirty="0" smtClean="0">
                <a:latin typeface="楷体" panose="02010609060101010101" charset="-122"/>
                <a:ea typeface="楷体" panose="02010609060101010101" charset="-122"/>
                <a:cs typeface="楷体" panose="02010609060101010101" charset="-122"/>
                <a:sym typeface="+mn-ea"/>
              </a:rPr>
              <a:t>信任和依附</a:t>
            </a:r>
            <a:r>
              <a:rPr lang="en-US" altLang="zh-CN" sz="2400" dirty="0" smtClean="0">
                <a:latin typeface="楷体" panose="02010609060101010101" charset="-122"/>
                <a:ea typeface="楷体" panose="02010609060101010101" charset="-122"/>
                <a:cs typeface="楷体" panose="02010609060101010101" charset="-122"/>
                <a:sym typeface="+mn-ea"/>
              </a:rPr>
              <a:t>-</a:t>
            </a:r>
            <a:r>
              <a:rPr lang="zh-CN" altLang="en-US" sz="2400" dirty="0" smtClean="0">
                <a:latin typeface="楷体" panose="02010609060101010101" charset="-122"/>
                <a:ea typeface="楷体" panose="02010609060101010101" charset="-122"/>
                <a:cs typeface="楷体" panose="02010609060101010101" charset="-122"/>
                <a:sym typeface="+mn-ea"/>
              </a:rPr>
              <a:t>剥削都能将社会连接起来，但他们之间的制度绩效相差甚远；</a:t>
            </a:r>
            <a:endParaRPr lang="zh-CN" altLang="en-US" sz="2400" dirty="0" smtClean="0">
              <a:latin typeface="楷体" panose="02010609060101010101" charset="-122"/>
              <a:ea typeface="楷体" panose="02010609060101010101" charset="-122"/>
              <a:cs typeface="楷体" panose="02010609060101010101" charset="-122"/>
              <a:sym typeface="+mn-ea"/>
            </a:endParaRPr>
          </a:p>
          <a:p>
            <a:pPr marL="342900" indent="-342900">
              <a:buClr>
                <a:srgbClr val="C00000"/>
              </a:buClr>
              <a:buFont typeface="Wingdings" panose="05000000000000000000" charset="0"/>
              <a:buChar char="m"/>
            </a:pPr>
            <a:r>
              <a:rPr lang="zh-CN" altLang="en-US" sz="2400" dirty="0" smtClean="0">
                <a:latin typeface="楷体" panose="02010609060101010101" charset="-122"/>
                <a:ea typeface="楷体" panose="02010609060101010101" charset="-122"/>
                <a:cs typeface="楷体" panose="02010609060101010101" charset="-122"/>
                <a:sym typeface="+mn-ea"/>
              </a:rPr>
              <a:t>社区治理创新，取决于你的选择。</a:t>
            </a:r>
            <a:endParaRPr lang="zh-CN" altLang="en-US" sz="2400" dirty="0" smtClean="0">
              <a:latin typeface="楷体" panose="02010609060101010101" charset="-122"/>
              <a:ea typeface="楷体" panose="02010609060101010101" charset="-122"/>
              <a:cs typeface="楷体" panose="02010609060101010101" charset="-122"/>
              <a:sym typeface="+mn-ea"/>
            </a:endParaRPr>
          </a:p>
          <a:p>
            <a:pPr marL="342900" indent="-342900">
              <a:buClr>
                <a:srgbClr val="C00000"/>
              </a:buClr>
              <a:buFont typeface="Wingdings" panose="05000000000000000000" charset="0"/>
              <a:buChar char="m"/>
            </a:pPr>
            <a:r>
              <a:rPr lang="zh-CN" altLang="en-US" sz="2400">
                <a:latin typeface="楷体" panose="02010609060101010101" charset="-122"/>
                <a:ea typeface="楷体" panose="02010609060101010101" charset="-122"/>
                <a:cs typeface="楷体" panose="02010609060101010101" charset="-122"/>
              </a:rPr>
              <a:t>要强国家，因为党要领导一切</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政治；</a:t>
            </a:r>
            <a:endParaRPr lang="zh-CN" altLang="en-US" sz="2400">
              <a:latin typeface="楷体" panose="02010609060101010101" charset="-122"/>
              <a:ea typeface="楷体" panose="02010609060101010101" charset="-122"/>
              <a:cs typeface="楷体" panose="02010609060101010101" charset="-122"/>
            </a:endParaRPr>
          </a:p>
          <a:p>
            <a:pPr marL="342900" indent="-342900">
              <a:buClr>
                <a:srgbClr val="C00000"/>
              </a:buClr>
              <a:buFont typeface="Wingdings" panose="05000000000000000000" charset="0"/>
              <a:buChar char="m"/>
            </a:pPr>
            <a:r>
              <a:rPr lang="zh-CN" altLang="en-US" sz="2400">
                <a:latin typeface="楷体" panose="02010609060101010101" charset="-122"/>
                <a:ea typeface="楷体" panose="02010609060101010101" charset="-122"/>
                <a:cs typeface="楷体" panose="02010609060101010101" charset="-122"/>
              </a:rPr>
              <a:t>但若不强社会：社区治理不可能实现</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anim calcmode="lin" valueType="num">
                                      <p:cBhvr>
                                        <p:cTn id="19" dur="500" fill="hold"/>
                                        <p:tgtEl>
                                          <p:spTgt spid="18"/>
                                        </p:tgtEl>
                                        <p:attrNameLst>
                                          <p:attrName>ppt_x</p:attrName>
                                        </p:attrNameLst>
                                      </p:cBhvr>
                                      <p:tavLst>
                                        <p:tav tm="0">
                                          <p:val>
                                            <p:strVal val="#ppt_x"/>
                                          </p:val>
                                        </p:tav>
                                        <p:tav tm="100000">
                                          <p:val>
                                            <p:strVal val="#ppt_x"/>
                                          </p:val>
                                        </p:tav>
                                      </p:tavLst>
                                    </p:anim>
                                    <p:anim calcmode="lin" valueType="num">
                                      <p:cBhvr>
                                        <p:cTn id="20" dur="500" fill="hold"/>
                                        <p:tgtEl>
                                          <p:spTgt spid="1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anim calcmode="lin" valueType="num">
                                      <p:cBhvr>
                                        <p:cTn id="25" dur="500" fill="hold"/>
                                        <p:tgtEl>
                                          <p:spTgt spid="25"/>
                                        </p:tgtEl>
                                        <p:attrNameLst>
                                          <p:attrName>ppt_x</p:attrName>
                                        </p:attrNameLst>
                                      </p:cBhvr>
                                      <p:tavLst>
                                        <p:tav tm="0">
                                          <p:val>
                                            <p:strVal val="#ppt_x"/>
                                          </p:val>
                                        </p:tav>
                                        <p:tav tm="100000">
                                          <p:val>
                                            <p:strVal val="#ppt_x"/>
                                          </p:val>
                                        </p:tav>
                                      </p:tavLst>
                                    </p:anim>
                                    <p:anim calcmode="lin" valueType="num">
                                      <p:cBhvr>
                                        <p:cTn id="26" dur="500" fill="hold"/>
                                        <p:tgtEl>
                                          <p:spTgt spid="25"/>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ppt_x</p:attrName>
                                        </p:attrNameLst>
                                      </p:cBhvr>
                                      <p:tavLst>
                                        <p:tav tm="0">
                                          <p:val>
                                            <p:strVal val="#ppt_x"/>
                                          </p:val>
                                        </p:tav>
                                        <p:tav tm="100000">
                                          <p:val>
                                            <p:strVal val="#ppt_x"/>
                                          </p:val>
                                        </p:tav>
                                      </p:tavLst>
                                    </p:anim>
                                    <p:anim calcmode="lin" valueType="num">
                                      <p:cBhvr>
                                        <p:cTn id="32"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18"/>
                                        </p:tgtEl>
                                        <p:attrNameLst>
                                          <p:attrName>ppt_x</p:attrName>
                                        </p:attrNameLst>
                                      </p:cBhvr>
                                      <p:tavLst>
                                        <p:tav tm="0">
                                          <p:val>
                                            <p:strVal val="ppt_x"/>
                                          </p:val>
                                        </p:tav>
                                        <p:tav tm="100000">
                                          <p:val>
                                            <p:strVal val="ppt_x"/>
                                          </p:val>
                                        </p:tav>
                                      </p:tavLst>
                                    </p:anim>
                                    <p:anim calcmode="lin" valueType="num">
                                      <p:cBhvr additive="base">
                                        <p:cTn id="37" dur="500"/>
                                        <p:tgtEl>
                                          <p:spTgt spid="18"/>
                                        </p:tgtEl>
                                        <p:attrNameLst>
                                          <p:attrName>ppt_y</p:attrName>
                                        </p:attrNameLst>
                                      </p:cBhvr>
                                      <p:tavLst>
                                        <p:tav tm="0">
                                          <p:val>
                                            <p:strVal val="ppt_y"/>
                                          </p:val>
                                        </p:tav>
                                        <p:tav tm="100000">
                                          <p:val>
                                            <p:strVal val="1+ppt_h/2"/>
                                          </p:val>
                                        </p:tav>
                                      </p:tavLst>
                                    </p:anim>
                                    <p:set>
                                      <p:cBhvr>
                                        <p:cTn id="38" dur="1" fill="hold">
                                          <p:stCondLst>
                                            <p:cond delay="499"/>
                                          </p:stCondLst>
                                        </p:cTn>
                                        <p:tgtEl>
                                          <p:spTgt spid="18"/>
                                        </p:tgtEl>
                                        <p:attrNameLst>
                                          <p:attrName>style.visibility</p:attrName>
                                        </p:attrNameLst>
                                      </p:cBhvr>
                                      <p:to>
                                        <p:strVal val="hidden"/>
                                      </p:to>
                                    </p:set>
                                  </p:childTnLst>
                                </p:cTn>
                              </p:par>
                            </p:childTnLst>
                          </p:cTn>
                        </p:par>
                        <p:par>
                          <p:cTn id="39" fill="hold">
                            <p:stCondLst>
                              <p:cond delay="500"/>
                            </p:stCondLst>
                            <p:childTnLst>
                              <p:par>
                                <p:cTn id="40" presetID="2" presetClass="exit" presetSubtype="4" fill="hold" nodeType="afterEffect">
                                  <p:stCondLst>
                                    <p:cond delay="0"/>
                                  </p:stCondLst>
                                  <p:childTnLst>
                                    <p:anim calcmode="lin" valueType="num">
                                      <p:cBhvr additive="base">
                                        <p:cTn id="41" dur="500"/>
                                        <p:tgtEl>
                                          <p:spTgt spid="25"/>
                                        </p:tgtEl>
                                        <p:attrNameLst>
                                          <p:attrName>ppt_x</p:attrName>
                                        </p:attrNameLst>
                                      </p:cBhvr>
                                      <p:tavLst>
                                        <p:tav tm="0">
                                          <p:val>
                                            <p:strVal val="ppt_x"/>
                                          </p:val>
                                        </p:tav>
                                        <p:tav tm="100000">
                                          <p:val>
                                            <p:strVal val="ppt_x"/>
                                          </p:val>
                                        </p:tav>
                                      </p:tavLst>
                                    </p:anim>
                                    <p:anim calcmode="lin" valueType="num">
                                      <p:cBhvr additive="base">
                                        <p:cTn id="42" dur="500"/>
                                        <p:tgtEl>
                                          <p:spTgt spid="25"/>
                                        </p:tgtEl>
                                        <p:attrNameLst>
                                          <p:attrName>ppt_y</p:attrName>
                                        </p:attrNameLst>
                                      </p:cBhvr>
                                      <p:tavLst>
                                        <p:tav tm="0">
                                          <p:val>
                                            <p:strVal val="ppt_y"/>
                                          </p:val>
                                        </p:tav>
                                        <p:tav tm="100000">
                                          <p:val>
                                            <p:strVal val="1+ppt_h/2"/>
                                          </p:val>
                                        </p:tav>
                                      </p:tavLst>
                                    </p:anim>
                                    <p:set>
                                      <p:cBhvr>
                                        <p:cTn id="43" dur="1" fill="hold">
                                          <p:stCondLst>
                                            <p:cond delay="499"/>
                                          </p:stCondLst>
                                        </p:cTn>
                                        <p:tgtEl>
                                          <p:spTgt spid="25"/>
                                        </p:tgtEl>
                                        <p:attrNameLst>
                                          <p:attrName>style.visibility</p:attrName>
                                        </p:attrNameLst>
                                      </p:cBhvr>
                                      <p:to>
                                        <p:strVal val="hidden"/>
                                      </p:to>
                                    </p:set>
                                  </p:childTnLst>
                                </p:cTn>
                              </p:par>
                            </p:childTnLst>
                          </p:cTn>
                        </p:par>
                        <p:par>
                          <p:cTn id="44" fill="hold">
                            <p:stCondLst>
                              <p:cond delay="1000"/>
                            </p:stCondLst>
                            <p:childTnLst>
                              <p:par>
                                <p:cTn id="45" presetID="2" presetClass="exit" presetSubtype="4" fill="hold" nodeType="afterEffect">
                                  <p:stCondLst>
                                    <p:cond delay="0"/>
                                  </p:stCondLst>
                                  <p:childTnLst>
                                    <p:anim calcmode="lin" valueType="num">
                                      <p:cBhvr additive="base">
                                        <p:cTn id="46" dur="500"/>
                                        <p:tgtEl>
                                          <p:spTgt spid="37"/>
                                        </p:tgtEl>
                                        <p:attrNameLst>
                                          <p:attrName>ppt_x</p:attrName>
                                        </p:attrNameLst>
                                      </p:cBhvr>
                                      <p:tavLst>
                                        <p:tav tm="0">
                                          <p:val>
                                            <p:strVal val="ppt_x"/>
                                          </p:val>
                                        </p:tav>
                                        <p:tav tm="100000">
                                          <p:val>
                                            <p:strVal val="ppt_x"/>
                                          </p:val>
                                        </p:tav>
                                      </p:tavLst>
                                    </p:anim>
                                    <p:anim calcmode="lin" valueType="num">
                                      <p:cBhvr additive="base">
                                        <p:cTn id="47" dur="500"/>
                                        <p:tgtEl>
                                          <p:spTgt spid="37"/>
                                        </p:tgtEl>
                                        <p:attrNameLst>
                                          <p:attrName>ppt_y</p:attrName>
                                        </p:attrNameLst>
                                      </p:cBhvr>
                                      <p:tavLst>
                                        <p:tav tm="0">
                                          <p:val>
                                            <p:strVal val="ppt_y"/>
                                          </p:val>
                                        </p:tav>
                                        <p:tav tm="100000">
                                          <p:val>
                                            <p:strVal val="1+ppt_h/2"/>
                                          </p:val>
                                        </p:tav>
                                      </p:tavLst>
                                    </p:anim>
                                    <p:set>
                                      <p:cBhvr>
                                        <p:cTn id="48" dur="1" fill="hold">
                                          <p:stCondLst>
                                            <p:cond delay="499"/>
                                          </p:stCondLst>
                                        </p:cTn>
                                        <p:tgtEl>
                                          <p:spTgt spid="37"/>
                                        </p:tgtEl>
                                        <p:attrNameLst>
                                          <p:attrName>style.visibility</p:attrName>
                                        </p:attrNameLst>
                                      </p:cBhvr>
                                      <p:to>
                                        <p:strVal val="hidden"/>
                                      </p:to>
                                    </p:set>
                                  </p:childTnLst>
                                </p:cTn>
                              </p:par>
                            </p:childTnLst>
                          </p:cTn>
                        </p:par>
                        <p:par>
                          <p:cTn id="49" fill="hold">
                            <p:stCondLst>
                              <p:cond delay="1500"/>
                            </p:stCondLst>
                            <p:childTnLst>
                              <p:par>
                                <p:cTn id="50" presetID="2" presetClass="exit" presetSubtype="8" fill="hold" nodeType="afterEffect">
                                  <p:stCondLst>
                                    <p:cond delay="0"/>
                                  </p:stCondLst>
                                  <p:childTnLst>
                                    <p:anim calcmode="lin" valueType="num">
                                      <p:cBhvr additive="base">
                                        <p:cTn id="51" dur="500"/>
                                        <p:tgtEl>
                                          <p:spTgt spid="2"/>
                                        </p:tgtEl>
                                        <p:attrNameLst>
                                          <p:attrName>ppt_x</p:attrName>
                                        </p:attrNameLst>
                                      </p:cBhvr>
                                      <p:tavLst>
                                        <p:tav tm="0">
                                          <p:val>
                                            <p:strVal val="ppt_x"/>
                                          </p:val>
                                        </p:tav>
                                        <p:tav tm="100000">
                                          <p:val>
                                            <p:strVal val="0-ppt_w/2"/>
                                          </p:val>
                                        </p:tav>
                                      </p:tavLst>
                                    </p:anim>
                                    <p:anim calcmode="lin" valueType="num">
                                      <p:cBhvr additive="base">
                                        <p:cTn id="52" dur="500"/>
                                        <p:tgtEl>
                                          <p:spTgt spid="2"/>
                                        </p:tgtEl>
                                        <p:attrNameLst>
                                          <p:attrName>ppt_y</p:attrName>
                                        </p:attrNameLst>
                                      </p:cBhvr>
                                      <p:tavLst>
                                        <p:tav tm="0">
                                          <p:val>
                                            <p:strVal val="ppt_y"/>
                                          </p:val>
                                        </p:tav>
                                        <p:tav tm="100000">
                                          <p:val>
                                            <p:strVal val="ppt_y"/>
                                          </p:val>
                                        </p:tav>
                                      </p:tavLst>
                                    </p:anim>
                                    <p:set>
                                      <p:cBhvr>
                                        <p:cTn id="53" dur="1" fill="hold">
                                          <p:stCondLst>
                                            <p:cond delay="499"/>
                                          </p:stCondLst>
                                        </p:cTn>
                                        <p:tgtEl>
                                          <p:spTgt spid="2"/>
                                        </p:tgtEl>
                                        <p:attrNameLst>
                                          <p:attrName>style.visibility</p:attrName>
                                        </p:attrNameLst>
                                      </p:cBhvr>
                                      <p:to>
                                        <p:strVal val="hidden"/>
                                      </p:to>
                                    </p:set>
                                  </p:childTnLst>
                                </p:cTn>
                              </p:par>
                              <p:par>
                                <p:cTn id="54" presetID="2" presetClass="exit" presetSubtype="8" fill="hold" grpId="1" nodeType="withEffect">
                                  <p:stCondLst>
                                    <p:cond delay="0"/>
                                  </p:stCondLst>
                                  <p:childTnLst>
                                    <p:anim calcmode="lin" valueType="num">
                                      <p:cBhvr additive="base">
                                        <p:cTn id="55" dur="500"/>
                                        <p:tgtEl>
                                          <p:spTgt spid="5"/>
                                        </p:tgtEl>
                                        <p:attrNameLst>
                                          <p:attrName>ppt_x</p:attrName>
                                        </p:attrNameLst>
                                      </p:cBhvr>
                                      <p:tavLst>
                                        <p:tav tm="0">
                                          <p:val>
                                            <p:strVal val="ppt_x"/>
                                          </p:val>
                                        </p:tav>
                                        <p:tav tm="100000">
                                          <p:val>
                                            <p:strVal val="0-ppt_w/2"/>
                                          </p:val>
                                        </p:tav>
                                      </p:tavLst>
                                    </p:anim>
                                    <p:anim calcmode="lin" valueType="num">
                                      <p:cBhvr additive="base">
                                        <p:cTn id="56" dur="500"/>
                                        <p:tgtEl>
                                          <p:spTgt spid="5"/>
                                        </p:tgtEl>
                                        <p:attrNameLst>
                                          <p:attrName>ppt_y</p:attrName>
                                        </p:attrNameLst>
                                      </p:cBhvr>
                                      <p:tavLst>
                                        <p:tav tm="0">
                                          <p:val>
                                            <p:strVal val="ppt_y"/>
                                          </p:val>
                                        </p:tav>
                                        <p:tav tm="100000">
                                          <p:val>
                                            <p:strVal val="ppt_y"/>
                                          </p:val>
                                        </p:tav>
                                      </p:tavLst>
                                    </p:anim>
                                    <p:set>
                                      <p:cBhvr>
                                        <p:cTn id="5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88490" y="271780"/>
            <a:ext cx="8176260" cy="890905"/>
          </a:xfrm>
        </p:spPr>
        <p:txBody>
          <a:bodyPr>
            <a:normAutofit/>
          </a:bodyPr>
          <a:lstStyle/>
          <a:p>
            <a:pPr algn="ctr"/>
            <a:r>
              <a:rPr lang="en-US" sz="2800" b="1"/>
              <a:t>5</a:t>
            </a:r>
            <a:r>
              <a:rPr lang="zh-CN" altLang="en-US" sz="2800" b="1"/>
              <a:t>）</a:t>
            </a:r>
            <a:r>
              <a:rPr lang="en-US" sz="2800" b="1"/>
              <a:t>“</a:t>
            </a:r>
            <a:r>
              <a:rPr sz="2800" b="1"/>
              <a:t>代议者、职业者和公民</a:t>
            </a:r>
            <a:r>
              <a:rPr lang="en-US" sz="2800" b="1"/>
              <a:t>”</a:t>
            </a:r>
            <a:r>
              <a:rPr lang="zh-CN" altLang="en-US" sz="2800" b="1"/>
              <a:t>三维关系的重构</a:t>
            </a:r>
            <a:endParaRPr lang="zh-CN" altLang="en-US" sz="2800" b="1"/>
          </a:p>
        </p:txBody>
      </p:sp>
      <p:sp>
        <p:nvSpPr>
          <p:cNvPr id="5" name="文本框 4"/>
          <p:cNvSpPr txBox="1"/>
          <p:nvPr/>
        </p:nvSpPr>
        <p:spPr>
          <a:xfrm>
            <a:off x="1567815" y="3144520"/>
            <a:ext cx="7996555" cy="1322070"/>
          </a:xfrm>
          <a:prstGeom prst="rect">
            <a:avLst/>
          </a:prstGeom>
          <a:noFill/>
          <a:ln>
            <a:solidFill>
              <a:srgbClr val="FFC000"/>
            </a:solidFill>
          </a:ln>
        </p:spPr>
        <p:txBody>
          <a:bodyPr wrap="square" rtlCol="0">
            <a:spAutoFit/>
          </a:bodyPr>
          <a:lstStyle/>
          <a:p>
            <a:pPr marL="342900" indent="-342900">
              <a:buClr>
                <a:srgbClr val="002060"/>
              </a:buClr>
              <a:buFont typeface="Wingdings" panose="05000000000000000000" charset="0"/>
              <a:buChar char="m"/>
            </a:pPr>
            <a:r>
              <a:rPr lang="zh-CN" altLang="en-US" sz="2000"/>
              <a:t>公民参与的障碍与局限性主要体现在两方面:</a:t>
            </a:r>
            <a:endParaRPr lang="zh-CN" altLang="en-US" sz="2000"/>
          </a:p>
          <a:p>
            <a:pPr marL="800100" lvl="1" indent="-342900">
              <a:buClr>
                <a:srgbClr val="C00000"/>
              </a:buClr>
              <a:buFont typeface="Wingdings" panose="05000000000000000000" charset="0"/>
              <a:buChar char="r"/>
            </a:pPr>
            <a:r>
              <a:rPr lang="zh-CN" altLang="en-US" sz="2000"/>
              <a:t> 一是参与制度设计的不完善：政治上或经济上强势人物的抵制、环式民主对公民参与的抵制；</a:t>
            </a:r>
            <a:endParaRPr lang="zh-CN" altLang="en-US" sz="2000"/>
          </a:p>
          <a:p>
            <a:pPr marL="800100" lvl="1" indent="-342900">
              <a:buClr>
                <a:srgbClr val="C00000"/>
              </a:buClr>
              <a:buFont typeface="Wingdings" panose="05000000000000000000" charset="0"/>
              <a:buChar char="r"/>
            </a:pPr>
            <a:r>
              <a:rPr lang="zh-CN" altLang="en-US" sz="2000"/>
              <a:t> 二是个人知识的局限。</a:t>
            </a:r>
            <a:endParaRPr lang="en-US" altLang="zh-CN" sz="2000"/>
          </a:p>
        </p:txBody>
      </p:sp>
      <p:sp>
        <p:nvSpPr>
          <p:cNvPr id="6" name="文本框 5"/>
          <p:cNvSpPr txBox="1"/>
          <p:nvPr/>
        </p:nvSpPr>
        <p:spPr>
          <a:xfrm>
            <a:off x="87630" y="4520565"/>
            <a:ext cx="12024360" cy="1938020"/>
          </a:xfrm>
          <a:prstGeom prst="rect">
            <a:avLst/>
          </a:prstGeom>
          <a:solidFill>
            <a:schemeClr val="accent4">
              <a:lumMod val="20000"/>
              <a:lumOff val="80000"/>
            </a:schemeClr>
          </a:solidFill>
          <a:ln>
            <a:solidFill>
              <a:srgbClr val="002060"/>
            </a:solidFill>
          </a:ln>
        </p:spPr>
        <p:txBody>
          <a:bodyPr wrap="square" rtlCol="0" anchor="t">
            <a:spAutoFit/>
          </a:bodyPr>
          <a:lstStyle/>
          <a:p>
            <a:r>
              <a:rPr lang="en-US" altLang="zh-CN" sz="2000"/>
              <a:t>        </a:t>
            </a:r>
            <a:r>
              <a:rPr lang="zh-CN" altLang="en-US" sz="2000" b="1">
                <a:latin typeface="楷体" panose="02010609060101010101" charset="-122"/>
                <a:ea typeface="楷体" panose="02010609060101010101" charset="-122"/>
                <a:cs typeface="楷体" panose="02010609060101010101" charset="-122"/>
              </a:rPr>
              <a:t>要真正地实现公民参与，要从组织制度上保障公民参与的进行,“在于怎样让社区治理更开放、更容易进入、更受那些愿意参与者的欢迎”</a:t>
            </a:r>
            <a:r>
              <a:rPr lang="zh-CN" altLang="en-US" sz="2000"/>
              <a:t>。</a:t>
            </a:r>
            <a:r>
              <a:rPr lang="zh-CN" altLang="en-US" sz="2000" b="1"/>
              <a:t>组织结构设计：</a:t>
            </a:r>
            <a:endParaRPr lang="zh-CN" altLang="en-US" sz="2000"/>
          </a:p>
          <a:p>
            <a:pPr marL="285750" indent="-285750">
              <a:buClr>
                <a:srgbClr val="FF0000"/>
              </a:buClr>
              <a:buFont typeface="Wingdings" panose="05000000000000000000" charset="0"/>
              <a:buChar char="q"/>
            </a:pPr>
            <a:r>
              <a:rPr lang="zh-CN" altLang="en-US" sz="2000"/>
              <a:t>外部参与主要通过类似邻里组织进行面对面的参与；</a:t>
            </a:r>
            <a:endParaRPr lang="zh-CN" altLang="en-US" sz="2000"/>
          </a:p>
          <a:p>
            <a:pPr marL="285750" indent="-285750">
              <a:buClr>
                <a:srgbClr val="FF0000"/>
              </a:buClr>
              <a:buFont typeface="Wingdings" panose="05000000000000000000" charset="0"/>
              <a:buChar char="q"/>
            </a:pPr>
            <a:r>
              <a:rPr lang="zh-CN" altLang="en-US" sz="2000"/>
              <a:t>内部参与通过公民委员会或公民受托代理委员会模型。</a:t>
            </a:r>
            <a:endParaRPr lang="zh-CN" altLang="en-US" sz="2000"/>
          </a:p>
          <a:p>
            <a:pPr indent="0">
              <a:buClr>
                <a:srgbClr val="FF0000"/>
              </a:buClr>
              <a:buFont typeface="Wingdings" panose="05000000000000000000" charset="0"/>
              <a:buNone/>
            </a:pPr>
            <a:r>
              <a:rPr lang="zh-CN" altLang="en-US" sz="2000"/>
              <a:t>        但委员会或受托委员会会随着治理规模的扩大走向职业专业化倾向，导致居民被排斥在行政管理过程之外。 因此大型社区需要多个公民委员会，每个委员会有既定的权威程度、选择官员方式、成员任期等。</a:t>
            </a:r>
            <a:endParaRPr lang="zh-CN" altLang="en-US" sz="2000"/>
          </a:p>
        </p:txBody>
      </p:sp>
      <p:grpSp>
        <p:nvGrpSpPr>
          <p:cNvPr id="9" name="组合 8"/>
          <p:cNvGrpSpPr/>
          <p:nvPr/>
        </p:nvGrpSpPr>
        <p:grpSpPr>
          <a:xfrm>
            <a:off x="442595" y="935355"/>
            <a:ext cx="3413125" cy="2186940"/>
            <a:chOff x="12560" y="1813"/>
            <a:chExt cx="5375" cy="3444"/>
          </a:xfrm>
        </p:grpSpPr>
        <p:sp>
          <p:nvSpPr>
            <p:cNvPr id="275" name="椭圆"/>
            <p:cNvSpPr/>
            <p:nvPr/>
          </p:nvSpPr>
          <p:spPr>
            <a:xfrm>
              <a:off x="14596" y="2224"/>
              <a:ext cx="1840" cy="1840"/>
            </a:xfrm>
            <a:prstGeom prst="ellipse">
              <a:avLst/>
            </a:prstGeom>
            <a:noFill/>
            <a:ln w="12700" cap="flat" cmpd="sng">
              <a:solidFill>
                <a:srgbClr val="AFAFAF"/>
              </a:solidFill>
              <a:prstDash val="solid"/>
              <a:round/>
            </a:ln>
          </p:spPr>
          <p:txBody>
            <a:bodyPr vert="horz" wrap="square" lIns="91440" tIns="45720" rIns="91440" bIns="45720" anchor="ctr" anchorCtr="0"/>
            <a:lstStyle/>
            <a:p>
              <a:pPr marL="0" indent="0" algn="ctr">
                <a:lnSpc>
                  <a:spcPct val="100000"/>
                </a:lnSpc>
                <a:spcBef>
                  <a:spcPts val="0"/>
                </a:spcBef>
                <a:spcAft>
                  <a:spcPts val="0"/>
                </a:spcAft>
                <a:buNone/>
              </a:pPr>
              <a:r>
                <a:rPr lang="zh-CN" altLang="en-US" sz="1600" b="1" i="0" u="none" strike="noStrike" kern="1200" cap="none" spc="0" baseline="0">
                  <a:solidFill>
                    <a:srgbClr val="5F5F5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相互排斥、各自为战</a:t>
              </a:r>
              <a:endParaRPr lang="zh-CN" altLang="en-US" sz="1600" b="1" i="0" u="none" strike="noStrike" kern="1200" cap="none" spc="0" baseline="0">
                <a:solidFill>
                  <a:srgbClr val="5F5F5F"/>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nvGrpSpPr>
            <p:cNvPr id="278" name="组合"/>
            <p:cNvGrpSpPr/>
            <p:nvPr/>
          </p:nvGrpSpPr>
          <p:grpSpPr>
            <a:xfrm>
              <a:off x="12560" y="1813"/>
              <a:ext cx="2277" cy="943"/>
              <a:chOff x="7975289" y="1151512"/>
              <a:chExt cx="1445717" cy="599063"/>
            </a:xfrm>
          </p:grpSpPr>
          <p:sp>
            <p:nvSpPr>
              <p:cNvPr id="276" name="直线"/>
              <p:cNvSpPr/>
              <p:nvPr/>
            </p:nvSpPr>
            <p:spPr>
              <a:xfrm>
                <a:off x="8572239" y="1451044"/>
                <a:ext cx="848767" cy="201531"/>
              </a:xfrm>
              <a:prstGeom prst="line">
                <a:avLst/>
              </a:prstGeom>
              <a:noFill/>
              <a:ln w="12700" cap="flat" cmpd="sng">
                <a:solidFill>
                  <a:srgbClr val="AFAFAF"/>
                </a:solidFill>
                <a:prstDash val="solid"/>
                <a:round/>
              </a:ln>
            </p:spPr>
          </p:sp>
          <p:sp>
            <p:nvSpPr>
              <p:cNvPr id="277" name="椭圆"/>
              <p:cNvSpPr/>
              <p:nvPr/>
            </p:nvSpPr>
            <p:spPr>
              <a:xfrm>
                <a:off x="7975289" y="1151512"/>
                <a:ext cx="596730" cy="599063"/>
              </a:xfrm>
              <a:prstGeom prst="ellipse">
                <a:avLst/>
              </a:prstGeom>
              <a:noFill/>
              <a:ln w="6350" cap="flat" cmpd="sng">
                <a:solidFill>
                  <a:srgbClr val="B680DA"/>
                </a:solidFill>
                <a:prstDash val="solid"/>
                <a:round/>
              </a:ln>
            </p:spPr>
            <p:txBody>
              <a:bodyPr vert="horz" wrap="square" lIns="91440" tIns="45720" rIns="91440" bIns="45720" anchor="ctr" anchorCtr="0"/>
              <a:lstStyle/>
              <a:p>
                <a:pPr marL="0" indent="0" algn="ctr">
                  <a:lnSpc>
                    <a:spcPct val="80000"/>
                  </a:lnSpc>
                  <a:spcBef>
                    <a:spcPts val="0"/>
                  </a:spcBef>
                  <a:spcAft>
                    <a:spcPts val="0"/>
                  </a:spcAft>
                  <a:buNone/>
                </a:pPr>
                <a:r>
                  <a:rPr lang="zh-CN" altLang="en-US" sz="1200" b="0" i="0" u="none" strike="noStrike" kern="1200" cap="none" spc="0" baseline="0">
                    <a:solidFill>
                      <a:srgbClr val="B680DA"/>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代议者</a:t>
                </a:r>
                <a:endParaRPr lang="zh-CN" altLang="en-US" sz="1200" b="0" i="0" u="none" strike="noStrike" kern="1200" cap="none" spc="0" baseline="0">
                  <a:solidFill>
                    <a:srgbClr val="B680DA"/>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sp>
          <p:nvSpPr>
            <p:cNvPr id="279" name="椭圆"/>
            <p:cNvSpPr/>
            <p:nvPr/>
          </p:nvSpPr>
          <p:spPr>
            <a:xfrm>
              <a:off x="15205" y="4701"/>
              <a:ext cx="624" cy="557"/>
            </a:xfrm>
            <a:prstGeom prst="ellipse">
              <a:avLst/>
            </a:prstGeom>
            <a:noFill/>
            <a:ln w="6350" cap="flat" cmpd="sng">
              <a:solidFill>
                <a:srgbClr val="A8E2C5"/>
              </a:solidFill>
              <a:prstDash val="solid"/>
              <a:round/>
            </a:ln>
          </p:spPr>
          <p:txBody>
            <a:bodyPr vert="horz" wrap="square" lIns="91440" tIns="45720" rIns="91440" bIns="45720" anchor="ctr" anchorCtr="0"/>
            <a:lstStyle/>
            <a:p>
              <a:pPr marL="0" indent="0" algn="ctr">
                <a:lnSpc>
                  <a:spcPct val="80000"/>
                </a:lnSpc>
                <a:spcBef>
                  <a:spcPts val="0"/>
                </a:spcBef>
                <a:spcAft>
                  <a:spcPts val="0"/>
                </a:spcAft>
                <a:buNone/>
              </a:pPr>
              <a:r>
                <a:rPr lang="zh-CN" altLang="en-US" sz="1200" b="0" i="0" u="none" strike="noStrike" kern="1200" cap="none" spc="0" baseline="0">
                  <a:solidFill>
                    <a:srgbClr val="C1457D"/>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公民</a:t>
              </a:r>
              <a:endParaRPr lang="zh-CN" altLang="en-US" sz="1200" b="0" i="0" u="none" strike="noStrike" kern="1200" cap="none" spc="0" baseline="0">
                <a:solidFill>
                  <a:srgbClr val="C1457D"/>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nvGrpSpPr>
            <p:cNvPr id="282" name="组合"/>
            <p:cNvGrpSpPr/>
            <p:nvPr/>
          </p:nvGrpSpPr>
          <p:grpSpPr>
            <a:xfrm>
              <a:off x="16357" y="1984"/>
              <a:ext cx="1578" cy="773"/>
              <a:chOff x="10386924" y="1259840"/>
              <a:chExt cx="1001745" cy="490736"/>
            </a:xfrm>
          </p:grpSpPr>
          <p:sp>
            <p:nvSpPr>
              <p:cNvPr id="280" name="直线"/>
              <p:cNvSpPr/>
              <p:nvPr/>
            </p:nvSpPr>
            <p:spPr>
              <a:xfrm flipV="1">
                <a:off x="10386924" y="1592669"/>
                <a:ext cx="512614" cy="157744"/>
              </a:xfrm>
              <a:prstGeom prst="line">
                <a:avLst/>
              </a:prstGeom>
              <a:noFill/>
              <a:ln w="12700" cap="flat" cmpd="sng">
                <a:solidFill>
                  <a:srgbClr val="AFAFAF"/>
                </a:solidFill>
                <a:prstDash val="solid"/>
                <a:round/>
              </a:ln>
            </p:spPr>
          </p:sp>
          <p:sp>
            <p:nvSpPr>
              <p:cNvPr id="281" name="椭圆"/>
              <p:cNvSpPr/>
              <p:nvPr/>
            </p:nvSpPr>
            <p:spPr>
              <a:xfrm>
                <a:off x="10899880" y="1259840"/>
                <a:ext cx="488789" cy="490736"/>
              </a:xfrm>
              <a:prstGeom prst="ellipse">
                <a:avLst/>
              </a:prstGeom>
              <a:noFill/>
              <a:ln w="6350" cap="flat" cmpd="sng">
                <a:solidFill>
                  <a:srgbClr val="AD59A1"/>
                </a:solidFill>
                <a:prstDash val="solid"/>
                <a:round/>
              </a:ln>
            </p:spPr>
            <p:txBody>
              <a:bodyPr vert="horz" wrap="square" lIns="91440" tIns="45720" rIns="91440" bIns="45720" anchor="ctr" anchorCtr="0"/>
              <a:lstStyle/>
              <a:p>
                <a:pPr marL="0" indent="0" algn="ctr">
                  <a:lnSpc>
                    <a:spcPct val="80000"/>
                  </a:lnSpc>
                  <a:spcBef>
                    <a:spcPts val="0"/>
                  </a:spcBef>
                  <a:spcAft>
                    <a:spcPts val="0"/>
                  </a:spcAft>
                  <a:buNone/>
                </a:pPr>
                <a:r>
                  <a:rPr lang="zh-CN" altLang="en-US" sz="1200" b="0" i="0" u="none" strike="noStrike" kern="1200" cap="none" spc="0" baseline="0">
                    <a:solidFill>
                      <a:srgbClr val="AD59A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职业者</a:t>
                </a:r>
                <a:endParaRPr lang="zh-CN" altLang="en-US" sz="1200" b="0" i="0" u="none" strike="noStrike" kern="1200" cap="none" spc="0" baseline="0">
                  <a:solidFill>
                    <a:srgbClr val="AD59A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grpSp>
        <p:sp>
          <p:nvSpPr>
            <p:cNvPr id="283" name="直线"/>
            <p:cNvSpPr/>
            <p:nvPr/>
          </p:nvSpPr>
          <p:spPr>
            <a:xfrm>
              <a:off x="15516" y="4064"/>
              <a:ext cx="0" cy="637"/>
            </a:xfrm>
            <a:prstGeom prst="line">
              <a:avLst/>
            </a:prstGeom>
            <a:noFill/>
            <a:ln w="6350" cap="flat" cmpd="sng">
              <a:solidFill>
                <a:srgbClr val="AFAFAF"/>
              </a:solidFill>
              <a:prstDash val="solid"/>
              <a:round/>
            </a:ln>
          </p:spPr>
        </p:sp>
      </p:grpSp>
      <p:pic>
        <p:nvPicPr>
          <p:cNvPr id="291" name="图片"/>
          <p:cNvPicPr>
            <a:picLocks noChangeAspect="1"/>
          </p:cNvPicPr>
          <p:nvPr/>
        </p:nvPicPr>
        <p:blipFill>
          <a:blip r:embed="rId1" cstate="print"/>
          <a:stretch>
            <a:fillRect/>
          </a:stretch>
        </p:blipFill>
        <p:spPr>
          <a:xfrm>
            <a:off x="3855720" y="939165"/>
            <a:ext cx="5274310" cy="1299210"/>
          </a:xfrm>
          <a:prstGeom prst="rect">
            <a:avLst/>
          </a:prstGeom>
          <a:noFill/>
          <a:ln w="9525" cap="flat" cmpd="sng">
            <a:noFill/>
            <a:prstDash val="solid"/>
            <a:miter/>
          </a:ln>
        </p:spPr>
      </p:pic>
      <p:grpSp>
        <p:nvGrpSpPr>
          <p:cNvPr id="10" name="组合 9"/>
          <p:cNvGrpSpPr/>
          <p:nvPr/>
        </p:nvGrpSpPr>
        <p:grpSpPr>
          <a:xfrm>
            <a:off x="8926830" y="946785"/>
            <a:ext cx="2467610" cy="2426970"/>
            <a:chOff x="12876" y="974"/>
            <a:chExt cx="3886" cy="3822"/>
          </a:xfrm>
        </p:grpSpPr>
        <p:sp>
          <p:nvSpPr>
            <p:cNvPr id="11" name="环形箭头"/>
            <p:cNvSpPr/>
            <p:nvPr/>
          </p:nvSpPr>
          <p:spPr>
            <a:xfrm rot="20484150">
              <a:off x="13159" y="1384"/>
              <a:ext cx="3413" cy="3413"/>
            </a:xfrm>
            <a:prstGeom prst="circularArrow">
              <a:avLst/>
            </a:prstGeom>
            <a:solidFill>
              <a:srgbClr val="DDDDDD"/>
            </a:solidFill>
            <a:ln w="9525" cap="flat" cmpd="sng">
              <a:noFill/>
              <a:prstDash val="solid"/>
              <a:miter/>
            </a:ln>
          </p:spPr>
        </p:sp>
        <p:sp>
          <p:nvSpPr>
            <p:cNvPr id="300" name="椭圆"/>
            <p:cNvSpPr/>
            <p:nvPr/>
          </p:nvSpPr>
          <p:spPr>
            <a:xfrm>
              <a:off x="12876" y="3232"/>
              <a:ext cx="1039" cy="1017"/>
            </a:xfrm>
            <a:prstGeom prst="ellipse">
              <a:avLst/>
            </a:prstGeom>
            <a:solidFill>
              <a:srgbClr val="47B6E7"/>
            </a:solidFill>
            <a:ln w="9525" cap="flat" cmpd="sng">
              <a:noFill/>
              <a:prstDash val="solid"/>
              <a:round/>
            </a:ln>
          </p:spPr>
          <p:txBody>
            <a:bodyPr vert="horz" wrap="square" lIns="0" tIns="0" rIns="0" bIns="0" anchor="ctr" anchorCtr="0"/>
            <a:lstStyle/>
            <a:p>
              <a:pPr marL="0" indent="0" algn="ctr">
                <a:lnSpc>
                  <a:spcPct val="110000"/>
                </a:lnSpc>
                <a:spcBef>
                  <a:spcPts val="0"/>
                </a:spcBef>
                <a:spcAft>
                  <a:spcPts val="0"/>
                </a:spcAft>
                <a:buNone/>
              </a:pPr>
              <a:r>
                <a:rPr lang="zh-CN" altLang="en-US" sz="1300" b="0" i="0" u="none" strike="noStrike" kern="1200" cap="none" spc="0" baseline="0">
                  <a:solidFill>
                    <a:srgbClr val="FFFFFF"/>
                  </a:solidFill>
                  <a:latin typeface="Arial" panose="020B0604020202020204" pitchFamily="34" charset="0"/>
                  <a:ea typeface="微软雅黑" panose="020B0503020204020204" charset="-122"/>
                  <a:cs typeface="Times New Roman" panose="02020603050405020304" pitchFamily="18" charset="0"/>
                </a:rPr>
                <a:t>代议者</a:t>
              </a:r>
              <a:endParaRPr lang="zh-CN" altLang="en-US" sz="1300" b="0" i="0" u="none" strike="noStrike" kern="1200" cap="none" spc="0" baseline="0">
                <a:solidFill>
                  <a:srgbClr val="FFFFFF"/>
                </a:solidFill>
                <a:latin typeface="Arial" panose="020B0604020202020204" pitchFamily="34" charset="0"/>
                <a:ea typeface="微软雅黑" panose="020B0503020204020204" charset="-122"/>
                <a:cs typeface="Times New Roman" panose="02020603050405020304" pitchFamily="18" charset="0"/>
              </a:endParaRPr>
            </a:p>
          </p:txBody>
        </p:sp>
        <p:sp>
          <p:nvSpPr>
            <p:cNvPr id="301" name="椭圆"/>
            <p:cNvSpPr/>
            <p:nvPr/>
          </p:nvSpPr>
          <p:spPr>
            <a:xfrm>
              <a:off x="14356" y="974"/>
              <a:ext cx="1158" cy="1095"/>
            </a:xfrm>
            <a:prstGeom prst="ellipse">
              <a:avLst/>
            </a:prstGeom>
            <a:solidFill>
              <a:srgbClr val="47B6E7"/>
            </a:solidFill>
            <a:ln w="9525" cap="flat" cmpd="sng">
              <a:noFill/>
              <a:prstDash val="solid"/>
              <a:round/>
            </a:ln>
          </p:spPr>
          <p:txBody>
            <a:bodyPr vert="horz" wrap="square" lIns="0" tIns="0" rIns="0" bIns="0" anchor="ctr" anchorCtr="0"/>
            <a:lstStyle/>
            <a:p>
              <a:pPr marL="0" indent="0" algn="ctr">
                <a:lnSpc>
                  <a:spcPct val="110000"/>
                </a:lnSpc>
                <a:spcBef>
                  <a:spcPts val="0"/>
                </a:spcBef>
                <a:spcAft>
                  <a:spcPts val="0"/>
                </a:spcAft>
                <a:buNone/>
              </a:pPr>
              <a:r>
                <a:rPr lang="zh-CN" altLang="en-US" sz="1800" b="0" i="0" u="none" strike="noStrike" kern="1200" cap="none" spc="0" baseline="0">
                  <a:solidFill>
                    <a:srgbClr val="FFFFFF"/>
                  </a:solidFill>
                  <a:latin typeface="Arial" panose="020B0604020202020204" pitchFamily="34" charset="0"/>
                  <a:ea typeface="微软雅黑" panose="020B0503020204020204" charset="-122"/>
                  <a:cs typeface="Times New Roman" panose="02020603050405020304" pitchFamily="18" charset="0"/>
                </a:rPr>
                <a:t>公民</a:t>
              </a:r>
              <a:endParaRPr lang="zh-CN" altLang="en-US" sz="1800" b="0" i="0" u="none" strike="noStrike" kern="1200" cap="none" spc="0" baseline="0">
                <a:solidFill>
                  <a:srgbClr val="FFFFFF"/>
                </a:solidFill>
                <a:latin typeface="Arial" panose="020B0604020202020204" pitchFamily="34" charset="0"/>
                <a:ea typeface="微软雅黑" panose="020B0503020204020204" charset="-122"/>
                <a:cs typeface="Times New Roman" panose="02020603050405020304" pitchFamily="18" charset="0"/>
              </a:endParaRPr>
            </a:p>
          </p:txBody>
        </p:sp>
        <p:sp>
          <p:nvSpPr>
            <p:cNvPr id="302" name="椭圆"/>
            <p:cNvSpPr/>
            <p:nvPr/>
          </p:nvSpPr>
          <p:spPr>
            <a:xfrm>
              <a:off x="15724" y="2684"/>
              <a:ext cx="1039" cy="1017"/>
            </a:xfrm>
            <a:prstGeom prst="ellipse">
              <a:avLst/>
            </a:prstGeom>
            <a:solidFill>
              <a:srgbClr val="47B6E7"/>
            </a:solidFill>
            <a:ln w="9525" cap="flat" cmpd="sng">
              <a:noFill/>
              <a:prstDash val="solid"/>
              <a:round/>
            </a:ln>
          </p:spPr>
          <p:txBody>
            <a:bodyPr vert="horz" wrap="square" lIns="0" tIns="0" rIns="0" bIns="0" anchor="ctr" anchorCtr="0"/>
            <a:lstStyle/>
            <a:p>
              <a:pPr marL="0" indent="0" algn="ctr">
                <a:lnSpc>
                  <a:spcPct val="110000"/>
                </a:lnSpc>
                <a:spcBef>
                  <a:spcPts val="0"/>
                </a:spcBef>
                <a:spcAft>
                  <a:spcPts val="0"/>
                </a:spcAft>
                <a:buNone/>
              </a:pPr>
              <a:r>
                <a:rPr lang="zh-CN" altLang="en-US" sz="1300" b="0" i="0" u="none" strike="noStrike" kern="1200" cap="none" spc="0" baseline="0">
                  <a:solidFill>
                    <a:srgbClr val="FFFFFF"/>
                  </a:solidFill>
                  <a:latin typeface="Arial" panose="020B0604020202020204" pitchFamily="34" charset="0"/>
                  <a:ea typeface="微软雅黑" panose="020B0503020204020204" charset="-122"/>
                  <a:cs typeface="Times New Roman" panose="02020603050405020304" pitchFamily="18" charset="0"/>
                </a:rPr>
                <a:t>职业者</a:t>
              </a:r>
              <a:endParaRPr lang="zh-CN" altLang="en-US" sz="1300" b="0" i="0" u="none" strike="noStrike" kern="1200" cap="none" spc="0" baseline="0">
                <a:solidFill>
                  <a:srgbClr val="FFFFFF"/>
                </a:solidFill>
                <a:latin typeface="Arial" panose="020B0604020202020204" pitchFamily="34" charset="0"/>
                <a:ea typeface="微软雅黑" panose="020B0503020204020204" charset="-122"/>
                <a:cs typeface="Times New Roman" panose="02020603050405020304" pitchFamily="18" charset="0"/>
              </a:endParaRPr>
            </a:p>
          </p:txBody>
        </p:sp>
        <p:sp>
          <p:nvSpPr>
            <p:cNvPr id="303" name="矩形"/>
            <p:cNvSpPr/>
            <p:nvPr/>
          </p:nvSpPr>
          <p:spPr>
            <a:xfrm>
              <a:off x="13915" y="2745"/>
              <a:ext cx="1743" cy="984"/>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Arial" panose="020B0604020202020204" pitchFamily="34" charset="0"/>
                  <a:ea typeface="微软雅黑" panose="020B0503020204020204" charset="-122"/>
                  <a:cs typeface="Times New Roman" panose="02020603050405020304" pitchFamily="18" charset="0"/>
                </a:rPr>
                <a:t>相互协助</a:t>
              </a:r>
              <a:endParaRPr lang="en-US" altLang="zh-CN" sz="1800" b="0" i="0" u="none" strike="noStrike" kern="1200" cap="none" spc="0" baseline="0">
                <a:solidFill>
                  <a:schemeClr val="tx1"/>
                </a:solidFill>
                <a:latin typeface="Arial" panose="020B0604020202020204" pitchFamily="34" charset="0"/>
                <a:ea typeface="微软雅黑" panose="020B0503020204020204" charset="-122"/>
                <a:cs typeface="Times New Roman" panose="02020603050405020304" pitchFamily="18" charset="0"/>
              </a:endParaRPr>
            </a:p>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Arial" panose="020B0604020202020204" pitchFamily="34" charset="0"/>
                  <a:ea typeface="微软雅黑" panose="020B0503020204020204" charset="-122"/>
                  <a:cs typeface="Times New Roman" panose="02020603050405020304" pitchFamily="18" charset="0"/>
                </a:rPr>
                <a:t>统一战线</a:t>
              </a:r>
              <a:endParaRPr lang="zh-CN" altLang="en-US" sz="1800" b="0" i="0" u="none" strike="noStrike" kern="1200" cap="none" spc="0" baseline="0">
                <a:solidFill>
                  <a:schemeClr val="tx1"/>
                </a:solidFill>
                <a:latin typeface="Arial" panose="020B0604020202020204" pitchFamily="34" charset="0"/>
                <a:ea typeface="微软雅黑" panose="020B0503020204020204" charset="-122"/>
                <a:cs typeface="Times New Roman" panose="02020603050405020304" pitchFamily="18" charset="0"/>
              </a:endParaRPr>
            </a:p>
          </p:txBody>
        </p:sp>
      </p:grpSp>
      <p:sp>
        <p:nvSpPr>
          <p:cNvPr id="12" name="文本框 11"/>
          <p:cNvSpPr txBox="1"/>
          <p:nvPr/>
        </p:nvSpPr>
        <p:spPr>
          <a:xfrm>
            <a:off x="5186680" y="2627630"/>
            <a:ext cx="1706880" cy="460375"/>
          </a:xfrm>
          <a:prstGeom prst="rect">
            <a:avLst/>
          </a:prstGeom>
          <a:noFill/>
        </p:spPr>
        <p:txBody>
          <a:bodyPr wrap="none" rtlCol="0" anchor="t">
            <a:spAutoFit/>
          </a:bodyPr>
          <a:lstStyle/>
          <a:p>
            <a:r>
              <a:rPr lang="zh-CN" altLang="en-US" sz="2400" b="1">
                <a:latin typeface="微软雅黑" panose="020B0503020204020204" charset="-122"/>
                <a:ea typeface="微软雅黑" panose="020B0503020204020204" charset="-122"/>
                <a:cs typeface="微软雅黑" panose="020B0503020204020204" charset="-122"/>
                <a:sym typeface="+mn-ea"/>
              </a:rPr>
              <a:t>角色的转变</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cxnSp>
        <p:nvCxnSpPr>
          <p:cNvPr id="13" name="直接连接符 12"/>
          <p:cNvCxnSpPr/>
          <p:nvPr/>
        </p:nvCxnSpPr>
        <p:spPr>
          <a:xfrm>
            <a:off x="3855720" y="2858135"/>
            <a:ext cx="12731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12" idx="3"/>
          </p:cNvCxnSpPr>
          <p:nvPr/>
        </p:nvCxnSpPr>
        <p:spPr>
          <a:xfrm>
            <a:off x="6893560" y="2858135"/>
            <a:ext cx="1297305"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9866630" y="3423920"/>
            <a:ext cx="2102485" cy="460375"/>
          </a:xfrm>
          <a:prstGeom prst="rect">
            <a:avLst/>
          </a:prstGeom>
          <a:noFill/>
        </p:spPr>
        <p:txBody>
          <a:bodyPr wrap="none" rtlCol="0" anchor="t">
            <a:spAutoFit/>
          </a:bodyPr>
          <a:lstStyle/>
          <a:p>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重建组织结构</a:t>
            </a:r>
            <a:endParaRPr lang="zh-CN" altLang="en-US" sz="2400"/>
          </a:p>
        </p:txBody>
      </p:sp>
      <p:sp>
        <p:nvSpPr>
          <p:cNvPr id="16" name="下箭头 15"/>
          <p:cNvSpPr/>
          <p:nvPr/>
        </p:nvSpPr>
        <p:spPr>
          <a:xfrm>
            <a:off x="10693400" y="3884295"/>
            <a:ext cx="435610" cy="576580"/>
          </a:xfrm>
          <a:prstGeom prst="down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274489"/>
          </a:xfrm>
        </p:spPr>
        <p:txBody>
          <a:bodyPr/>
          <a:lstStyle/>
          <a:p>
            <a:pPr algn="ctr"/>
            <a:r>
              <a:rPr lang="zh-CN" altLang="en-US" dirty="0" smtClean="0">
                <a:solidFill>
                  <a:srgbClr val="FF0000"/>
                </a:solidFill>
              </a:rPr>
              <a:t>党建引领基层社区抗疫机制</a:t>
            </a:r>
            <a:endParaRPr lang="zh-CN" altLang="en-US" dirty="0">
              <a:solidFill>
                <a:srgbClr val="FF0000"/>
              </a:solidFill>
            </a:endParaRPr>
          </a:p>
        </p:txBody>
      </p:sp>
      <p:pic>
        <p:nvPicPr>
          <p:cNvPr id="6" name="内容占位符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511905" y="1813034"/>
            <a:ext cx="11168189" cy="4223147"/>
          </a:xfrm>
        </p:spPr>
      </p:pic>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39534" y="1520785"/>
            <a:ext cx="3912931" cy="2368570"/>
            <a:chOff x="4139534" y="1520785"/>
            <a:chExt cx="3912931" cy="2368570"/>
          </a:xfrm>
        </p:grpSpPr>
        <p:sp>
          <p:nvSpPr>
            <p:cNvPr id="2" name="文本框 1"/>
            <p:cNvSpPr txBox="1"/>
            <p:nvPr/>
          </p:nvSpPr>
          <p:spPr>
            <a:xfrm>
              <a:off x="4139534" y="1520785"/>
              <a:ext cx="3912931" cy="1446550"/>
            </a:xfrm>
            <a:prstGeom prst="rect">
              <a:avLst/>
            </a:prstGeom>
            <a:noFill/>
          </p:spPr>
          <p:txBody>
            <a:bodyPr wrap="none" rtlCol="0">
              <a:spAutoFit/>
            </a:bodyPr>
            <a:lstStyle/>
            <a:p>
              <a:r>
                <a:rPr lang="en-US" altLang="zh-CN" sz="8800" dirty="0" smtClean="0">
                  <a:solidFill>
                    <a:schemeClr val="bg1"/>
                  </a:solidFill>
                </a:rPr>
                <a:t>THA</a:t>
              </a:r>
              <a:r>
                <a:rPr lang="en-US" altLang="zh-CN" sz="8800" dirty="0" smtClean="0">
                  <a:solidFill>
                    <a:schemeClr val="accent1">
                      <a:lumMod val="75000"/>
                    </a:schemeClr>
                  </a:solidFill>
                </a:rPr>
                <a:t>NKS</a:t>
              </a:r>
              <a:endParaRPr lang="zh-CN" altLang="en-US" sz="8800" dirty="0">
                <a:solidFill>
                  <a:schemeClr val="accent1">
                    <a:lumMod val="75000"/>
                  </a:schemeClr>
                </a:solidFill>
              </a:endParaRPr>
            </a:p>
          </p:txBody>
        </p:sp>
        <p:sp>
          <p:nvSpPr>
            <p:cNvPr id="3" name="文本框 2"/>
            <p:cNvSpPr txBox="1"/>
            <p:nvPr/>
          </p:nvSpPr>
          <p:spPr>
            <a:xfrm>
              <a:off x="4618672" y="2967335"/>
              <a:ext cx="1554480" cy="922020"/>
            </a:xfrm>
            <a:prstGeom prst="rect">
              <a:avLst/>
            </a:prstGeom>
            <a:noFill/>
          </p:spPr>
          <p:txBody>
            <a:bodyPr wrap="none" rtlCol="0">
              <a:spAutoFit/>
            </a:bodyPr>
            <a:lstStyle/>
            <a:p>
              <a:r>
                <a:rPr lang="zh-CN" altLang="en-US" sz="5400" dirty="0" smtClean="0">
                  <a:solidFill>
                    <a:schemeClr val="bg1"/>
                  </a:solidFill>
                  <a:latin typeface="方正正中黑简体" panose="02000000000000000000" pitchFamily="2" charset="-122"/>
                  <a:ea typeface="方正正中黑简体" panose="02000000000000000000" pitchFamily="2" charset="-122"/>
                </a:rPr>
                <a:t>谢谢</a:t>
              </a:r>
              <a:endParaRPr lang="zh-CN" altLang="en-US" sz="5400" dirty="0">
                <a:solidFill>
                  <a:schemeClr val="accent1">
                    <a:lumMod val="75000"/>
                  </a:schemeClr>
                </a:solidFill>
                <a:latin typeface="方正正中黑简体" panose="02000000000000000000" pitchFamily="2" charset="-122"/>
                <a:ea typeface="方正正中黑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solidFill>
              <a:schemeClr val="bg1"/>
            </a:solidFill>
          </a:defRPr>
        </a:defPPr>
      </a:lstStyle>
      <a:style>
        <a:lnRef idx="1">
          <a:schemeClr val="accent1"/>
        </a:lnRef>
        <a:fillRef idx="0">
          <a:schemeClr val="accent1"/>
        </a:fillRef>
        <a:effectRef idx="0">
          <a:schemeClr val="accent1"/>
        </a:effectRef>
        <a:fontRef idx="minor">
          <a:schemeClr val="tx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8303</Words>
  <Application>WPS 演示</Application>
  <PresentationFormat>宽屏</PresentationFormat>
  <Paragraphs>660</Paragraphs>
  <Slides>41</Slides>
  <Notes>2</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41</vt:i4>
      </vt:variant>
    </vt:vector>
  </HeadingPairs>
  <TitlesOfParts>
    <vt:vector size="65" baseType="lpstr">
      <vt:lpstr>Arial</vt:lpstr>
      <vt:lpstr>宋体</vt:lpstr>
      <vt:lpstr>Wingdings</vt:lpstr>
      <vt:lpstr>方正大黑简体</vt:lpstr>
      <vt:lpstr>黑体</vt:lpstr>
      <vt:lpstr>方正正中黑简体</vt:lpstr>
      <vt:lpstr>方正兰亭细黑_GBK_M</vt:lpstr>
      <vt:lpstr>楷体</vt:lpstr>
      <vt:lpstr>Times New Roman</vt:lpstr>
      <vt:lpstr>方正兰亭细黑_GBK</vt:lpstr>
      <vt:lpstr>Wingdings</vt:lpstr>
      <vt:lpstr>方正正黑简体</vt:lpstr>
      <vt:lpstr>仿宋</vt:lpstr>
      <vt:lpstr>Calibri</vt:lpstr>
      <vt:lpstr>微软雅黑</vt:lpstr>
      <vt:lpstr>Arial Unicode MS</vt:lpstr>
      <vt:lpstr>Calibri Light</vt:lpstr>
      <vt:lpstr>华文中宋</vt:lpstr>
      <vt:lpstr>华文新魏</vt:lpstr>
      <vt:lpstr>方正兰亭细黑_GBK</vt:lpstr>
      <vt:lpstr>BatangChe</vt:lpstr>
      <vt:lpstr>华文楷体</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（3）帕特南：认识制度绩效（意大利的差异解释）</vt:lpstr>
      <vt:lpstr>PowerPoint 演示文稿</vt:lpstr>
      <vt:lpstr>PowerPoint 演示文稿</vt:lpstr>
      <vt:lpstr>PowerPoint 演示文稿</vt:lpstr>
      <vt:lpstr>进一步地，公民共同体内的社会与政治生活</vt:lpstr>
      <vt:lpstr>PowerPoint 演示文稿</vt:lpstr>
      <vt:lpstr>PowerPoint 演示文稿</vt:lpstr>
      <vt:lpstr>PowerPoint 演示文稿</vt:lpstr>
      <vt:lpstr>5）“代议者、职业者和公民”三维关系的重构</vt:lpstr>
      <vt:lpstr>2.党建引领基层社区抗疫机制</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Mcx</dc:creator>
  <cp:lastModifiedBy>Administrator</cp:lastModifiedBy>
  <cp:revision>406</cp:revision>
  <dcterms:created xsi:type="dcterms:W3CDTF">2014-11-23T16:31:00Z</dcterms:created>
  <dcterms:modified xsi:type="dcterms:W3CDTF">2020-07-22T14:58:44Z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